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52" r:id="rId2"/>
    <p:sldId id="894" r:id="rId3"/>
    <p:sldId id="900" r:id="rId4"/>
    <p:sldId id="901" r:id="rId5"/>
    <p:sldId id="902" r:id="rId6"/>
    <p:sldId id="914" r:id="rId7"/>
    <p:sldId id="903" r:id="rId8"/>
    <p:sldId id="905" r:id="rId9"/>
    <p:sldId id="906" r:id="rId10"/>
    <p:sldId id="904" r:id="rId11"/>
    <p:sldId id="921" r:id="rId12"/>
    <p:sldId id="897" r:id="rId13"/>
    <p:sldId id="922" r:id="rId14"/>
    <p:sldId id="262" r:id="rId15"/>
    <p:sldId id="832" r:id="rId16"/>
    <p:sldId id="833" r:id="rId17"/>
    <p:sldId id="834" r:id="rId18"/>
    <p:sldId id="896" r:id="rId19"/>
    <p:sldId id="274" r:id="rId20"/>
    <p:sldId id="835" r:id="rId21"/>
    <p:sldId id="838" r:id="rId22"/>
    <p:sldId id="916" r:id="rId23"/>
    <p:sldId id="917" r:id="rId24"/>
    <p:sldId id="923" r:id="rId25"/>
    <p:sldId id="872" r:id="rId26"/>
    <p:sldId id="871" r:id="rId27"/>
    <p:sldId id="879" r:id="rId28"/>
    <p:sldId id="877" r:id="rId29"/>
    <p:sldId id="910" r:id="rId30"/>
    <p:sldId id="878" r:id="rId31"/>
    <p:sldId id="582" r:id="rId32"/>
    <p:sldId id="911" r:id="rId33"/>
    <p:sldId id="912" r:id="rId34"/>
    <p:sldId id="913" r:id="rId35"/>
    <p:sldId id="91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as wallrich" initials="lw" lastIdx="1" clrIdx="0">
    <p:extLst>
      <p:ext uri="{19B8F6BF-5375-455C-9EA6-DF929625EA0E}">
        <p15:presenceInfo xmlns:p15="http://schemas.microsoft.com/office/powerpoint/2012/main" userId="9cc34b299f979c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80735" autoAdjust="0"/>
  </p:normalViewPr>
  <p:slideViewPr>
    <p:cSldViewPr snapToGrid="0">
      <p:cViewPr varScale="1">
        <p:scale>
          <a:sx n="55" d="100"/>
          <a:sy n="55" d="100"/>
        </p:scale>
        <p:origin x="14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3B7EE-1B48-42E6-B575-9FE427CEBF2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7429763-3C4A-41F3-B4FB-2C782FC56E3E}">
      <dgm:prSet phldrT="[Text]" custT="1"/>
      <dgm:spPr/>
      <dgm:t>
        <a:bodyPr/>
        <a:lstStyle/>
        <a:p>
          <a:r>
            <a:rPr lang="en-GB" sz="3600" dirty="0"/>
            <a:t>Student</a:t>
          </a:r>
        </a:p>
      </dgm:t>
    </dgm:pt>
    <dgm:pt modelId="{3C3B641F-7BA8-4E7E-9E39-8A4D9FB65A67}" type="parTrans" cxnId="{2C58A1F1-BB51-4E3A-B360-60422A8C9B56}">
      <dgm:prSet/>
      <dgm:spPr/>
      <dgm:t>
        <a:bodyPr/>
        <a:lstStyle/>
        <a:p>
          <a:endParaRPr lang="en-GB"/>
        </a:p>
      </dgm:t>
    </dgm:pt>
    <dgm:pt modelId="{4379E36B-487B-4745-8D39-91A97ABA5BAF}" type="sibTrans" cxnId="{2C58A1F1-BB51-4E3A-B360-60422A8C9B56}">
      <dgm:prSet/>
      <dgm:spPr/>
      <dgm:t>
        <a:bodyPr/>
        <a:lstStyle/>
        <a:p>
          <a:endParaRPr lang="en-GB"/>
        </a:p>
      </dgm:t>
    </dgm:pt>
    <dgm:pt modelId="{C1331EBE-F788-4471-8B7C-902E76A293C9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GB" sz="3600" dirty="0"/>
            <a:t>St Mary’s student</a:t>
          </a:r>
          <a:endParaRPr lang="en-GB" sz="2800" dirty="0"/>
        </a:p>
      </dgm:t>
    </dgm:pt>
    <dgm:pt modelId="{1E805011-62D8-4BC6-8B9B-C4765EAD179B}" type="parTrans" cxnId="{FCF5E4BF-059C-46C3-998E-0DE2F56164E4}">
      <dgm:prSet/>
      <dgm:spPr/>
      <dgm:t>
        <a:bodyPr/>
        <a:lstStyle/>
        <a:p>
          <a:endParaRPr lang="en-GB"/>
        </a:p>
      </dgm:t>
    </dgm:pt>
    <dgm:pt modelId="{E4F35EFA-8032-4DCE-93A4-37FDEE76E48D}" type="sibTrans" cxnId="{FCF5E4BF-059C-46C3-998E-0DE2F56164E4}">
      <dgm:prSet/>
      <dgm:spPr/>
      <dgm:t>
        <a:bodyPr/>
        <a:lstStyle/>
        <a:p>
          <a:endParaRPr lang="en-GB"/>
        </a:p>
      </dgm:t>
    </dgm:pt>
    <dgm:pt modelId="{FB7FE01D-E410-4877-BA18-6E7093DE3D62}">
      <dgm:prSet phldrT="[Text]"/>
      <dgm:spPr/>
      <dgm:t>
        <a:bodyPr/>
        <a:lstStyle/>
        <a:p>
          <a:r>
            <a:rPr lang="en-GB" dirty="0"/>
            <a:t>St Mary’s psych. student</a:t>
          </a:r>
        </a:p>
      </dgm:t>
    </dgm:pt>
    <dgm:pt modelId="{21D3F0A5-51D5-43FE-9370-70FC6C92584F}" type="parTrans" cxnId="{02C5B64E-9B13-4451-AD3A-51D28C4FCA17}">
      <dgm:prSet/>
      <dgm:spPr/>
      <dgm:t>
        <a:bodyPr/>
        <a:lstStyle/>
        <a:p>
          <a:endParaRPr lang="en-GB"/>
        </a:p>
      </dgm:t>
    </dgm:pt>
    <dgm:pt modelId="{83AC7570-E826-48B9-AFD4-F6138C81FA92}" type="sibTrans" cxnId="{02C5B64E-9B13-4451-AD3A-51D28C4FCA17}">
      <dgm:prSet/>
      <dgm:spPr/>
      <dgm:t>
        <a:bodyPr/>
        <a:lstStyle/>
        <a:p>
          <a:endParaRPr lang="en-GB"/>
        </a:p>
      </dgm:t>
    </dgm:pt>
    <dgm:pt modelId="{5C5A6C0E-B899-4C61-A284-821BB5829A7D}" type="pres">
      <dgm:prSet presAssocID="{D9A3B7EE-1B48-42E6-B575-9FE427CEBF25}" presName="linearFlow" presStyleCnt="0">
        <dgm:presLayoutVars>
          <dgm:resizeHandles val="exact"/>
        </dgm:presLayoutVars>
      </dgm:prSet>
      <dgm:spPr/>
    </dgm:pt>
    <dgm:pt modelId="{87CE3AD5-F8D4-43B6-A8C8-F7D0D928DD43}" type="pres">
      <dgm:prSet presAssocID="{F7429763-3C4A-41F3-B4FB-2C782FC56E3E}" presName="node" presStyleLbl="node1" presStyleIdx="0" presStyleCnt="3">
        <dgm:presLayoutVars>
          <dgm:bulletEnabled val="1"/>
        </dgm:presLayoutVars>
      </dgm:prSet>
      <dgm:spPr/>
    </dgm:pt>
    <dgm:pt modelId="{074385F5-65C2-4BD2-936F-25278CFFA8D0}" type="pres">
      <dgm:prSet presAssocID="{4379E36B-487B-4745-8D39-91A97ABA5BAF}" presName="sibTrans" presStyleLbl="sibTrans2D1" presStyleIdx="0" presStyleCnt="2" custAng="10800000"/>
      <dgm:spPr/>
    </dgm:pt>
    <dgm:pt modelId="{F653C678-C36D-49C1-9F7D-3BD6A2EFA5CC}" type="pres">
      <dgm:prSet presAssocID="{4379E36B-487B-4745-8D39-91A97ABA5BAF}" presName="connectorText" presStyleLbl="sibTrans2D1" presStyleIdx="0" presStyleCnt="2"/>
      <dgm:spPr/>
    </dgm:pt>
    <dgm:pt modelId="{51B7BF7A-8A9C-4802-9223-C3866E0A0E50}" type="pres">
      <dgm:prSet presAssocID="{C1331EBE-F788-4471-8B7C-902E76A293C9}" presName="node" presStyleLbl="node1" presStyleIdx="1" presStyleCnt="3">
        <dgm:presLayoutVars>
          <dgm:bulletEnabled val="1"/>
        </dgm:presLayoutVars>
      </dgm:prSet>
      <dgm:spPr/>
    </dgm:pt>
    <dgm:pt modelId="{42F5B20B-2A33-4D28-9D55-042570266A7D}" type="pres">
      <dgm:prSet presAssocID="{E4F35EFA-8032-4DCE-93A4-37FDEE76E48D}" presName="sibTrans" presStyleLbl="sibTrans2D1" presStyleIdx="1" presStyleCnt="2" custAng="10800000"/>
      <dgm:spPr/>
    </dgm:pt>
    <dgm:pt modelId="{97E8F070-E965-4F9E-9903-28EDFA3DED5F}" type="pres">
      <dgm:prSet presAssocID="{E4F35EFA-8032-4DCE-93A4-37FDEE76E48D}" presName="connectorText" presStyleLbl="sibTrans2D1" presStyleIdx="1" presStyleCnt="2"/>
      <dgm:spPr/>
    </dgm:pt>
    <dgm:pt modelId="{FE2F1CCB-060B-4471-8482-4DB57A946D8F}" type="pres">
      <dgm:prSet presAssocID="{FB7FE01D-E410-4877-BA18-6E7093DE3D62}" presName="node" presStyleLbl="node1" presStyleIdx="2" presStyleCnt="3">
        <dgm:presLayoutVars>
          <dgm:bulletEnabled val="1"/>
        </dgm:presLayoutVars>
      </dgm:prSet>
      <dgm:spPr/>
    </dgm:pt>
  </dgm:ptLst>
  <dgm:cxnLst>
    <dgm:cxn modelId="{98574103-EEFB-42FC-B370-95E9B04929A1}" type="presOf" srcId="{E4F35EFA-8032-4DCE-93A4-37FDEE76E48D}" destId="{42F5B20B-2A33-4D28-9D55-042570266A7D}" srcOrd="0" destOrd="0" presId="urn:microsoft.com/office/officeart/2005/8/layout/process2"/>
    <dgm:cxn modelId="{659C8404-094B-4EFD-ABCB-1265F94582F5}" type="presOf" srcId="{FB7FE01D-E410-4877-BA18-6E7093DE3D62}" destId="{FE2F1CCB-060B-4471-8482-4DB57A946D8F}" srcOrd="0" destOrd="0" presId="urn:microsoft.com/office/officeart/2005/8/layout/process2"/>
    <dgm:cxn modelId="{001F4B14-20DC-4043-B552-D0BB50DC63BF}" type="presOf" srcId="{F7429763-3C4A-41F3-B4FB-2C782FC56E3E}" destId="{87CE3AD5-F8D4-43B6-A8C8-F7D0D928DD43}" srcOrd="0" destOrd="0" presId="urn:microsoft.com/office/officeart/2005/8/layout/process2"/>
    <dgm:cxn modelId="{D944BF2A-D22F-484A-9AA4-75743266ACE5}" type="presOf" srcId="{D9A3B7EE-1B48-42E6-B575-9FE427CEBF25}" destId="{5C5A6C0E-B899-4C61-A284-821BB5829A7D}" srcOrd="0" destOrd="0" presId="urn:microsoft.com/office/officeart/2005/8/layout/process2"/>
    <dgm:cxn modelId="{BA83342B-ADE7-4698-B913-FFFB1DC9C1A7}" type="presOf" srcId="{4379E36B-487B-4745-8D39-91A97ABA5BAF}" destId="{074385F5-65C2-4BD2-936F-25278CFFA8D0}" srcOrd="0" destOrd="0" presId="urn:microsoft.com/office/officeart/2005/8/layout/process2"/>
    <dgm:cxn modelId="{02C5B64E-9B13-4451-AD3A-51D28C4FCA17}" srcId="{D9A3B7EE-1B48-42E6-B575-9FE427CEBF25}" destId="{FB7FE01D-E410-4877-BA18-6E7093DE3D62}" srcOrd="2" destOrd="0" parTransId="{21D3F0A5-51D5-43FE-9370-70FC6C92584F}" sibTransId="{83AC7570-E826-48B9-AFD4-F6138C81FA92}"/>
    <dgm:cxn modelId="{EC246050-1DE2-4C9F-A232-B91CBA51193F}" type="presOf" srcId="{4379E36B-487B-4745-8D39-91A97ABA5BAF}" destId="{F653C678-C36D-49C1-9F7D-3BD6A2EFA5CC}" srcOrd="1" destOrd="0" presId="urn:microsoft.com/office/officeart/2005/8/layout/process2"/>
    <dgm:cxn modelId="{FCF5E4BF-059C-46C3-998E-0DE2F56164E4}" srcId="{D9A3B7EE-1B48-42E6-B575-9FE427CEBF25}" destId="{C1331EBE-F788-4471-8B7C-902E76A293C9}" srcOrd="1" destOrd="0" parTransId="{1E805011-62D8-4BC6-8B9B-C4765EAD179B}" sibTransId="{E4F35EFA-8032-4DCE-93A4-37FDEE76E48D}"/>
    <dgm:cxn modelId="{926E30CB-7B65-4F2C-B21B-99C97F6D387A}" type="presOf" srcId="{E4F35EFA-8032-4DCE-93A4-37FDEE76E48D}" destId="{97E8F070-E965-4F9E-9903-28EDFA3DED5F}" srcOrd="1" destOrd="0" presId="urn:microsoft.com/office/officeart/2005/8/layout/process2"/>
    <dgm:cxn modelId="{3201C5DE-9EE2-47A0-9747-229AB5567F11}" type="presOf" srcId="{C1331EBE-F788-4471-8B7C-902E76A293C9}" destId="{51B7BF7A-8A9C-4802-9223-C3866E0A0E50}" srcOrd="0" destOrd="0" presId="urn:microsoft.com/office/officeart/2005/8/layout/process2"/>
    <dgm:cxn modelId="{2C58A1F1-BB51-4E3A-B360-60422A8C9B56}" srcId="{D9A3B7EE-1B48-42E6-B575-9FE427CEBF25}" destId="{F7429763-3C4A-41F3-B4FB-2C782FC56E3E}" srcOrd="0" destOrd="0" parTransId="{3C3B641F-7BA8-4E7E-9E39-8A4D9FB65A67}" sibTransId="{4379E36B-487B-4745-8D39-91A97ABA5BAF}"/>
    <dgm:cxn modelId="{6B5C2A9C-F3FD-48EC-831B-B871A8F808C7}" type="presParOf" srcId="{5C5A6C0E-B899-4C61-A284-821BB5829A7D}" destId="{87CE3AD5-F8D4-43B6-A8C8-F7D0D928DD43}" srcOrd="0" destOrd="0" presId="urn:microsoft.com/office/officeart/2005/8/layout/process2"/>
    <dgm:cxn modelId="{ED71619B-B9E1-4476-964D-8634484FED29}" type="presParOf" srcId="{5C5A6C0E-B899-4C61-A284-821BB5829A7D}" destId="{074385F5-65C2-4BD2-936F-25278CFFA8D0}" srcOrd="1" destOrd="0" presId="urn:microsoft.com/office/officeart/2005/8/layout/process2"/>
    <dgm:cxn modelId="{E63EC1E1-6D66-411F-8745-7DD47A0B3F2D}" type="presParOf" srcId="{074385F5-65C2-4BD2-936F-25278CFFA8D0}" destId="{F653C678-C36D-49C1-9F7D-3BD6A2EFA5CC}" srcOrd="0" destOrd="0" presId="urn:microsoft.com/office/officeart/2005/8/layout/process2"/>
    <dgm:cxn modelId="{082FDC18-3DD9-40E1-9FFB-9767B3D9CCD0}" type="presParOf" srcId="{5C5A6C0E-B899-4C61-A284-821BB5829A7D}" destId="{51B7BF7A-8A9C-4802-9223-C3866E0A0E50}" srcOrd="2" destOrd="0" presId="urn:microsoft.com/office/officeart/2005/8/layout/process2"/>
    <dgm:cxn modelId="{36CFD4B2-2975-43EC-A5C1-C6A1599E6BB8}" type="presParOf" srcId="{5C5A6C0E-B899-4C61-A284-821BB5829A7D}" destId="{42F5B20B-2A33-4D28-9D55-042570266A7D}" srcOrd="3" destOrd="0" presId="urn:microsoft.com/office/officeart/2005/8/layout/process2"/>
    <dgm:cxn modelId="{0C32B0EC-4D35-4ABF-9499-8B6C07EF4DFE}" type="presParOf" srcId="{42F5B20B-2A33-4D28-9D55-042570266A7D}" destId="{97E8F070-E965-4F9E-9903-28EDFA3DED5F}" srcOrd="0" destOrd="0" presId="urn:microsoft.com/office/officeart/2005/8/layout/process2"/>
    <dgm:cxn modelId="{A3A07FFE-73D8-4844-A6AF-D7495503D0F1}" type="presParOf" srcId="{5C5A6C0E-B899-4C61-A284-821BB5829A7D}" destId="{FE2F1CCB-060B-4471-8482-4DB57A946D8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A3B7EE-1B48-42E6-B575-9FE427CEBF2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7429763-3C4A-41F3-B4FB-2C782FC56E3E}">
      <dgm:prSet phldrT="[Text]"/>
      <dgm:spPr/>
      <dgm:t>
        <a:bodyPr/>
        <a:lstStyle/>
        <a:p>
          <a:r>
            <a:rPr lang="en-GB" dirty="0"/>
            <a:t>Sports Fan</a:t>
          </a:r>
        </a:p>
      </dgm:t>
    </dgm:pt>
    <dgm:pt modelId="{3C3B641F-7BA8-4E7E-9E39-8A4D9FB65A67}" type="parTrans" cxnId="{2C58A1F1-BB51-4E3A-B360-60422A8C9B56}">
      <dgm:prSet/>
      <dgm:spPr/>
      <dgm:t>
        <a:bodyPr/>
        <a:lstStyle/>
        <a:p>
          <a:endParaRPr lang="en-GB"/>
        </a:p>
      </dgm:t>
    </dgm:pt>
    <dgm:pt modelId="{4379E36B-487B-4745-8D39-91A97ABA5BAF}" type="sibTrans" cxnId="{2C58A1F1-BB51-4E3A-B360-60422A8C9B56}">
      <dgm:prSet/>
      <dgm:spPr/>
      <dgm:t>
        <a:bodyPr/>
        <a:lstStyle/>
        <a:p>
          <a:endParaRPr lang="en-GB"/>
        </a:p>
      </dgm:t>
    </dgm:pt>
    <dgm:pt modelId="{C1331EBE-F788-4471-8B7C-902E76A293C9}">
      <dgm:prSet phldrT="[Text]"/>
      <dgm:spPr/>
      <dgm:t>
        <a:bodyPr/>
        <a:lstStyle/>
        <a:p>
          <a:r>
            <a:rPr lang="en-GB" dirty="0"/>
            <a:t>Football Fan</a:t>
          </a:r>
        </a:p>
      </dgm:t>
    </dgm:pt>
    <dgm:pt modelId="{1E805011-62D8-4BC6-8B9B-C4765EAD179B}" type="parTrans" cxnId="{FCF5E4BF-059C-46C3-998E-0DE2F56164E4}">
      <dgm:prSet/>
      <dgm:spPr/>
      <dgm:t>
        <a:bodyPr/>
        <a:lstStyle/>
        <a:p>
          <a:endParaRPr lang="en-GB"/>
        </a:p>
      </dgm:t>
    </dgm:pt>
    <dgm:pt modelId="{E4F35EFA-8032-4DCE-93A4-37FDEE76E48D}" type="sibTrans" cxnId="{FCF5E4BF-059C-46C3-998E-0DE2F56164E4}">
      <dgm:prSet/>
      <dgm:spPr/>
      <dgm:t>
        <a:bodyPr/>
        <a:lstStyle/>
        <a:p>
          <a:endParaRPr lang="en-GB"/>
        </a:p>
      </dgm:t>
    </dgm:pt>
    <dgm:pt modelId="{FB7FE01D-E410-4877-BA18-6E7093DE3D62}">
      <dgm:prSet phldrT="[Text]"/>
      <dgm:spPr/>
      <dgm:t>
        <a:bodyPr/>
        <a:lstStyle/>
        <a:p>
          <a:r>
            <a:rPr lang="en-GB" dirty="0"/>
            <a:t>Arsenal Fan</a:t>
          </a:r>
        </a:p>
      </dgm:t>
    </dgm:pt>
    <dgm:pt modelId="{21D3F0A5-51D5-43FE-9370-70FC6C92584F}" type="parTrans" cxnId="{02C5B64E-9B13-4451-AD3A-51D28C4FCA17}">
      <dgm:prSet/>
      <dgm:spPr/>
      <dgm:t>
        <a:bodyPr/>
        <a:lstStyle/>
        <a:p>
          <a:endParaRPr lang="en-GB"/>
        </a:p>
      </dgm:t>
    </dgm:pt>
    <dgm:pt modelId="{83AC7570-E826-48B9-AFD4-F6138C81FA92}" type="sibTrans" cxnId="{02C5B64E-9B13-4451-AD3A-51D28C4FCA17}">
      <dgm:prSet/>
      <dgm:spPr/>
      <dgm:t>
        <a:bodyPr/>
        <a:lstStyle/>
        <a:p>
          <a:endParaRPr lang="en-GB"/>
        </a:p>
      </dgm:t>
    </dgm:pt>
    <dgm:pt modelId="{5C5A6C0E-B899-4C61-A284-821BB5829A7D}" type="pres">
      <dgm:prSet presAssocID="{D9A3B7EE-1B48-42E6-B575-9FE427CEBF25}" presName="linearFlow" presStyleCnt="0">
        <dgm:presLayoutVars>
          <dgm:resizeHandles val="exact"/>
        </dgm:presLayoutVars>
      </dgm:prSet>
      <dgm:spPr/>
    </dgm:pt>
    <dgm:pt modelId="{87CE3AD5-F8D4-43B6-A8C8-F7D0D928DD43}" type="pres">
      <dgm:prSet presAssocID="{F7429763-3C4A-41F3-B4FB-2C782FC56E3E}" presName="node" presStyleLbl="node1" presStyleIdx="0" presStyleCnt="3">
        <dgm:presLayoutVars>
          <dgm:bulletEnabled val="1"/>
        </dgm:presLayoutVars>
      </dgm:prSet>
      <dgm:spPr/>
    </dgm:pt>
    <dgm:pt modelId="{074385F5-65C2-4BD2-936F-25278CFFA8D0}" type="pres">
      <dgm:prSet presAssocID="{4379E36B-487B-4745-8D39-91A97ABA5BAF}" presName="sibTrans" presStyleLbl="sibTrans2D1" presStyleIdx="0" presStyleCnt="2" custAng="10800000"/>
      <dgm:spPr/>
    </dgm:pt>
    <dgm:pt modelId="{F653C678-C36D-49C1-9F7D-3BD6A2EFA5CC}" type="pres">
      <dgm:prSet presAssocID="{4379E36B-487B-4745-8D39-91A97ABA5BAF}" presName="connectorText" presStyleLbl="sibTrans2D1" presStyleIdx="0" presStyleCnt="2"/>
      <dgm:spPr/>
    </dgm:pt>
    <dgm:pt modelId="{51B7BF7A-8A9C-4802-9223-C3866E0A0E50}" type="pres">
      <dgm:prSet presAssocID="{C1331EBE-F788-4471-8B7C-902E76A293C9}" presName="node" presStyleLbl="node1" presStyleIdx="1" presStyleCnt="3">
        <dgm:presLayoutVars>
          <dgm:bulletEnabled val="1"/>
        </dgm:presLayoutVars>
      </dgm:prSet>
      <dgm:spPr/>
    </dgm:pt>
    <dgm:pt modelId="{42F5B20B-2A33-4D28-9D55-042570266A7D}" type="pres">
      <dgm:prSet presAssocID="{E4F35EFA-8032-4DCE-93A4-37FDEE76E48D}" presName="sibTrans" presStyleLbl="sibTrans2D1" presStyleIdx="1" presStyleCnt="2" custAng="10800000"/>
      <dgm:spPr/>
    </dgm:pt>
    <dgm:pt modelId="{97E8F070-E965-4F9E-9903-28EDFA3DED5F}" type="pres">
      <dgm:prSet presAssocID="{E4F35EFA-8032-4DCE-93A4-37FDEE76E48D}" presName="connectorText" presStyleLbl="sibTrans2D1" presStyleIdx="1" presStyleCnt="2"/>
      <dgm:spPr/>
    </dgm:pt>
    <dgm:pt modelId="{FE2F1CCB-060B-4471-8482-4DB57A946D8F}" type="pres">
      <dgm:prSet presAssocID="{FB7FE01D-E410-4877-BA18-6E7093DE3D62}" presName="node" presStyleLbl="node1" presStyleIdx="2" presStyleCnt="3">
        <dgm:presLayoutVars>
          <dgm:bulletEnabled val="1"/>
        </dgm:presLayoutVars>
      </dgm:prSet>
      <dgm:spPr/>
    </dgm:pt>
  </dgm:ptLst>
  <dgm:cxnLst>
    <dgm:cxn modelId="{AF1D9637-49E2-48DF-B7DD-4C9A7F70767C}" type="presOf" srcId="{E4F35EFA-8032-4DCE-93A4-37FDEE76E48D}" destId="{42F5B20B-2A33-4D28-9D55-042570266A7D}" srcOrd="0" destOrd="0" presId="urn:microsoft.com/office/officeart/2005/8/layout/process2"/>
    <dgm:cxn modelId="{02C5B64E-9B13-4451-AD3A-51D28C4FCA17}" srcId="{D9A3B7EE-1B48-42E6-B575-9FE427CEBF25}" destId="{FB7FE01D-E410-4877-BA18-6E7093DE3D62}" srcOrd="2" destOrd="0" parTransId="{21D3F0A5-51D5-43FE-9370-70FC6C92584F}" sibTransId="{83AC7570-E826-48B9-AFD4-F6138C81FA92}"/>
    <dgm:cxn modelId="{6511CC7D-7288-4301-A12A-83B697829553}" type="presOf" srcId="{F7429763-3C4A-41F3-B4FB-2C782FC56E3E}" destId="{87CE3AD5-F8D4-43B6-A8C8-F7D0D928DD43}" srcOrd="0" destOrd="0" presId="urn:microsoft.com/office/officeart/2005/8/layout/process2"/>
    <dgm:cxn modelId="{2FDAF393-0943-4A96-B0F0-3C721D3771F7}" type="presOf" srcId="{E4F35EFA-8032-4DCE-93A4-37FDEE76E48D}" destId="{97E8F070-E965-4F9E-9903-28EDFA3DED5F}" srcOrd="1" destOrd="0" presId="urn:microsoft.com/office/officeart/2005/8/layout/process2"/>
    <dgm:cxn modelId="{128638A5-5AEB-40DE-A6DB-3450CCB4E5BC}" type="presOf" srcId="{FB7FE01D-E410-4877-BA18-6E7093DE3D62}" destId="{FE2F1CCB-060B-4471-8482-4DB57A946D8F}" srcOrd="0" destOrd="0" presId="urn:microsoft.com/office/officeart/2005/8/layout/process2"/>
    <dgm:cxn modelId="{FCF5E4BF-059C-46C3-998E-0DE2F56164E4}" srcId="{D9A3B7EE-1B48-42E6-B575-9FE427CEBF25}" destId="{C1331EBE-F788-4471-8B7C-902E76A293C9}" srcOrd="1" destOrd="0" parTransId="{1E805011-62D8-4BC6-8B9B-C4765EAD179B}" sibTransId="{E4F35EFA-8032-4DCE-93A4-37FDEE76E48D}"/>
    <dgm:cxn modelId="{8BFFDAC5-C642-4274-A679-DAB452BA86C3}" type="presOf" srcId="{4379E36B-487B-4745-8D39-91A97ABA5BAF}" destId="{074385F5-65C2-4BD2-936F-25278CFFA8D0}" srcOrd="0" destOrd="0" presId="urn:microsoft.com/office/officeart/2005/8/layout/process2"/>
    <dgm:cxn modelId="{FA4DC8D0-653D-42BB-B18E-E091CACE01FE}" type="presOf" srcId="{D9A3B7EE-1B48-42E6-B575-9FE427CEBF25}" destId="{5C5A6C0E-B899-4C61-A284-821BB5829A7D}" srcOrd="0" destOrd="0" presId="urn:microsoft.com/office/officeart/2005/8/layout/process2"/>
    <dgm:cxn modelId="{CF44CBDE-6CA6-4017-8592-C5C9CDA6B433}" type="presOf" srcId="{4379E36B-487B-4745-8D39-91A97ABA5BAF}" destId="{F653C678-C36D-49C1-9F7D-3BD6A2EFA5CC}" srcOrd="1" destOrd="0" presId="urn:microsoft.com/office/officeart/2005/8/layout/process2"/>
    <dgm:cxn modelId="{A21394F1-322F-4DB3-BD9F-9ACCDFFADFB9}" type="presOf" srcId="{C1331EBE-F788-4471-8B7C-902E76A293C9}" destId="{51B7BF7A-8A9C-4802-9223-C3866E0A0E50}" srcOrd="0" destOrd="0" presId="urn:microsoft.com/office/officeart/2005/8/layout/process2"/>
    <dgm:cxn modelId="{2C58A1F1-BB51-4E3A-B360-60422A8C9B56}" srcId="{D9A3B7EE-1B48-42E6-B575-9FE427CEBF25}" destId="{F7429763-3C4A-41F3-B4FB-2C782FC56E3E}" srcOrd="0" destOrd="0" parTransId="{3C3B641F-7BA8-4E7E-9E39-8A4D9FB65A67}" sibTransId="{4379E36B-487B-4745-8D39-91A97ABA5BAF}"/>
    <dgm:cxn modelId="{8100688B-3909-4BC9-9ABB-7A5A62B835FF}" type="presParOf" srcId="{5C5A6C0E-B899-4C61-A284-821BB5829A7D}" destId="{87CE3AD5-F8D4-43B6-A8C8-F7D0D928DD43}" srcOrd="0" destOrd="0" presId="urn:microsoft.com/office/officeart/2005/8/layout/process2"/>
    <dgm:cxn modelId="{9FC5B2C8-CB5B-4905-8121-E5A452BA1AB9}" type="presParOf" srcId="{5C5A6C0E-B899-4C61-A284-821BB5829A7D}" destId="{074385F5-65C2-4BD2-936F-25278CFFA8D0}" srcOrd="1" destOrd="0" presId="urn:microsoft.com/office/officeart/2005/8/layout/process2"/>
    <dgm:cxn modelId="{5D3AE983-FB5B-4AE7-873A-E638A36A1DF2}" type="presParOf" srcId="{074385F5-65C2-4BD2-936F-25278CFFA8D0}" destId="{F653C678-C36D-49C1-9F7D-3BD6A2EFA5CC}" srcOrd="0" destOrd="0" presId="urn:microsoft.com/office/officeart/2005/8/layout/process2"/>
    <dgm:cxn modelId="{7DB75477-3A0C-455A-BC81-7393D1F6E3F9}" type="presParOf" srcId="{5C5A6C0E-B899-4C61-A284-821BB5829A7D}" destId="{51B7BF7A-8A9C-4802-9223-C3866E0A0E50}" srcOrd="2" destOrd="0" presId="urn:microsoft.com/office/officeart/2005/8/layout/process2"/>
    <dgm:cxn modelId="{543BC3E3-1796-4475-A7BB-6E2EB94E713C}" type="presParOf" srcId="{5C5A6C0E-B899-4C61-A284-821BB5829A7D}" destId="{42F5B20B-2A33-4D28-9D55-042570266A7D}" srcOrd="3" destOrd="0" presId="urn:microsoft.com/office/officeart/2005/8/layout/process2"/>
    <dgm:cxn modelId="{3CCC9DA5-965E-4D96-BB10-2F729D715257}" type="presParOf" srcId="{42F5B20B-2A33-4D28-9D55-042570266A7D}" destId="{97E8F070-E965-4F9E-9903-28EDFA3DED5F}" srcOrd="0" destOrd="0" presId="urn:microsoft.com/office/officeart/2005/8/layout/process2"/>
    <dgm:cxn modelId="{1375EC16-440F-4B1C-9886-BC83D15A97A7}" type="presParOf" srcId="{5C5A6C0E-B899-4C61-A284-821BB5829A7D}" destId="{FE2F1CCB-060B-4471-8482-4DB57A946D8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E3AD5-F8D4-43B6-A8C8-F7D0D928DD43}">
      <dsp:nvSpPr>
        <dsp:cNvPr id="0" name=""/>
        <dsp:cNvSpPr/>
      </dsp:nvSpPr>
      <dsp:spPr>
        <a:xfrm>
          <a:off x="595993" y="0"/>
          <a:ext cx="2557053" cy="1420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Student</a:t>
          </a:r>
        </a:p>
      </dsp:txBody>
      <dsp:txXfrm>
        <a:off x="637601" y="41608"/>
        <a:ext cx="2473837" cy="1337369"/>
      </dsp:txXfrm>
    </dsp:sp>
    <dsp:sp modelId="{074385F5-65C2-4BD2-936F-25278CFFA8D0}">
      <dsp:nvSpPr>
        <dsp:cNvPr id="0" name=""/>
        <dsp:cNvSpPr/>
      </dsp:nvSpPr>
      <dsp:spPr>
        <a:xfrm rot="16200000">
          <a:off x="1608160" y="1456100"/>
          <a:ext cx="532719" cy="6392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-5400000">
        <a:off x="1682741" y="1669188"/>
        <a:ext cx="383557" cy="372903"/>
      </dsp:txXfrm>
    </dsp:sp>
    <dsp:sp modelId="{51B7BF7A-8A9C-4802-9223-C3866E0A0E50}">
      <dsp:nvSpPr>
        <dsp:cNvPr id="0" name=""/>
        <dsp:cNvSpPr/>
      </dsp:nvSpPr>
      <dsp:spPr>
        <a:xfrm>
          <a:off x="595993" y="2130878"/>
          <a:ext cx="2557053" cy="1420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GB" sz="3600" kern="1200" dirty="0"/>
            <a:t>St Mary’s student</a:t>
          </a:r>
          <a:endParaRPr lang="en-GB" sz="2800" kern="1200" dirty="0"/>
        </a:p>
      </dsp:txBody>
      <dsp:txXfrm>
        <a:off x="637601" y="2172486"/>
        <a:ext cx="2473837" cy="1337369"/>
      </dsp:txXfrm>
    </dsp:sp>
    <dsp:sp modelId="{42F5B20B-2A33-4D28-9D55-042570266A7D}">
      <dsp:nvSpPr>
        <dsp:cNvPr id="0" name=""/>
        <dsp:cNvSpPr/>
      </dsp:nvSpPr>
      <dsp:spPr>
        <a:xfrm rot="16200000">
          <a:off x="1608160" y="3586978"/>
          <a:ext cx="532719" cy="6392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-5400000">
        <a:off x="1682741" y="3800066"/>
        <a:ext cx="383557" cy="372903"/>
      </dsp:txXfrm>
    </dsp:sp>
    <dsp:sp modelId="{FE2F1CCB-060B-4471-8482-4DB57A946D8F}">
      <dsp:nvSpPr>
        <dsp:cNvPr id="0" name=""/>
        <dsp:cNvSpPr/>
      </dsp:nvSpPr>
      <dsp:spPr>
        <a:xfrm>
          <a:off x="595993" y="4261756"/>
          <a:ext cx="2557053" cy="1420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St Mary’s psych. student</a:t>
          </a:r>
        </a:p>
      </dsp:txBody>
      <dsp:txXfrm>
        <a:off x="637601" y="4303364"/>
        <a:ext cx="2473837" cy="1337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E3AD5-F8D4-43B6-A8C8-F7D0D928DD43}">
      <dsp:nvSpPr>
        <dsp:cNvPr id="0" name=""/>
        <dsp:cNvSpPr/>
      </dsp:nvSpPr>
      <dsp:spPr>
        <a:xfrm>
          <a:off x="595993" y="0"/>
          <a:ext cx="2557053" cy="1420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Sports Fan</a:t>
          </a:r>
        </a:p>
      </dsp:txBody>
      <dsp:txXfrm>
        <a:off x="637601" y="41608"/>
        <a:ext cx="2473837" cy="1337369"/>
      </dsp:txXfrm>
    </dsp:sp>
    <dsp:sp modelId="{074385F5-65C2-4BD2-936F-25278CFFA8D0}">
      <dsp:nvSpPr>
        <dsp:cNvPr id="0" name=""/>
        <dsp:cNvSpPr/>
      </dsp:nvSpPr>
      <dsp:spPr>
        <a:xfrm rot="16200000">
          <a:off x="1608160" y="1456100"/>
          <a:ext cx="532719" cy="6392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 rot="-5400000">
        <a:off x="1682741" y="1669188"/>
        <a:ext cx="383557" cy="372903"/>
      </dsp:txXfrm>
    </dsp:sp>
    <dsp:sp modelId="{51B7BF7A-8A9C-4802-9223-C3866E0A0E50}">
      <dsp:nvSpPr>
        <dsp:cNvPr id="0" name=""/>
        <dsp:cNvSpPr/>
      </dsp:nvSpPr>
      <dsp:spPr>
        <a:xfrm>
          <a:off x="595993" y="2130878"/>
          <a:ext cx="2557053" cy="1420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Football Fan</a:t>
          </a:r>
        </a:p>
      </dsp:txBody>
      <dsp:txXfrm>
        <a:off x="637601" y="2172486"/>
        <a:ext cx="2473837" cy="1337369"/>
      </dsp:txXfrm>
    </dsp:sp>
    <dsp:sp modelId="{42F5B20B-2A33-4D28-9D55-042570266A7D}">
      <dsp:nvSpPr>
        <dsp:cNvPr id="0" name=""/>
        <dsp:cNvSpPr/>
      </dsp:nvSpPr>
      <dsp:spPr>
        <a:xfrm rot="16200000">
          <a:off x="1608160" y="3586978"/>
          <a:ext cx="532719" cy="6392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 rot="-5400000">
        <a:off x="1682741" y="3800066"/>
        <a:ext cx="383557" cy="372903"/>
      </dsp:txXfrm>
    </dsp:sp>
    <dsp:sp modelId="{FE2F1CCB-060B-4471-8482-4DB57A946D8F}">
      <dsp:nvSpPr>
        <dsp:cNvPr id="0" name=""/>
        <dsp:cNvSpPr/>
      </dsp:nvSpPr>
      <dsp:spPr>
        <a:xfrm>
          <a:off x="595993" y="4261756"/>
          <a:ext cx="2557053" cy="1420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Arsenal Fan</a:t>
          </a:r>
        </a:p>
      </dsp:txBody>
      <dsp:txXfrm>
        <a:off x="637601" y="4303364"/>
        <a:ext cx="2473837" cy="1337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AA033-D06F-4026-B0B9-B73284884536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8262F-4E77-4005-A49E-2F8B76294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2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EB22AF3-94AE-4295-A318-5227653E8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98CEC-10D9-4D87-B7C2-24750942F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1E366E5-DE5A-4F70-8679-BD14CEA0C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3F243B7-F6E6-4C0D-B20C-C155756C0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4221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William James: founder of American psychology &amp; one of the first to think about split self (material self, social self, spiritual self) + pure ego (the ongoing stream of consciousness that provides continuity – linked to what is now studied as autobiographical memory)</a:t>
            </a:r>
          </a:p>
          <a:p>
            <a:endParaRPr lang="en-GB" dirty="0"/>
          </a:p>
          <a:p>
            <a:r>
              <a:rPr lang="en-GB" dirty="0"/>
              <a:t>Roy Baumeister – current leading social psychologist: done much research on self-esteem and self-control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023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72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Upward: can lead to feelings of inferiority, to FOMO etc.</a:t>
            </a:r>
          </a:p>
          <a:p>
            <a:r>
              <a:rPr lang="en-GB" dirty="0"/>
              <a:t>In general: comparisons allow for learning. How do I know whether I am intelligent, athletic, polite, generous without comparisons?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090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Cognitive process to make sense of ourselves and others at different levels</a:t>
            </a:r>
          </a:p>
          <a:p>
            <a:r>
              <a:rPr lang="en-GB" dirty="0"/>
              <a:t>Multiple identities at different levels – see others at that higher level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115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Network of identities – </a:t>
            </a:r>
          </a:p>
          <a:p>
            <a:r>
              <a:rPr lang="en-GB" dirty="0"/>
              <a:t>Motivational role: try to balance belonging and distinctiveness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41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Network of identities – </a:t>
            </a:r>
          </a:p>
          <a:p>
            <a:r>
              <a:rPr lang="en-GB" dirty="0"/>
              <a:t>Motivational role: try to balance belonging and distinctiveness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06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Picture by David Dennis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Recognized by Aristotle 2,350 years ago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Became more literally true with research into evolution – are very close to animals, small differences must explain a lot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4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Picture by American Holocaust Memorial Museum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59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Litter photo by Bengt Nyman from Vaxholm, Sweden - originally posted to Flickr as IMG_6064-1, CC BY 2.0, https://commons.wikimedia.org/w/index.php?curid=10777224</a:t>
            </a:r>
          </a:p>
          <a:p>
            <a:r>
              <a:rPr lang="en-GB" dirty="0"/>
              <a:t>Frustration photo from Peter Alfred Hess, (https://www.flickr.com/photos/peterhess/2976755407/), CC BY 2.0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32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Same time as Aristotle</a:t>
            </a:r>
          </a:p>
          <a:p>
            <a:endParaRPr lang="en-GB" dirty="0"/>
          </a:p>
          <a:p>
            <a:r>
              <a:rPr lang="en-GB" dirty="0"/>
              <a:t>https://www.utm.edu/staff/jfieser/class/110/4-eastern.htm</a:t>
            </a:r>
          </a:p>
          <a:p>
            <a:r>
              <a:rPr lang="en-GB" dirty="0"/>
              <a:t>Mencius: natural tendency for goodness, starting from commiseration, shame, respect and approval</a:t>
            </a:r>
          </a:p>
          <a:p>
            <a:r>
              <a:rPr lang="en-GB" dirty="0" err="1"/>
              <a:t>Xunxi</a:t>
            </a:r>
            <a:r>
              <a:rPr lang="en-GB" dirty="0"/>
              <a:t>: “love of gain” is driving force from very start – and leads to bad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87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34" dirty="0">
                <a:solidFill>
                  <a:srgbClr val="898989"/>
                </a:solidFill>
                <a:latin typeface="Trebuchet MS"/>
                <a:cs typeface="Trebuchet MS"/>
              </a:rPr>
              <a:t>Baron</a:t>
            </a:r>
            <a:r>
              <a:rPr lang="en-GB" sz="1200" spc="-8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26" dirty="0">
                <a:solidFill>
                  <a:srgbClr val="898989"/>
                </a:solidFill>
                <a:latin typeface="Trebuchet MS"/>
                <a:cs typeface="Trebuchet MS"/>
              </a:rPr>
              <a:t>&amp;</a:t>
            </a:r>
            <a:r>
              <a:rPr lang="en-GB" sz="1200" spc="-81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43" dirty="0" err="1">
                <a:solidFill>
                  <a:srgbClr val="898989"/>
                </a:solidFill>
                <a:latin typeface="Trebuchet MS"/>
                <a:cs typeface="Trebuchet MS"/>
              </a:rPr>
              <a:t>Branscombe</a:t>
            </a:r>
            <a:r>
              <a:rPr lang="en-GB" sz="1200" spc="-73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Trebuchet MS"/>
                <a:cs typeface="Trebuchet MS"/>
              </a:rPr>
              <a:t>(2014);</a:t>
            </a:r>
            <a:r>
              <a:rPr lang="en-GB" sz="1200" spc="-5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30" dirty="0">
                <a:solidFill>
                  <a:srgbClr val="898989"/>
                </a:solidFill>
                <a:latin typeface="Trebuchet MS"/>
                <a:cs typeface="Trebuchet MS"/>
              </a:rPr>
              <a:t>Hogg</a:t>
            </a:r>
            <a:r>
              <a:rPr lang="en-GB" sz="1200" spc="-77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26" dirty="0">
                <a:solidFill>
                  <a:srgbClr val="898989"/>
                </a:solidFill>
                <a:latin typeface="Trebuchet MS"/>
                <a:cs typeface="Trebuchet MS"/>
              </a:rPr>
              <a:t>&amp;</a:t>
            </a:r>
            <a:r>
              <a:rPr lang="en-GB" sz="1200" spc="-77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43" dirty="0">
                <a:solidFill>
                  <a:srgbClr val="898989"/>
                </a:solidFill>
                <a:latin typeface="Trebuchet MS"/>
                <a:cs typeface="Trebuchet MS"/>
              </a:rPr>
              <a:t>Vaughan</a:t>
            </a:r>
            <a:r>
              <a:rPr lang="en-GB" sz="1200" spc="-8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38" dirty="0">
                <a:solidFill>
                  <a:srgbClr val="898989"/>
                </a:solidFill>
                <a:latin typeface="Trebuchet MS"/>
                <a:cs typeface="Trebuchet MS"/>
              </a:rPr>
              <a:t>(2011)</a:t>
            </a:r>
            <a:endParaRPr lang="en-GB" sz="1200" dirty="0">
              <a:latin typeface="Trebuchet MS"/>
              <a:cs typeface="Trebuchet MS"/>
            </a:endParaRPr>
          </a:p>
          <a:p>
            <a:r>
              <a:rPr lang="en-GB" dirty="0"/>
              <a:t>Experiments: require randomisation across different conditions!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34" dirty="0">
                <a:solidFill>
                  <a:srgbClr val="898989"/>
                </a:solidFill>
                <a:latin typeface="Trebuchet MS"/>
                <a:cs typeface="Trebuchet MS"/>
              </a:rPr>
              <a:t>Baron</a:t>
            </a:r>
            <a:r>
              <a:rPr lang="en-GB" sz="1200" spc="-8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26" dirty="0">
                <a:solidFill>
                  <a:srgbClr val="898989"/>
                </a:solidFill>
                <a:latin typeface="Trebuchet MS"/>
                <a:cs typeface="Trebuchet MS"/>
              </a:rPr>
              <a:t>&amp;</a:t>
            </a:r>
            <a:r>
              <a:rPr lang="en-GB" sz="1200" spc="-81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43" dirty="0" err="1">
                <a:solidFill>
                  <a:srgbClr val="898989"/>
                </a:solidFill>
                <a:latin typeface="Trebuchet MS"/>
                <a:cs typeface="Trebuchet MS"/>
              </a:rPr>
              <a:t>Branscombe</a:t>
            </a:r>
            <a:r>
              <a:rPr lang="en-GB" sz="1200" spc="-73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Trebuchet MS"/>
                <a:cs typeface="Trebuchet MS"/>
              </a:rPr>
              <a:t>(2014);</a:t>
            </a:r>
            <a:r>
              <a:rPr lang="en-GB" sz="1200" spc="-5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30" dirty="0">
                <a:solidFill>
                  <a:srgbClr val="898989"/>
                </a:solidFill>
                <a:latin typeface="Trebuchet MS"/>
                <a:cs typeface="Trebuchet MS"/>
              </a:rPr>
              <a:t>Hogg</a:t>
            </a:r>
            <a:r>
              <a:rPr lang="en-GB" sz="1200" spc="-77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26" dirty="0">
                <a:solidFill>
                  <a:srgbClr val="898989"/>
                </a:solidFill>
                <a:latin typeface="Trebuchet MS"/>
                <a:cs typeface="Trebuchet MS"/>
              </a:rPr>
              <a:t>&amp;</a:t>
            </a:r>
            <a:r>
              <a:rPr lang="en-GB" sz="1200" spc="-77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43" dirty="0">
                <a:solidFill>
                  <a:srgbClr val="898989"/>
                </a:solidFill>
                <a:latin typeface="Trebuchet MS"/>
                <a:cs typeface="Trebuchet MS"/>
              </a:rPr>
              <a:t>Vaughan</a:t>
            </a:r>
            <a:r>
              <a:rPr lang="en-GB" sz="1200" spc="-8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38" dirty="0">
                <a:solidFill>
                  <a:srgbClr val="898989"/>
                </a:solidFill>
                <a:latin typeface="Trebuchet MS"/>
                <a:cs typeface="Trebuchet MS"/>
              </a:rPr>
              <a:t>(2011)</a:t>
            </a:r>
            <a:endParaRPr lang="en-GB" sz="1200" dirty="0">
              <a:latin typeface="Trebuchet MS"/>
              <a:cs typeface="Trebuchet MS"/>
            </a:endParaRPr>
          </a:p>
          <a:p>
            <a:r>
              <a:rPr lang="en-GB" dirty="0"/>
              <a:t>Experiments: require randomisation across different conditions!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667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34" dirty="0">
                <a:solidFill>
                  <a:srgbClr val="898989"/>
                </a:solidFill>
                <a:latin typeface="Trebuchet MS"/>
                <a:cs typeface="Trebuchet MS"/>
              </a:rPr>
              <a:t>Baron</a:t>
            </a:r>
            <a:r>
              <a:rPr lang="en-GB" sz="1200" spc="-8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26" dirty="0">
                <a:solidFill>
                  <a:srgbClr val="898989"/>
                </a:solidFill>
                <a:latin typeface="Trebuchet MS"/>
                <a:cs typeface="Trebuchet MS"/>
              </a:rPr>
              <a:t>&amp;</a:t>
            </a:r>
            <a:r>
              <a:rPr lang="en-GB" sz="1200" spc="-81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43" dirty="0" err="1">
                <a:solidFill>
                  <a:srgbClr val="898989"/>
                </a:solidFill>
                <a:latin typeface="Trebuchet MS"/>
                <a:cs typeface="Trebuchet MS"/>
              </a:rPr>
              <a:t>Branscombe</a:t>
            </a:r>
            <a:r>
              <a:rPr lang="en-GB" sz="1200" spc="-73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Trebuchet MS"/>
                <a:cs typeface="Trebuchet MS"/>
              </a:rPr>
              <a:t>(2014);</a:t>
            </a:r>
            <a:r>
              <a:rPr lang="en-GB" sz="1200" spc="-5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30" dirty="0">
                <a:solidFill>
                  <a:srgbClr val="898989"/>
                </a:solidFill>
                <a:latin typeface="Trebuchet MS"/>
                <a:cs typeface="Trebuchet MS"/>
              </a:rPr>
              <a:t>Hogg</a:t>
            </a:r>
            <a:r>
              <a:rPr lang="en-GB" sz="1200" spc="-77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26" dirty="0">
                <a:solidFill>
                  <a:srgbClr val="898989"/>
                </a:solidFill>
                <a:latin typeface="Trebuchet MS"/>
                <a:cs typeface="Trebuchet MS"/>
              </a:rPr>
              <a:t>&amp;</a:t>
            </a:r>
            <a:r>
              <a:rPr lang="en-GB" sz="1200" spc="-77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43" dirty="0">
                <a:solidFill>
                  <a:srgbClr val="898989"/>
                </a:solidFill>
                <a:latin typeface="Trebuchet MS"/>
                <a:cs typeface="Trebuchet MS"/>
              </a:rPr>
              <a:t>Vaughan</a:t>
            </a:r>
            <a:r>
              <a:rPr lang="en-GB" sz="1200" spc="-86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38" dirty="0">
                <a:solidFill>
                  <a:srgbClr val="898989"/>
                </a:solidFill>
                <a:latin typeface="Trebuchet MS"/>
                <a:cs typeface="Trebuchet MS"/>
              </a:rPr>
              <a:t>(2011)</a:t>
            </a:r>
            <a:endParaRPr lang="en-GB" sz="1200" dirty="0">
              <a:latin typeface="Trebuchet MS"/>
              <a:cs typeface="Trebuchet M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555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 err="1">
                <a:solidFill>
                  <a:srgbClr val="898989"/>
                </a:solidFill>
                <a:latin typeface="Trebuchet MS"/>
                <a:cs typeface="Trebuchet MS"/>
              </a:rPr>
              <a:t>Steinpreis</a:t>
            </a:r>
            <a:r>
              <a:rPr lang="en-GB" sz="1200" spc="-56" dirty="0">
                <a:solidFill>
                  <a:srgbClr val="898989"/>
                </a:solidFill>
                <a:latin typeface="Trebuchet MS"/>
                <a:cs typeface="Trebuchet MS"/>
              </a:rPr>
              <a:t>, </a:t>
            </a:r>
            <a:r>
              <a:rPr lang="en-GB" sz="1200" spc="-47" dirty="0">
                <a:solidFill>
                  <a:srgbClr val="898989"/>
                </a:solidFill>
                <a:latin typeface="Trebuchet MS"/>
                <a:cs typeface="Trebuchet MS"/>
              </a:rPr>
              <a:t>Anders, </a:t>
            </a:r>
            <a:r>
              <a:rPr lang="en-GB" sz="1200" spc="-26" dirty="0">
                <a:solidFill>
                  <a:srgbClr val="898989"/>
                </a:solidFill>
                <a:latin typeface="Trebuchet MS"/>
                <a:cs typeface="Trebuchet MS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Trebuchet MS"/>
                <a:cs typeface="Trebuchet MS"/>
              </a:rPr>
              <a:t>Ritzke</a:t>
            </a:r>
            <a:r>
              <a:rPr lang="en-GB" sz="1200" spc="-209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lang="en-GB" sz="1200" spc="-38" dirty="0">
                <a:solidFill>
                  <a:srgbClr val="898989"/>
                </a:solidFill>
                <a:latin typeface="Trebuchet MS"/>
                <a:cs typeface="Trebuchet MS"/>
              </a:rPr>
              <a:t>(1999)</a:t>
            </a:r>
            <a:endParaRPr lang="en-GB" sz="1200" dirty="0">
              <a:latin typeface="Trebuchet MS"/>
              <a:cs typeface="Trebuchet M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55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83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38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25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6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45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0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1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08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7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29897" y="561793"/>
            <a:ext cx="7684207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accent5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005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FFF21-1B8E-44D3-8B50-B1D360324B2D}" type="datetimeFigureOut">
              <a:rPr lang="en-GB" smtClean="0"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0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2.xml"/><Relationship Id="rId7" Type="http://schemas.openxmlformats.org/officeDocument/2006/relationships/image" Target="../media/image2.jp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hyperlink" Target="mailto:l.Wallrich@gold.ac.uk" TargetMode="External"/><Relationship Id="rId4" Type="http://schemas.openxmlformats.org/officeDocument/2006/relationships/tags" Target="../tags/tag3.xml"/><Relationship Id="rId9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that are sitting on a bench with a dog&#10;&#10;Description automatically generated">
            <a:extLst>
              <a:ext uri="{FF2B5EF4-FFF2-40B4-BE49-F238E27FC236}">
                <a16:creationId xmlns:a16="http://schemas.microsoft.com/office/drawing/2014/main" id="{A5CADB52-010B-4333-A3F4-2EE9CED41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" y="0"/>
            <a:ext cx="6067028" cy="4120587"/>
          </a:xfrm>
          <a:prstGeom prst="rect">
            <a:avLst/>
          </a:prstGeom>
        </p:spPr>
      </p:pic>
      <p:graphicFrame>
        <p:nvGraphicFramePr>
          <p:cNvPr id="6146" name="Object 6" hidden="1">
            <a:extLst>
              <a:ext uri="{FF2B5EF4-FFF2-40B4-BE49-F238E27FC236}">
                <a16:creationId xmlns:a16="http://schemas.microsoft.com/office/drawing/2014/main" id="{C40C388D-AEAD-4D66-B6AC-8486241E11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6146" name="Object 6" hidden="1">
                        <a:extLst>
                          <a:ext uri="{FF2B5EF4-FFF2-40B4-BE49-F238E27FC236}">
                            <a16:creationId xmlns:a16="http://schemas.microsoft.com/office/drawing/2014/main" id="{C40C388D-AEAD-4D66-B6AC-8486241E11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1">
            <a:extLst>
              <a:ext uri="{FF2B5EF4-FFF2-40B4-BE49-F238E27FC236}">
                <a16:creationId xmlns:a16="http://schemas.microsoft.com/office/drawing/2014/main" id="{365A5990-0E78-4267-9CA3-2964EF39DFA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1250065" y="4270832"/>
            <a:ext cx="9359900" cy="2448272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PSY4013 – Intro to </a:t>
            </a:r>
            <a:b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Social Psychology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C00000"/>
                </a:solidFill>
              </a:rPr>
              <a:t>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What is social </a:t>
            </a:r>
            <a:b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psychology?</a:t>
            </a:r>
            <a:endParaRPr kumimoji="0" lang="en-US" altLang="en-US" sz="3600" b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6150" name="Rectangle 1">
            <a:extLst>
              <a:ext uri="{FF2B5EF4-FFF2-40B4-BE49-F238E27FC236}">
                <a16:creationId xmlns:a16="http://schemas.microsoft.com/office/drawing/2014/main" id="{5A104DF4-EFFD-4F0F-B936-939C0527B9C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55454" y="471856"/>
            <a:ext cx="3088546" cy="749300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Lukas Wallrich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lukas.wallrich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@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stmarys.ac.uk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2020 </a:t>
            </a:r>
            <a:r>
              <a:rPr kumimoji="0" lang="en-US" altLang="en-US" sz="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5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A8844-06DC-417B-86D4-FB0A9BBA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With strong 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2733A-0105-43AC-85E8-B91130121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463925" cy="4513530"/>
          </a:xfrm>
        </p:spPr>
        <p:txBody>
          <a:bodyPr/>
          <a:lstStyle/>
          <a:p>
            <a:r>
              <a:rPr lang="en-GB" dirty="0"/>
              <a:t>Need to shape institutions, educate individuals, decide how to deal with each other</a:t>
            </a:r>
          </a:p>
          <a:p>
            <a:endParaRPr lang="en-GB" dirty="0"/>
          </a:p>
          <a:p>
            <a:r>
              <a:rPr lang="en-GB" dirty="0"/>
              <a:t>More complex than natural sciences, because beliefs matter:</a:t>
            </a:r>
          </a:p>
          <a:p>
            <a:pPr lvl="1"/>
            <a:r>
              <a:rPr lang="en-GB" dirty="0"/>
              <a:t>Self-fulfilling prophecies</a:t>
            </a:r>
          </a:p>
          <a:p>
            <a:pPr lvl="2"/>
            <a:r>
              <a:rPr lang="en-GB" i="1" dirty="0"/>
              <a:t>Placebos </a:t>
            </a:r>
            <a:r>
              <a:rPr lang="en-GB" dirty="0"/>
              <a:t>and </a:t>
            </a:r>
            <a:r>
              <a:rPr lang="en-GB" i="1" dirty="0" err="1"/>
              <a:t>nocebos</a:t>
            </a:r>
            <a:endParaRPr lang="en-GB" i="1" dirty="0"/>
          </a:p>
          <a:p>
            <a:pPr lvl="2"/>
            <a:r>
              <a:rPr lang="en-GB" dirty="0"/>
              <a:t>Selective perception,</a:t>
            </a:r>
            <a:br>
              <a:rPr lang="en-GB" dirty="0"/>
            </a:br>
            <a:r>
              <a:rPr lang="en-GB" dirty="0"/>
              <a:t>and reinforcing cycles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89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D2EFA2-DD73-4A53-99AF-063686CE61F3}"/>
              </a:ext>
            </a:extLst>
          </p:cNvPr>
          <p:cNvSpPr/>
          <p:nvPr/>
        </p:nvSpPr>
        <p:spPr>
          <a:xfrm>
            <a:off x="-127322" y="0"/>
            <a:ext cx="9479666" cy="7639291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7E8D77F-CFCA-4ED3-AFA7-20AEF9171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" b="16753"/>
          <a:stretch/>
        </p:blipFill>
        <p:spPr bwMode="auto">
          <a:xfrm>
            <a:off x="40521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E90AA18-E183-4AA6-812D-0612C0E0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26" y="436635"/>
            <a:ext cx="4724111" cy="140244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Topics </a:t>
            </a:r>
            <a:r>
              <a:rPr lang="en-GB" sz="4000" dirty="0">
                <a:solidFill>
                  <a:srgbClr val="FFFFFF"/>
                </a:solidFill>
              </a:rPr>
              <a:t>for today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7E69DA-39C1-4BED-BEAE-C54F6D141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27" y="1456507"/>
            <a:ext cx="4575664" cy="4726276"/>
          </a:xfrm>
        </p:spPr>
        <p:txBody>
          <a:bodyPr anchor="ctr">
            <a:normAutofit/>
          </a:bodyPr>
          <a:lstStyle/>
          <a:p>
            <a:r>
              <a:rPr lang="en-GB" sz="2500" b="1" dirty="0">
                <a:solidFill>
                  <a:schemeClr val="accent2"/>
                </a:solidFill>
              </a:rPr>
              <a:t>What is social psychology? Why does it matter?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dirty="0">
                <a:solidFill>
                  <a:srgbClr val="FFFFFF"/>
                </a:solidFill>
              </a:rPr>
              <a:t>How is social psychological research done?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dirty="0">
                <a:solidFill>
                  <a:srgbClr val="FFFFFF"/>
                </a:solidFill>
              </a:rPr>
              <a:t>Intro to the self &amp; social identity</a:t>
            </a:r>
          </a:p>
          <a:p>
            <a:endParaRPr lang="en-GB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2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320" y="1643743"/>
            <a:ext cx="3980680" cy="5121314"/>
          </a:xfrm>
          <a:prstGeom prst="rect">
            <a:avLst/>
          </a:prstGeom>
        </p:spPr>
        <p:txBody>
          <a:bodyPr vert="horz" wrap="square" lIns="0" tIns="43982" rIns="0" bIns="0" rtlCol="0">
            <a:spAutoFit/>
          </a:bodyPr>
          <a:lstStyle/>
          <a:p>
            <a:pPr marL="212851" marR="4344" indent="-201992">
              <a:lnSpc>
                <a:spcPct val="89900"/>
              </a:lnSpc>
              <a:spcBef>
                <a:spcPts val="346"/>
              </a:spcBef>
              <a:buChar char="•"/>
              <a:tabLst>
                <a:tab pos="213394" algn="l"/>
              </a:tabLst>
            </a:pPr>
            <a:r>
              <a:rPr sz="2138" spc="-47" dirty="0">
                <a:latin typeface="Arial"/>
                <a:cs typeface="Arial"/>
              </a:rPr>
              <a:t>“The </a:t>
            </a:r>
            <a:r>
              <a:rPr sz="2138" b="1" spc="-43" dirty="0">
                <a:latin typeface="Arial"/>
                <a:cs typeface="Arial"/>
              </a:rPr>
              <a:t>scientific </a:t>
            </a:r>
            <a:r>
              <a:rPr sz="2138" b="1" spc="-38" dirty="0">
                <a:latin typeface="Arial"/>
                <a:cs typeface="Arial"/>
              </a:rPr>
              <a:t>investigation </a:t>
            </a:r>
            <a:r>
              <a:rPr sz="2138" spc="9" dirty="0">
                <a:latin typeface="Arial"/>
                <a:cs typeface="Arial"/>
              </a:rPr>
              <a:t>of  </a:t>
            </a:r>
            <a:r>
              <a:rPr sz="2138" spc="-51" dirty="0">
                <a:latin typeface="Arial"/>
                <a:cs typeface="Arial"/>
              </a:rPr>
              <a:t>how</a:t>
            </a:r>
            <a:r>
              <a:rPr sz="2138" spc="-192" dirty="0">
                <a:latin typeface="Arial"/>
                <a:cs typeface="Arial"/>
              </a:rPr>
              <a:t> </a:t>
            </a:r>
            <a:r>
              <a:rPr sz="2138" spc="-17" dirty="0">
                <a:latin typeface="Arial"/>
                <a:cs typeface="Arial"/>
              </a:rPr>
              <a:t>the</a:t>
            </a:r>
            <a:r>
              <a:rPr sz="2138" spc="-188" dirty="0">
                <a:latin typeface="Arial"/>
                <a:cs typeface="Arial"/>
              </a:rPr>
              <a:t> </a:t>
            </a:r>
            <a:r>
              <a:rPr sz="2138" spc="-34" dirty="0">
                <a:latin typeface="Arial"/>
                <a:cs typeface="Arial"/>
              </a:rPr>
              <a:t>thoughts,</a:t>
            </a:r>
            <a:r>
              <a:rPr sz="2138" spc="-184" dirty="0">
                <a:latin typeface="Arial"/>
                <a:cs typeface="Arial"/>
              </a:rPr>
              <a:t> </a:t>
            </a:r>
            <a:r>
              <a:rPr sz="2138" spc="-64" dirty="0">
                <a:latin typeface="Arial"/>
                <a:cs typeface="Arial"/>
              </a:rPr>
              <a:t>feelings</a:t>
            </a:r>
            <a:r>
              <a:rPr sz="2138" spc="-184" dirty="0">
                <a:latin typeface="Arial"/>
                <a:cs typeface="Arial"/>
              </a:rPr>
              <a:t> </a:t>
            </a:r>
            <a:r>
              <a:rPr sz="2138" spc="-94" dirty="0">
                <a:latin typeface="Arial"/>
                <a:cs typeface="Arial"/>
              </a:rPr>
              <a:t>and  </a:t>
            </a:r>
            <a:r>
              <a:rPr sz="2138" spc="-86" dirty="0">
                <a:latin typeface="Arial"/>
                <a:cs typeface="Arial"/>
              </a:rPr>
              <a:t>behaviours </a:t>
            </a:r>
            <a:r>
              <a:rPr sz="2138" spc="9" dirty="0">
                <a:latin typeface="Arial"/>
                <a:cs typeface="Arial"/>
              </a:rPr>
              <a:t>of </a:t>
            </a:r>
            <a:r>
              <a:rPr sz="2138" spc="-60" dirty="0">
                <a:latin typeface="Arial"/>
                <a:cs typeface="Arial"/>
              </a:rPr>
              <a:t>individuals </a:t>
            </a:r>
            <a:r>
              <a:rPr sz="2138" spc="-97" dirty="0">
                <a:latin typeface="Arial"/>
                <a:cs typeface="Arial"/>
              </a:rPr>
              <a:t>are  </a:t>
            </a:r>
            <a:r>
              <a:rPr sz="2138" b="1" spc="-60" dirty="0">
                <a:latin typeface="Arial"/>
                <a:cs typeface="Arial"/>
              </a:rPr>
              <a:t>influenced </a:t>
            </a:r>
            <a:r>
              <a:rPr sz="2138" b="1" spc="-51" dirty="0">
                <a:latin typeface="Arial"/>
                <a:cs typeface="Arial"/>
              </a:rPr>
              <a:t>by </a:t>
            </a:r>
            <a:r>
              <a:rPr sz="2138" b="1" spc="-17" dirty="0">
                <a:latin typeface="Arial"/>
                <a:cs typeface="Arial"/>
              </a:rPr>
              <a:t>the </a:t>
            </a:r>
            <a:r>
              <a:rPr sz="2138" b="1" spc="-60" dirty="0">
                <a:latin typeface="Arial"/>
                <a:cs typeface="Arial"/>
              </a:rPr>
              <a:t>actual,  </a:t>
            </a:r>
            <a:r>
              <a:rPr sz="2138" b="1" spc="-56" dirty="0">
                <a:latin typeface="Arial"/>
                <a:cs typeface="Arial"/>
              </a:rPr>
              <a:t>imagined, </a:t>
            </a:r>
            <a:r>
              <a:rPr sz="2138" b="1" spc="-30" dirty="0">
                <a:latin typeface="Arial"/>
                <a:cs typeface="Arial"/>
              </a:rPr>
              <a:t>or implied </a:t>
            </a:r>
            <a:r>
              <a:rPr sz="2138" b="1" spc="-111" dirty="0">
                <a:latin typeface="Arial"/>
                <a:cs typeface="Arial"/>
              </a:rPr>
              <a:t>presence  </a:t>
            </a:r>
            <a:r>
              <a:rPr sz="2138" b="1" spc="9" dirty="0">
                <a:latin typeface="Arial"/>
                <a:cs typeface="Arial"/>
              </a:rPr>
              <a:t>of</a:t>
            </a:r>
            <a:r>
              <a:rPr sz="2138" b="1" spc="-184" dirty="0">
                <a:latin typeface="Arial"/>
                <a:cs typeface="Arial"/>
              </a:rPr>
              <a:t> </a:t>
            </a:r>
            <a:r>
              <a:rPr sz="2138" b="1" spc="-30" dirty="0">
                <a:latin typeface="Arial"/>
                <a:cs typeface="Arial"/>
              </a:rPr>
              <a:t>others</a:t>
            </a:r>
            <a:r>
              <a:rPr sz="2138" spc="-30" dirty="0">
                <a:latin typeface="Arial"/>
                <a:cs typeface="Arial"/>
              </a:rPr>
              <a:t>”</a:t>
            </a:r>
            <a:endParaRPr sz="2138" dirty="0">
              <a:latin typeface="Arial"/>
              <a:cs typeface="Arial"/>
            </a:endParaRPr>
          </a:p>
          <a:p>
            <a:pPr marL="10859">
              <a:spcBef>
                <a:spcPts val="697"/>
              </a:spcBef>
              <a:tabLst>
                <a:tab pos="213394" algn="l"/>
              </a:tabLst>
            </a:pPr>
            <a:r>
              <a:rPr lang="en-GB" sz="2138" spc="-4" dirty="0">
                <a:latin typeface="Arial"/>
                <a:cs typeface="Arial"/>
              </a:rPr>
              <a:t>				Gordon </a:t>
            </a:r>
            <a:r>
              <a:rPr sz="2138" spc="-4" dirty="0">
                <a:latin typeface="Arial"/>
                <a:cs typeface="Arial"/>
              </a:rPr>
              <a:t>Allport</a:t>
            </a:r>
            <a:r>
              <a:rPr sz="2138" spc="-184" dirty="0">
                <a:latin typeface="Arial"/>
                <a:cs typeface="Arial"/>
              </a:rPr>
              <a:t> </a:t>
            </a:r>
            <a:r>
              <a:rPr sz="2138" spc="-145" dirty="0">
                <a:latin typeface="Arial"/>
                <a:cs typeface="Arial"/>
              </a:rPr>
              <a:t>(1935)</a:t>
            </a:r>
            <a:endParaRPr sz="2138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3335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335" dirty="0">
              <a:latin typeface="Times New Roman"/>
              <a:cs typeface="Times New Roman"/>
            </a:endParaRPr>
          </a:p>
          <a:p>
            <a:pPr marL="10859">
              <a:tabLst>
                <a:tab pos="213394" algn="l"/>
              </a:tabLst>
            </a:pPr>
            <a:r>
              <a:rPr sz="2138" spc="-56" dirty="0">
                <a:latin typeface="Arial"/>
                <a:cs typeface="Arial"/>
              </a:rPr>
              <a:t>Put</a:t>
            </a:r>
            <a:r>
              <a:rPr sz="2138" spc="-180" dirty="0">
                <a:latin typeface="Arial"/>
                <a:cs typeface="Arial"/>
              </a:rPr>
              <a:t> </a:t>
            </a:r>
            <a:r>
              <a:rPr sz="2138" spc="-124" dirty="0">
                <a:latin typeface="Arial"/>
                <a:cs typeface="Arial"/>
              </a:rPr>
              <a:t>simply</a:t>
            </a:r>
            <a:r>
              <a:rPr lang="en-GB" sz="2138" spc="-124" dirty="0">
                <a:latin typeface="Arial"/>
                <a:cs typeface="Arial"/>
              </a:rPr>
              <a:t>:</a:t>
            </a:r>
            <a:endParaRPr sz="2138" dirty="0">
              <a:latin typeface="Arial"/>
              <a:cs typeface="Arial"/>
            </a:endParaRPr>
          </a:p>
          <a:p>
            <a:pPr marL="212851" marR="391494" indent="-201992">
              <a:lnSpc>
                <a:spcPts val="2317"/>
              </a:lnSpc>
              <a:spcBef>
                <a:spcPts val="881"/>
              </a:spcBef>
              <a:buChar char="•"/>
              <a:tabLst>
                <a:tab pos="213394" algn="l"/>
              </a:tabLst>
            </a:pPr>
            <a:r>
              <a:rPr lang="en-GB" sz="2138" spc="-73" dirty="0">
                <a:solidFill>
                  <a:schemeClr val="accent1"/>
                </a:solidFill>
                <a:latin typeface="Arial"/>
                <a:cs typeface="Arial"/>
              </a:rPr>
              <a:t>Explore</a:t>
            </a:r>
            <a:r>
              <a:rPr lang="en-GB" sz="2138" b="1" spc="-73" dirty="0">
                <a:solidFill>
                  <a:schemeClr val="accent1"/>
                </a:solidFill>
                <a:latin typeface="Arial"/>
                <a:cs typeface="Arial"/>
              </a:rPr>
              <a:t> h</a:t>
            </a:r>
            <a:r>
              <a:rPr sz="2138" b="1" spc="-73" dirty="0">
                <a:solidFill>
                  <a:schemeClr val="accent1"/>
                </a:solidFill>
                <a:latin typeface="Arial"/>
                <a:cs typeface="Arial"/>
              </a:rPr>
              <a:t>ow</a:t>
            </a:r>
            <a:r>
              <a:rPr sz="2138" b="1" spc="-20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138" b="1" spc="-73" dirty="0">
                <a:solidFill>
                  <a:schemeClr val="accent1"/>
                </a:solidFill>
                <a:latin typeface="Arial"/>
                <a:cs typeface="Arial"/>
              </a:rPr>
              <a:t>people</a:t>
            </a:r>
            <a:r>
              <a:rPr sz="2138" b="1" spc="-188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138" b="1" spc="-94" dirty="0">
                <a:solidFill>
                  <a:schemeClr val="accent1"/>
                </a:solidFill>
                <a:latin typeface="Arial"/>
                <a:cs typeface="Arial"/>
              </a:rPr>
              <a:t>are</a:t>
            </a:r>
            <a:r>
              <a:rPr sz="2138" b="1" spc="-188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138" b="1" spc="-38" dirty="0">
                <a:solidFill>
                  <a:schemeClr val="accent1"/>
                </a:solidFill>
                <a:latin typeface="Arial"/>
                <a:cs typeface="Arial"/>
              </a:rPr>
              <a:t>affected</a:t>
            </a:r>
            <a:r>
              <a:rPr sz="2138" b="1" spc="-196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138" b="1" spc="-51" dirty="0">
                <a:solidFill>
                  <a:schemeClr val="accent1"/>
                </a:solidFill>
                <a:latin typeface="Arial"/>
                <a:cs typeface="Arial"/>
              </a:rPr>
              <a:t>by  </a:t>
            </a:r>
            <a:r>
              <a:rPr sz="2138" b="1" spc="-26" dirty="0">
                <a:solidFill>
                  <a:schemeClr val="accent1"/>
                </a:solidFill>
                <a:latin typeface="Arial"/>
                <a:cs typeface="Arial"/>
              </a:rPr>
              <a:t>other</a:t>
            </a:r>
            <a:r>
              <a:rPr sz="2138" b="1" spc="-188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138" b="1" spc="-73" dirty="0">
                <a:solidFill>
                  <a:schemeClr val="accent1"/>
                </a:solidFill>
                <a:latin typeface="Arial"/>
                <a:cs typeface="Arial"/>
              </a:rPr>
              <a:t>people</a:t>
            </a:r>
            <a:endParaRPr lang="en-GB" sz="2138" b="1" spc="-73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212851" marR="391494" indent="-201992">
              <a:lnSpc>
                <a:spcPts val="2317"/>
              </a:lnSpc>
              <a:spcBef>
                <a:spcPts val="881"/>
              </a:spcBef>
              <a:buChar char="•"/>
              <a:tabLst>
                <a:tab pos="213394" algn="l"/>
              </a:tabLst>
            </a:pPr>
            <a:r>
              <a:rPr lang="en-GB" sz="2138" b="1" spc="-73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Using scientific methods</a:t>
            </a:r>
          </a:p>
          <a:p>
            <a:pPr marL="212851" marR="391494" indent="-201992">
              <a:lnSpc>
                <a:spcPts val="2317"/>
              </a:lnSpc>
              <a:spcBef>
                <a:spcPts val="881"/>
              </a:spcBef>
              <a:buChar char="•"/>
              <a:tabLst>
                <a:tab pos="213394" algn="l"/>
              </a:tabLst>
            </a:pPr>
            <a:endParaRPr sz="2138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1319" y="592726"/>
            <a:ext cx="6118091" cy="688074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spc="-60" dirty="0"/>
              <a:t>What </a:t>
            </a:r>
            <a:r>
              <a:rPr spc="-252" dirty="0"/>
              <a:t>is </a:t>
            </a:r>
            <a:r>
              <a:rPr b="1" spc="-209" dirty="0"/>
              <a:t>social</a:t>
            </a:r>
            <a:r>
              <a:rPr b="1" spc="-363" dirty="0"/>
              <a:t> </a:t>
            </a:r>
            <a:r>
              <a:rPr b="1" spc="-235" dirty="0"/>
              <a:t>psychology?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941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D2EFA2-DD73-4A53-99AF-063686CE61F3}"/>
              </a:ext>
            </a:extLst>
          </p:cNvPr>
          <p:cNvSpPr/>
          <p:nvPr/>
        </p:nvSpPr>
        <p:spPr>
          <a:xfrm>
            <a:off x="-127322" y="0"/>
            <a:ext cx="9479666" cy="7639291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7E8D77F-CFCA-4ED3-AFA7-20AEF9171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" b="16753"/>
          <a:stretch/>
        </p:blipFill>
        <p:spPr bwMode="auto">
          <a:xfrm>
            <a:off x="40521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E90AA18-E183-4AA6-812D-0612C0E0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26" y="436635"/>
            <a:ext cx="4724111" cy="140244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Topics </a:t>
            </a:r>
            <a:r>
              <a:rPr lang="en-GB" sz="4000" dirty="0">
                <a:solidFill>
                  <a:srgbClr val="FFFFFF"/>
                </a:solidFill>
              </a:rPr>
              <a:t>for today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7E69DA-39C1-4BED-BEAE-C54F6D141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27" y="1456507"/>
            <a:ext cx="4575664" cy="4726276"/>
          </a:xfrm>
        </p:spPr>
        <p:txBody>
          <a:bodyPr anchor="ctr">
            <a:normAutofit/>
          </a:bodyPr>
          <a:lstStyle/>
          <a:p>
            <a:r>
              <a:rPr lang="en-GB" sz="2500" dirty="0">
                <a:solidFill>
                  <a:schemeClr val="bg1"/>
                </a:solidFill>
              </a:rPr>
              <a:t>What is social psychology? Why does it matter?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b="1" dirty="0">
                <a:solidFill>
                  <a:schemeClr val="accent2"/>
                </a:solidFill>
              </a:rPr>
              <a:t>How is social psychological research done?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dirty="0">
                <a:solidFill>
                  <a:srgbClr val="FFFFFF"/>
                </a:solidFill>
              </a:rPr>
              <a:t>Intro to the self &amp; social identity</a:t>
            </a:r>
          </a:p>
          <a:p>
            <a:endParaRPr lang="en-GB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7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scientific question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4ADFE-1803-45CC-AE70-4EA5427A8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22137" cy="4351338"/>
          </a:xfrm>
        </p:spPr>
        <p:txBody>
          <a:bodyPr/>
          <a:lstStyle/>
          <a:p>
            <a:pPr marL="0" indent="0">
              <a:spcBef>
                <a:spcPts val="86"/>
              </a:spcBef>
              <a:buNone/>
            </a:pPr>
            <a:r>
              <a:rPr lang="en-GB" b="1" spc="34" dirty="0">
                <a:latin typeface="Trebuchet MS"/>
                <a:cs typeface="Trebuchet MS"/>
              </a:rPr>
              <a:t>What travels faster through space</a:t>
            </a:r>
            <a:r>
              <a:rPr lang="en-GB" b="1" spc="-77" dirty="0">
                <a:latin typeface="Trebuchet MS"/>
                <a:cs typeface="Trebuchet MS"/>
              </a:rPr>
              <a:t>?</a:t>
            </a:r>
            <a:endParaRPr lang="en-GB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lang="en-GB" dirty="0">
              <a:latin typeface="Times New Roman"/>
              <a:cs typeface="Times New Roman"/>
            </a:endParaRPr>
          </a:p>
          <a:p>
            <a:pPr marL="206336" indent="-195476">
              <a:spcBef>
                <a:spcPts val="132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26" dirty="0">
                <a:latin typeface="Trebuchet MS"/>
                <a:cs typeface="Trebuchet MS"/>
              </a:rPr>
              <a:t>Sound?</a:t>
            </a:r>
            <a:endParaRPr lang="en-GB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77" dirty="0">
                <a:latin typeface="Trebuchet MS"/>
                <a:cs typeface="Trebuchet MS"/>
              </a:rPr>
              <a:t>Light?</a:t>
            </a:r>
            <a:endParaRPr lang="en-GB" dirty="0">
              <a:latin typeface="Trebuchet MS"/>
              <a:cs typeface="Trebuchet MS"/>
            </a:endParaRPr>
          </a:p>
          <a:p>
            <a:pPr>
              <a:spcBef>
                <a:spcPts val="43"/>
              </a:spcBef>
              <a:buFont typeface="Arial"/>
              <a:buChar char="•"/>
            </a:pPr>
            <a:endParaRPr lang="en-GB" sz="3600" dirty="0">
              <a:latin typeface="Times New Roman"/>
              <a:cs typeface="Times New Roman"/>
            </a:endParaRPr>
          </a:p>
          <a:p>
            <a:pPr marL="206336" indent="-195476">
              <a:spcBef>
                <a:spcPts val="4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43" dirty="0">
                <a:latin typeface="Trebuchet MS"/>
                <a:cs typeface="Trebuchet MS"/>
              </a:rPr>
              <a:t>Are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38" dirty="0">
                <a:latin typeface="Trebuchet MS"/>
                <a:cs typeface="Trebuchet MS"/>
              </a:rPr>
              <a:t>you</a:t>
            </a:r>
            <a:r>
              <a:rPr lang="en-GB" spc="-222" dirty="0">
                <a:latin typeface="Trebuchet MS"/>
                <a:cs typeface="Trebuchet MS"/>
              </a:rPr>
              <a:t> </a:t>
            </a:r>
            <a:r>
              <a:rPr lang="en-GB" spc="51" dirty="0">
                <a:latin typeface="Trebuchet MS"/>
                <a:cs typeface="Trebuchet MS"/>
              </a:rPr>
              <a:t>100%</a:t>
            </a:r>
            <a:r>
              <a:rPr lang="en-GB" spc="-196" dirty="0">
                <a:latin typeface="Trebuchet MS"/>
                <a:cs typeface="Trebuchet MS"/>
              </a:rPr>
              <a:t> </a:t>
            </a:r>
            <a:r>
              <a:rPr lang="en-GB" spc="-73" dirty="0">
                <a:latin typeface="Trebuchet MS"/>
                <a:cs typeface="Trebuchet MS"/>
              </a:rPr>
              <a:t>sure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60" dirty="0">
                <a:latin typeface="Trebuchet MS"/>
                <a:cs typeface="Trebuchet MS"/>
              </a:rPr>
              <a:t>of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56" dirty="0">
                <a:latin typeface="Trebuchet MS"/>
                <a:cs typeface="Trebuchet MS"/>
              </a:rPr>
              <a:t>your</a:t>
            </a:r>
            <a:r>
              <a:rPr lang="en-GB" spc="-227" dirty="0">
                <a:latin typeface="Trebuchet MS"/>
                <a:cs typeface="Trebuchet MS"/>
              </a:rPr>
              <a:t> </a:t>
            </a:r>
            <a:r>
              <a:rPr lang="en-GB" spc="-38" dirty="0">
                <a:latin typeface="Trebuchet MS"/>
                <a:cs typeface="Trebuchet MS"/>
              </a:rPr>
              <a:t>answer?</a:t>
            </a:r>
            <a:endParaRPr lang="en-GB" dirty="0">
              <a:latin typeface="Trebuchet MS"/>
              <a:cs typeface="Trebuchet MS"/>
            </a:endParaRPr>
          </a:p>
          <a:p>
            <a:pPr marL="206336" indent="-195476">
              <a:spcBef>
                <a:spcPts val="603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21" dirty="0">
                <a:latin typeface="Trebuchet MS"/>
                <a:cs typeface="Trebuchet MS"/>
              </a:rPr>
              <a:t>How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30" dirty="0">
                <a:latin typeface="Trebuchet MS"/>
                <a:cs typeface="Trebuchet MS"/>
              </a:rPr>
              <a:t>do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38" dirty="0">
                <a:latin typeface="Trebuchet MS"/>
                <a:cs typeface="Trebuchet MS"/>
              </a:rPr>
              <a:t>you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17" dirty="0">
                <a:latin typeface="Trebuchet MS"/>
                <a:cs typeface="Trebuchet MS"/>
              </a:rPr>
              <a:t>know?</a:t>
            </a:r>
            <a:endParaRPr lang="en-GB" dirty="0">
              <a:latin typeface="Trebuchet MS"/>
              <a:cs typeface="Trebuchet MS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Another scientific question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4ADFE-1803-45CC-AE70-4EA5427A8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22137" cy="4351338"/>
          </a:xfrm>
        </p:spPr>
        <p:txBody>
          <a:bodyPr/>
          <a:lstStyle/>
          <a:p>
            <a:pPr marL="0" indent="0">
              <a:spcBef>
                <a:spcPts val="86"/>
              </a:spcBef>
              <a:buNone/>
            </a:pPr>
            <a:r>
              <a:rPr lang="en-GB" b="1" spc="-81" dirty="0">
                <a:latin typeface="Trebuchet MS"/>
                <a:cs typeface="Trebuchet MS"/>
              </a:rPr>
              <a:t>Are</a:t>
            </a:r>
            <a:r>
              <a:rPr lang="en-GB" b="1" spc="-205" dirty="0">
                <a:latin typeface="Trebuchet MS"/>
                <a:cs typeface="Trebuchet MS"/>
              </a:rPr>
              <a:t> </a:t>
            </a:r>
            <a:r>
              <a:rPr lang="en-GB" b="1" spc="-68" dirty="0">
                <a:latin typeface="Trebuchet MS"/>
                <a:cs typeface="Trebuchet MS"/>
              </a:rPr>
              <a:t>women</a:t>
            </a:r>
            <a:r>
              <a:rPr lang="en-GB" b="1" spc="-192" dirty="0">
                <a:latin typeface="Trebuchet MS"/>
                <a:cs typeface="Trebuchet MS"/>
              </a:rPr>
              <a:t> </a:t>
            </a:r>
            <a:r>
              <a:rPr lang="en-GB" b="1" spc="-60" dirty="0">
                <a:latin typeface="Trebuchet MS"/>
                <a:cs typeface="Trebuchet MS"/>
              </a:rPr>
              <a:t>given</a:t>
            </a:r>
            <a:r>
              <a:rPr lang="en-GB" b="1" spc="-184" dirty="0">
                <a:latin typeface="Trebuchet MS"/>
                <a:cs typeface="Trebuchet MS"/>
              </a:rPr>
              <a:t> </a:t>
            </a:r>
            <a:r>
              <a:rPr lang="en-GB" b="1" spc="-77" dirty="0">
                <a:latin typeface="Trebuchet MS"/>
                <a:cs typeface="Trebuchet MS"/>
              </a:rPr>
              <a:t>the</a:t>
            </a:r>
            <a:r>
              <a:rPr lang="en-GB" b="1" spc="-209" dirty="0">
                <a:latin typeface="Trebuchet MS"/>
                <a:cs typeface="Trebuchet MS"/>
              </a:rPr>
              <a:t> </a:t>
            </a:r>
            <a:r>
              <a:rPr lang="en-GB" b="1" spc="-51" dirty="0">
                <a:latin typeface="Trebuchet MS"/>
                <a:cs typeface="Trebuchet MS"/>
              </a:rPr>
              <a:t>same</a:t>
            </a:r>
            <a:r>
              <a:rPr lang="en-GB" b="1" spc="-201" dirty="0">
                <a:latin typeface="Trebuchet MS"/>
                <a:cs typeface="Trebuchet MS"/>
              </a:rPr>
              <a:t> </a:t>
            </a:r>
            <a:r>
              <a:rPr lang="en-GB" b="1" spc="-73" dirty="0">
                <a:latin typeface="Trebuchet MS"/>
                <a:cs typeface="Trebuchet MS"/>
              </a:rPr>
              <a:t>opportunities</a:t>
            </a:r>
            <a:r>
              <a:rPr lang="en-GB" b="1" spc="-188" dirty="0">
                <a:latin typeface="Trebuchet MS"/>
                <a:cs typeface="Trebuchet MS"/>
              </a:rPr>
              <a:t> </a:t>
            </a:r>
            <a:r>
              <a:rPr lang="en-GB" b="1" spc="-26" dirty="0">
                <a:latin typeface="Trebuchet MS"/>
                <a:cs typeface="Trebuchet MS"/>
              </a:rPr>
              <a:t>as</a:t>
            </a:r>
            <a:r>
              <a:rPr lang="en-GB" b="1" spc="-192" dirty="0">
                <a:latin typeface="Trebuchet MS"/>
                <a:cs typeface="Trebuchet MS"/>
              </a:rPr>
              <a:t> </a:t>
            </a:r>
            <a:r>
              <a:rPr lang="en-GB" b="1" spc="-73" dirty="0">
                <a:latin typeface="Trebuchet MS"/>
                <a:cs typeface="Trebuchet MS"/>
              </a:rPr>
              <a:t>men</a:t>
            </a:r>
            <a:r>
              <a:rPr lang="en-GB" b="1" spc="-192" dirty="0">
                <a:latin typeface="Trebuchet MS"/>
                <a:cs typeface="Trebuchet MS"/>
              </a:rPr>
              <a:t> </a:t>
            </a:r>
            <a:r>
              <a:rPr lang="en-GB" b="1" spc="-38" dirty="0">
                <a:latin typeface="Trebuchet MS"/>
                <a:cs typeface="Trebuchet MS"/>
              </a:rPr>
              <a:t>at</a:t>
            </a:r>
            <a:r>
              <a:rPr lang="en-GB" b="1" spc="-196" dirty="0">
                <a:latin typeface="Trebuchet MS"/>
                <a:cs typeface="Trebuchet MS"/>
              </a:rPr>
              <a:t> </a:t>
            </a:r>
            <a:r>
              <a:rPr lang="en-GB" b="1" spc="-64" dirty="0">
                <a:latin typeface="Trebuchet MS"/>
                <a:cs typeface="Trebuchet MS"/>
              </a:rPr>
              <a:t>work?</a:t>
            </a:r>
            <a:endParaRPr lang="en-GB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lang="en-GB" dirty="0">
              <a:latin typeface="Times New Roman"/>
              <a:cs typeface="Times New Roman"/>
            </a:endParaRPr>
          </a:p>
          <a:p>
            <a:pPr marL="206336" indent="-195476">
              <a:spcBef>
                <a:spcPts val="132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26" dirty="0">
                <a:latin typeface="Trebuchet MS"/>
                <a:cs typeface="Trebuchet MS"/>
              </a:rPr>
              <a:t>Yes?</a:t>
            </a:r>
            <a:endParaRPr lang="en-GB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77" dirty="0">
                <a:latin typeface="Trebuchet MS"/>
                <a:cs typeface="Trebuchet MS"/>
              </a:rPr>
              <a:t>No?</a:t>
            </a:r>
            <a:endParaRPr lang="en-GB" dirty="0">
              <a:latin typeface="Trebuchet MS"/>
              <a:cs typeface="Trebuchet MS"/>
            </a:endParaRPr>
          </a:p>
          <a:p>
            <a:pPr>
              <a:spcBef>
                <a:spcPts val="43"/>
              </a:spcBef>
              <a:buFont typeface="Arial"/>
              <a:buChar char="•"/>
            </a:pPr>
            <a:endParaRPr lang="en-GB" sz="3600" dirty="0">
              <a:latin typeface="Times New Roman"/>
              <a:cs typeface="Times New Roman"/>
            </a:endParaRPr>
          </a:p>
          <a:p>
            <a:pPr marL="206336" indent="-195476">
              <a:spcBef>
                <a:spcPts val="4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43" dirty="0">
                <a:latin typeface="Trebuchet MS"/>
                <a:cs typeface="Trebuchet MS"/>
              </a:rPr>
              <a:t>Are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38" dirty="0">
                <a:latin typeface="Trebuchet MS"/>
                <a:cs typeface="Trebuchet MS"/>
              </a:rPr>
              <a:t>you</a:t>
            </a:r>
            <a:r>
              <a:rPr lang="en-GB" spc="-222" dirty="0">
                <a:latin typeface="Trebuchet MS"/>
                <a:cs typeface="Trebuchet MS"/>
              </a:rPr>
              <a:t> </a:t>
            </a:r>
            <a:r>
              <a:rPr lang="en-GB" spc="51" dirty="0">
                <a:latin typeface="Trebuchet MS"/>
                <a:cs typeface="Trebuchet MS"/>
              </a:rPr>
              <a:t>100%</a:t>
            </a:r>
            <a:r>
              <a:rPr lang="en-GB" spc="-192" dirty="0">
                <a:latin typeface="Trebuchet MS"/>
                <a:cs typeface="Trebuchet MS"/>
              </a:rPr>
              <a:t> </a:t>
            </a:r>
            <a:r>
              <a:rPr lang="en-GB" spc="-73" dirty="0">
                <a:latin typeface="Trebuchet MS"/>
                <a:cs typeface="Trebuchet MS"/>
              </a:rPr>
              <a:t>sure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60" dirty="0">
                <a:latin typeface="Trebuchet MS"/>
                <a:cs typeface="Trebuchet MS"/>
              </a:rPr>
              <a:t>of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56" dirty="0">
                <a:latin typeface="Trebuchet MS"/>
                <a:cs typeface="Trebuchet MS"/>
              </a:rPr>
              <a:t>your</a:t>
            </a:r>
            <a:r>
              <a:rPr lang="en-GB" spc="-227" dirty="0">
                <a:latin typeface="Trebuchet MS"/>
                <a:cs typeface="Trebuchet MS"/>
              </a:rPr>
              <a:t> </a:t>
            </a:r>
            <a:r>
              <a:rPr lang="en-GB" spc="-38" dirty="0">
                <a:latin typeface="Trebuchet MS"/>
                <a:cs typeface="Trebuchet MS"/>
              </a:rPr>
              <a:t>answer?</a:t>
            </a:r>
            <a:endParaRPr lang="en-GB" dirty="0">
              <a:latin typeface="Trebuchet MS"/>
              <a:cs typeface="Trebuchet MS"/>
            </a:endParaRPr>
          </a:p>
          <a:p>
            <a:pPr marL="206336" indent="-195476">
              <a:spcBef>
                <a:spcPts val="603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21" dirty="0">
                <a:latin typeface="Trebuchet MS"/>
                <a:cs typeface="Trebuchet MS"/>
              </a:rPr>
              <a:t>How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30" dirty="0">
                <a:latin typeface="Trebuchet MS"/>
                <a:cs typeface="Trebuchet MS"/>
              </a:rPr>
              <a:t>do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38" dirty="0">
                <a:latin typeface="Trebuchet MS"/>
                <a:cs typeface="Trebuchet MS"/>
              </a:rPr>
              <a:t>you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17" dirty="0">
                <a:latin typeface="Trebuchet MS"/>
                <a:cs typeface="Trebuchet MS"/>
              </a:rPr>
              <a:t>know?</a:t>
            </a:r>
            <a:endParaRPr lang="en-GB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4789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People</a:t>
            </a:r>
            <a:r>
              <a:rPr lang="en-GB" dirty="0"/>
              <a:t> are not inanimate objects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D3B68-0469-43A0-A557-8F09E8A9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5392006" cy="4862851"/>
          </a:xfrm>
        </p:spPr>
        <p:txBody>
          <a:bodyPr>
            <a:normAutofit lnSpcReduction="10000"/>
          </a:bodyPr>
          <a:lstStyle/>
          <a:p>
            <a:pPr marL="206336" indent="-195476">
              <a:spcBef>
                <a:spcPts val="86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4" dirty="0">
                <a:latin typeface="Trebuchet MS"/>
                <a:cs typeface="Trebuchet MS"/>
              </a:rPr>
              <a:t>Some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60" dirty="0">
                <a:latin typeface="Trebuchet MS"/>
                <a:cs typeface="Trebuchet MS"/>
              </a:rPr>
              <a:t>of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77" dirty="0">
                <a:latin typeface="Trebuchet MS"/>
                <a:cs typeface="Trebuchet MS"/>
              </a:rPr>
              <a:t>the</a:t>
            </a:r>
            <a:r>
              <a:rPr lang="en-GB" spc="-209" dirty="0">
                <a:latin typeface="Trebuchet MS"/>
                <a:cs typeface="Trebuchet MS"/>
              </a:rPr>
              <a:t> </a:t>
            </a:r>
            <a:r>
              <a:rPr lang="en-GB" spc="-43" dirty="0">
                <a:latin typeface="Trebuchet MS"/>
                <a:cs typeface="Trebuchet MS"/>
              </a:rPr>
              <a:t>ways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77" dirty="0">
                <a:latin typeface="Trebuchet MS"/>
                <a:cs typeface="Trebuchet MS"/>
              </a:rPr>
              <a:t>people</a:t>
            </a:r>
            <a:r>
              <a:rPr lang="en-GB" spc="-196" dirty="0">
                <a:latin typeface="Trebuchet MS"/>
                <a:cs typeface="Trebuchet MS"/>
              </a:rPr>
              <a:t> </a:t>
            </a:r>
            <a:r>
              <a:rPr lang="en-GB" spc="-97" dirty="0">
                <a:latin typeface="Trebuchet MS"/>
                <a:cs typeface="Trebuchet MS"/>
              </a:rPr>
              <a:t>differ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60" dirty="0">
                <a:latin typeface="Trebuchet MS"/>
                <a:cs typeface="Trebuchet MS"/>
              </a:rPr>
              <a:t>from</a:t>
            </a:r>
            <a:r>
              <a:rPr lang="en-GB" spc="-222" dirty="0">
                <a:latin typeface="Trebuchet MS"/>
                <a:cs typeface="Trebuchet MS"/>
              </a:rPr>
              <a:t> </a:t>
            </a:r>
            <a:r>
              <a:rPr lang="en-GB" spc="-73" dirty="0">
                <a:latin typeface="Trebuchet MS"/>
                <a:cs typeface="Trebuchet MS"/>
              </a:rPr>
              <a:t>inanimate</a:t>
            </a:r>
            <a:r>
              <a:rPr lang="en-GB" spc="-209" dirty="0">
                <a:latin typeface="Trebuchet MS"/>
                <a:cs typeface="Trebuchet MS"/>
              </a:rPr>
              <a:t> </a:t>
            </a:r>
            <a:r>
              <a:rPr lang="en-GB" spc="-68" dirty="0">
                <a:latin typeface="Trebuchet MS"/>
                <a:cs typeface="Trebuchet MS"/>
              </a:rPr>
              <a:t>objects …</a:t>
            </a:r>
          </a:p>
          <a:p>
            <a:pPr marL="206336" indent="-195476">
              <a:spcBef>
                <a:spcPts val="86"/>
              </a:spcBef>
              <a:buFont typeface="Arial"/>
              <a:buChar char="•"/>
              <a:tabLst>
                <a:tab pos="206336" algn="l"/>
              </a:tabLst>
            </a:pPr>
            <a:endParaRPr lang="en-GB" sz="3600" dirty="0">
              <a:latin typeface="Times New Roman"/>
              <a:cs typeface="Times New Roman"/>
            </a:endParaRPr>
          </a:p>
          <a:p>
            <a:pPr marL="663536" lvl="1" indent="-195476">
              <a:buFont typeface="Arial"/>
              <a:buChar char="•"/>
              <a:tabLst>
                <a:tab pos="206336" algn="l"/>
              </a:tabLst>
            </a:pPr>
            <a:r>
              <a:rPr lang="en-GB" spc="-60" dirty="0">
                <a:latin typeface="Trebuchet MS"/>
                <a:cs typeface="Trebuchet MS"/>
              </a:rPr>
              <a:t>They</a:t>
            </a:r>
            <a:r>
              <a:rPr lang="en-GB" spc="-205" dirty="0">
                <a:latin typeface="Trebuchet MS"/>
                <a:cs typeface="Trebuchet MS"/>
              </a:rPr>
              <a:t> </a:t>
            </a:r>
            <a:r>
              <a:rPr lang="en-GB" spc="-68" dirty="0">
                <a:latin typeface="Trebuchet MS"/>
                <a:cs typeface="Trebuchet MS"/>
              </a:rPr>
              <a:t>have</a:t>
            </a:r>
            <a:r>
              <a:rPr lang="en-GB" spc="-209" dirty="0">
                <a:latin typeface="Trebuchet MS"/>
                <a:cs typeface="Trebuchet MS"/>
              </a:rPr>
              <a:t> </a:t>
            </a:r>
            <a:r>
              <a:rPr lang="en-GB" spc="-90" dirty="0">
                <a:latin typeface="Trebuchet MS"/>
                <a:cs typeface="Trebuchet MS"/>
              </a:rPr>
              <a:t>their</a:t>
            </a:r>
            <a:r>
              <a:rPr lang="en-GB" spc="-205" dirty="0">
                <a:latin typeface="Trebuchet MS"/>
                <a:cs typeface="Trebuchet MS"/>
              </a:rPr>
              <a:t> </a:t>
            </a:r>
            <a:r>
              <a:rPr lang="en-GB" spc="-43" dirty="0">
                <a:latin typeface="Trebuchet MS"/>
                <a:cs typeface="Trebuchet MS"/>
              </a:rPr>
              <a:t>own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51" dirty="0">
                <a:latin typeface="Trebuchet MS"/>
                <a:cs typeface="Trebuchet MS"/>
              </a:rPr>
              <a:t>opinions</a:t>
            </a:r>
            <a:endParaRPr lang="en-GB" dirty="0">
              <a:latin typeface="Trebuchet MS"/>
              <a:cs typeface="Trebuchet MS"/>
            </a:endParaRPr>
          </a:p>
          <a:p>
            <a:pPr marL="663536" lvl="1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60" dirty="0">
                <a:latin typeface="Trebuchet MS"/>
                <a:cs typeface="Trebuchet MS"/>
              </a:rPr>
              <a:t>They </a:t>
            </a:r>
            <a:r>
              <a:rPr lang="en-GB" spc="-94" dirty="0">
                <a:latin typeface="Trebuchet MS"/>
                <a:cs typeface="Trebuchet MS"/>
              </a:rPr>
              <a:t>are </a:t>
            </a:r>
            <a:r>
              <a:rPr lang="en-GB" spc="-77" dirty="0">
                <a:latin typeface="Trebuchet MS"/>
                <a:cs typeface="Trebuchet MS"/>
              </a:rPr>
              <a:t>social</a:t>
            </a:r>
            <a:r>
              <a:rPr lang="en-GB" spc="-466" dirty="0">
                <a:latin typeface="Trebuchet MS"/>
                <a:cs typeface="Trebuchet MS"/>
              </a:rPr>
              <a:t> </a:t>
            </a:r>
            <a:r>
              <a:rPr lang="en-GB" spc="-43" dirty="0">
                <a:latin typeface="Trebuchet MS"/>
                <a:cs typeface="Trebuchet MS"/>
              </a:rPr>
              <a:t>beings</a:t>
            </a:r>
            <a:endParaRPr lang="en-GB" dirty="0">
              <a:latin typeface="Trebuchet MS"/>
              <a:cs typeface="Trebuchet MS"/>
            </a:endParaRPr>
          </a:p>
          <a:p>
            <a:pPr marL="663536" lvl="1" indent="-195476">
              <a:spcBef>
                <a:spcPts val="61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60" dirty="0">
                <a:latin typeface="Trebuchet MS"/>
                <a:cs typeface="Trebuchet MS"/>
              </a:rPr>
              <a:t>They</a:t>
            </a:r>
            <a:r>
              <a:rPr lang="en-GB" spc="-201" dirty="0">
                <a:latin typeface="Trebuchet MS"/>
                <a:cs typeface="Trebuchet MS"/>
              </a:rPr>
              <a:t> </a:t>
            </a:r>
            <a:r>
              <a:rPr lang="en-GB" spc="-103" dirty="0">
                <a:latin typeface="Trebuchet MS"/>
                <a:cs typeface="Trebuchet MS"/>
              </a:rPr>
              <a:t>prefer</a:t>
            </a:r>
            <a:r>
              <a:rPr lang="en-GB" spc="-205" dirty="0">
                <a:latin typeface="Trebuchet MS"/>
                <a:cs typeface="Trebuchet MS"/>
              </a:rPr>
              <a:t> </a:t>
            </a:r>
            <a:r>
              <a:rPr lang="en-GB" spc="-56" dirty="0">
                <a:latin typeface="Trebuchet MS"/>
                <a:cs typeface="Trebuchet MS"/>
              </a:rPr>
              <a:t>to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64" dirty="0">
                <a:latin typeface="Trebuchet MS"/>
                <a:cs typeface="Trebuchet MS"/>
              </a:rPr>
              <a:t>think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73" dirty="0">
                <a:latin typeface="Trebuchet MS"/>
                <a:cs typeface="Trebuchet MS"/>
              </a:rPr>
              <a:t>positively</a:t>
            </a:r>
            <a:r>
              <a:rPr lang="en-GB" spc="-192" dirty="0">
                <a:latin typeface="Trebuchet MS"/>
                <a:cs typeface="Trebuchet MS"/>
              </a:rPr>
              <a:t> </a:t>
            </a:r>
            <a:r>
              <a:rPr lang="en-GB" spc="-60" dirty="0">
                <a:latin typeface="Trebuchet MS"/>
                <a:cs typeface="Trebuchet MS"/>
              </a:rPr>
              <a:t>of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68" dirty="0">
                <a:latin typeface="Trebuchet MS"/>
                <a:cs typeface="Trebuchet MS"/>
              </a:rPr>
              <a:t>themselves</a:t>
            </a:r>
            <a:endParaRPr lang="en-GB" dirty="0">
              <a:latin typeface="Trebuchet MS"/>
              <a:cs typeface="Trebuchet MS"/>
            </a:endParaRPr>
          </a:p>
          <a:p>
            <a:pPr marL="663536" lvl="1" indent="-195476">
              <a:spcBef>
                <a:spcPts val="61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60" dirty="0">
                <a:latin typeface="Trebuchet MS"/>
                <a:cs typeface="Trebuchet MS"/>
              </a:rPr>
              <a:t>They want to be liked by researchers</a:t>
            </a:r>
          </a:p>
          <a:p>
            <a:pPr marL="663536" lvl="1" indent="-195476">
              <a:spcBef>
                <a:spcPts val="61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60" dirty="0">
                <a:latin typeface="Trebuchet MS"/>
                <a:cs typeface="Trebuchet MS"/>
              </a:rPr>
              <a:t>They</a:t>
            </a:r>
            <a:r>
              <a:rPr lang="en-GB" spc="-205" dirty="0">
                <a:latin typeface="Trebuchet MS"/>
                <a:cs typeface="Trebuchet MS"/>
              </a:rPr>
              <a:t> </a:t>
            </a:r>
            <a:r>
              <a:rPr lang="en-GB" spc="-94" dirty="0">
                <a:latin typeface="Trebuchet MS"/>
                <a:cs typeface="Trebuchet MS"/>
              </a:rPr>
              <a:t>are</a:t>
            </a:r>
            <a:r>
              <a:rPr lang="en-GB" spc="-209" dirty="0">
                <a:latin typeface="Trebuchet MS"/>
                <a:cs typeface="Trebuchet MS"/>
              </a:rPr>
              <a:t> </a:t>
            </a:r>
            <a:r>
              <a:rPr lang="en-GB" spc="-90" dirty="0">
                <a:latin typeface="Trebuchet MS"/>
                <a:cs typeface="Trebuchet MS"/>
              </a:rPr>
              <a:t>capable</a:t>
            </a:r>
            <a:r>
              <a:rPr lang="en-GB" spc="-201" dirty="0">
                <a:latin typeface="Trebuchet MS"/>
                <a:cs typeface="Trebuchet MS"/>
              </a:rPr>
              <a:t> </a:t>
            </a:r>
            <a:r>
              <a:rPr lang="en-GB" spc="-60" dirty="0">
                <a:latin typeface="Trebuchet MS"/>
                <a:cs typeface="Trebuchet MS"/>
              </a:rPr>
              <a:t>of</a:t>
            </a:r>
            <a:r>
              <a:rPr lang="en-GB" spc="-214" dirty="0">
                <a:latin typeface="Trebuchet MS"/>
                <a:cs typeface="Trebuchet MS"/>
              </a:rPr>
              <a:t> </a:t>
            </a:r>
            <a:r>
              <a:rPr lang="en-GB" spc="-97" dirty="0">
                <a:latin typeface="Trebuchet MS"/>
                <a:cs typeface="Trebuchet MS"/>
              </a:rPr>
              <a:t>deceit</a:t>
            </a:r>
            <a:endParaRPr lang="en-GB" dirty="0">
              <a:latin typeface="Trebuchet MS"/>
              <a:cs typeface="Trebuchet MS"/>
            </a:endParaRPr>
          </a:p>
          <a:p>
            <a:pPr marL="663536" lvl="1" indent="-195476">
              <a:spcBef>
                <a:spcPts val="603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60" dirty="0">
                <a:latin typeface="Trebuchet MS"/>
                <a:cs typeface="Trebuchet MS"/>
              </a:rPr>
              <a:t>They</a:t>
            </a:r>
            <a:r>
              <a:rPr lang="en-GB" spc="-201" dirty="0">
                <a:latin typeface="Trebuchet MS"/>
                <a:cs typeface="Trebuchet MS"/>
              </a:rPr>
              <a:t> </a:t>
            </a:r>
            <a:r>
              <a:rPr lang="en-GB" spc="-94" dirty="0">
                <a:latin typeface="Trebuchet MS"/>
                <a:cs typeface="Trebuchet MS"/>
              </a:rPr>
              <a:t>are</a:t>
            </a:r>
            <a:r>
              <a:rPr lang="en-GB" spc="-209" dirty="0">
                <a:latin typeface="Trebuchet MS"/>
                <a:cs typeface="Trebuchet MS"/>
              </a:rPr>
              <a:t> </a:t>
            </a:r>
            <a:r>
              <a:rPr lang="en-GB" spc="-73" dirty="0">
                <a:latin typeface="Trebuchet MS"/>
                <a:cs typeface="Trebuchet MS"/>
              </a:rPr>
              <a:t>uncomfortable</a:t>
            </a:r>
            <a:r>
              <a:rPr lang="en-GB" spc="-227" dirty="0">
                <a:latin typeface="Trebuchet MS"/>
                <a:cs typeface="Trebuchet MS"/>
              </a:rPr>
              <a:t> </a:t>
            </a:r>
            <a:r>
              <a:rPr lang="en-GB" spc="-64" dirty="0">
                <a:latin typeface="Trebuchet MS"/>
                <a:cs typeface="Trebuchet MS"/>
              </a:rPr>
              <a:t>about</a:t>
            </a:r>
            <a:r>
              <a:rPr lang="en-GB" spc="-217" dirty="0">
                <a:latin typeface="Trebuchet MS"/>
                <a:cs typeface="Trebuchet MS"/>
              </a:rPr>
              <a:t> </a:t>
            </a:r>
            <a:r>
              <a:rPr lang="en-GB" spc="-97" dirty="0">
                <a:latin typeface="Trebuchet MS"/>
                <a:cs typeface="Trebuchet MS"/>
              </a:rPr>
              <a:t>certain</a:t>
            </a:r>
            <a:r>
              <a:rPr lang="en-GB" spc="-201" dirty="0">
                <a:latin typeface="Trebuchet MS"/>
                <a:cs typeface="Trebuchet MS"/>
              </a:rPr>
              <a:t> </a:t>
            </a:r>
            <a:r>
              <a:rPr lang="en-GB" spc="-73" dirty="0">
                <a:latin typeface="Trebuchet MS"/>
                <a:cs typeface="Trebuchet MS"/>
              </a:rPr>
              <a:t>topics</a:t>
            </a:r>
            <a:endParaRPr lang="en-GB" dirty="0">
              <a:latin typeface="Trebuchet MS"/>
              <a:cs typeface="Trebuchet MS"/>
            </a:endParaRPr>
          </a:p>
          <a:p>
            <a:pPr marL="663536" lvl="1" indent="-195476">
              <a:spcBef>
                <a:spcPts val="61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pc="-60" dirty="0">
                <a:latin typeface="Trebuchet MS"/>
                <a:cs typeface="Trebuchet MS"/>
              </a:rPr>
              <a:t>They </a:t>
            </a:r>
            <a:r>
              <a:rPr lang="en-GB" spc="-81" dirty="0">
                <a:latin typeface="Trebuchet MS"/>
                <a:cs typeface="Trebuchet MS"/>
              </a:rPr>
              <a:t>can </a:t>
            </a:r>
            <a:r>
              <a:rPr lang="en-GB" spc="-77" dirty="0">
                <a:latin typeface="Trebuchet MS"/>
                <a:cs typeface="Trebuchet MS"/>
              </a:rPr>
              <a:t>be</a:t>
            </a:r>
            <a:r>
              <a:rPr lang="en-GB" spc="-483" dirty="0">
                <a:latin typeface="Trebuchet MS"/>
                <a:cs typeface="Trebuchet MS"/>
              </a:rPr>
              <a:t> </a:t>
            </a:r>
            <a:r>
              <a:rPr lang="en-GB" spc="-64" dirty="0">
                <a:latin typeface="Trebuchet MS"/>
                <a:cs typeface="Trebuchet MS"/>
              </a:rPr>
              <a:t>harmed</a:t>
            </a:r>
            <a:endParaRPr lang="en-GB" dirty="0">
              <a:latin typeface="Trebuchet MS"/>
              <a:cs typeface="Trebuchet MS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, photo, sitting, small&#10;&#10;Description automatically generated">
            <a:extLst>
              <a:ext uri="{FF2B5EF4-FFF2-40B4-BE49-F238E27FC236}">
                <a16:creationId xmlns:a16="http://schemas.microsoft.com/office/drawing/2014/main" id="{FE0BC4E8-C220-4289-826B-E0EA61C8C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2" b="4661"/>
          <a:stretch/>
        </p:blipFill>
        <p:spPr>
          <a:xfrm>
            <a:off x="-1632478" y="-168318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 descr="A picture containing transport, aircraft&#10;&#10;Description automatically generated">
            <a:extLst>
              <a:ext uri="{FF2B5EF4-FFF2-40B4-BE49-F238E27FC236}">
                <a16:creationId xmlns:a16="http://schemas.microsoft.com/office/drawing/2014/main" id="{195C289D-E624-407F-9D36-25732ED0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6" r="2" b="3038"/>
          <a:stretch/>
        </p:blipFill>
        <p:spPr>
          <a:xfrm>
            <a:off x="-1627889" y="2487168"/>
            <a:ext cx="4697730" cy="4215384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6712" y="365126"/>
            <a:ext cx="4528141" cy="1325563"/>
          </a:xfrm>
        </p:spPr>
        <p:txBody>
          <a:bodyPr>
            <a:normAutofit/>
          </a:bodyPr>
          <a:lstStyle/>
          <a:p>
            <a:r>
              <a:rPr lang="en-GB" sz="3800" dirty="0"/>
              <a:t>The </a:t>
            </a:r>
            <a:r>
              <a:rPr lang="en-GB" sz="3800" b="1" dirty="0"/>
              <a:t>social world </a:t>
            </a:r>
            <a:r>
              <a:rPr lang="en-GB" sz="3800" dirty="0"/>
              <a:t>is not the physical world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D3B68-0469-43A0-A557-8F09E8A9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520" y="2749722"/>
            <a:ext cx="4145369" cy="3952830"/>
          </a:xfrm>
        </p:spPr>
        <p:txBody>
          <a:bodyPr/>
          <a:lstStyle/>
          <a:p>
            <a:r>
              <a:rPr lang="en-GB" dirty="0"/>
              <a:t>(Much faster) </a:t>
            </a:r>
            <a:br>
              <a:rPr lang="en-GB" dirty="0"/>
            </a:br>
            <a:r>
              <a:rPr lang="en-GB" dirty="0"/>
              <a:t>change over time</a:t>
            </a:r>
          </a:p>
          <a:p>
            <a:r>
              <a:rPr lang="en-GB" dirty="0"/>
              <a:t>Much harder to know how far to generalize</a:t>
            </a:r>
          </a:p>
          <a:p>
            <a:r>
              <a:rPr lang="en-GB" dirty="0"/>
              <a:t>Less deterministic </a:t>
            </a:r>
            <a:br>
              <a:rPr lang="en-GB" dirty="0"/>
            </a:br>
            <a:r>
              <a:rPr lang="en-GB" dirty="0"/>
              <a:t>(at a visible scale) ... </a:t>
            </a:r>
            <a:br>
              <a:rPr lang="en-GB" dirty="0"/>
            </a:br>
            <a:r>
              <a:rPr lang="en-GB" dirty="0"/>
              <a:t>we call it free will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8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462" y="1874183"/>
            <a:ext cx="6153789" cy="2859361"/>
          </a:xfrm>
          <a:prstGeom prst="rect">
            <a:avLst/>
          </a:prstGeom>
        </p:spPr>
        <p:txBody>
          <a:bodyPr vert="horz" wrap="square" lIns="0" tIns="88508" rIns="0" bIns="0" rtlCol="0">
            <a:spAutoFit/>
          </a:bodyPr>
          <a:lstStyle/>
          <a:p>
            <a:pPr marL="10860">
              <a:spcBef>
                <a:spcPts val="697"/>
              </a:spcBef>
            </a:pPr>
            <a:r>
              <a:rPr sz="2500" b="1" spc="-64" dirty="0">
                <a:latin typeface="Trebuchet MS"/>
                <a:cs typeface="Trebuchet MS"/>
              </a:rPr>
              <a:t>Laboratory</a:t>
            </a:r>
            <a:r>
              <a:rPr sz="2500" b="1" spc="-205" dirty="0">
                <a:latin typeface="Trebuchet MS"/>
                <a:cs typeface="Trebuchet MS"/>
              </a:rPr>
              <a:t> </a:t>
            </a:r>
            <a:r>
              <a:rPr sz="2500" b="1" spc="-86" dirty="0">
                <a:latin typeface="Trebuchet MS"/>
                <a:cs typeface="Trebuchet MS"/>
              </a:rPr>
              <a:t>experiments</a:t>
            </a:r>
            <a:endParaRPr sz="2500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endParaRPr lang="en-GB" sz="2500" spc="-68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lang="en-GB" sz="2500" spc="-68" dirty="0">
              <a:latin typeface="Trebuchet MS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GB" sz="2500" spc="-68" dirty="0">
              <a:latin typeface="Trebuchet MS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GB" sz="2500" spc="-68" dirty="0">
              <a:latin typeface="Trebuchet MS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GB" sz="2500" spc="-68" dirty="0">
              <a:latin typeface="Trebuchet MS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GB" sz="25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896" y="391539"/>
            <a:ext cx="7510337" cy="1242072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4000" spc="-115" dirty="0"/>
              <a:t>Researching the social world: </a:t>
            </a:r>
            <a:br>
              <a:rPr lang="en-GB" sz="4000" spc="-115" dirty="0"/>
            </a:br>
            <a:r>
              <a:rPr sz="4000" b="1" spc="-115" dirty="0"/>
              <a:t>Experimental</a:t>
            </a:r>
            <a:r>
              <a:rPr sz="4000" b="1" spc="-329" dirty="0"/>
              <a:t> </a:t>
            </a:r>
            <a:r>
              <a:rPr sz="4000" b="1" spc="-73" dirty="0"/>
              <a:t>methods</a:t>
            </a:r>
            <a:endParaRPr sz="4000" b="1" dirty="0"/>
          </a:p>
        </p:txBody>
      </p:sp>
      <p:pic>
        <p:nvPicPr>
          <p:cNvPr id="4" name="Picture 2" descr="Image result for lab experiment psychology">
            <a:extLst>
              <a:ext uri="{FF2B5EF4-FFF2-40B4-BE49-F238E27FC236}">
                <a16:creationId xmlns:a16="http://schemas.microsoft.com/office/drawing/2014/main" id="{19B0C021-E1F7-49AB-95D7-23AB5384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4" y="2376887"/>
            <a:ext cx="3626208" cy="2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customer barista">
            <a:extLst>
              <a:ext uri="{FF2B5EF4-FFF2-40B4-BE49-F238E27FC236}">
                <a16:creationId xmlns:a16="http://schemas.microsoft.com/office/drawing/2014/main" id="{78A66566-2752-4CD2-A54D-0DEAE188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73" y="3606829"/>
            <a:ext cx="3843790" cy="25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79FFE2A8-63E8-4CA5-B5CA-CAE6D716B9EC}"/>
              </a:ext>
            </a:extLst>
          </p:cNvPr>
          <p:cNvSpPr txBox="1"/>
          <p:nvPr/>
        </p:nvSpPr>
        <p:spPr>
          <a:xfrm>
            <a:off x="1180273" y="6229143"/>
            <a:ext cx="6153789" cy="474093"/>
          </a:xfrm>
          <a:prstGeom prst="rect">
            <a:avLst/>
          </a:prstGeom>
        </p:spPr>
        <p:txBody>
          <a:bodyPr vert="horz" wrap="square" lIns="0" tIns="88508" rIns="0" bIns="0" rtlCol="0">
            <a:spAutoFit/>
          </a:bodyPr>
          <a:lstStyle/>
          <a:p>
            <a:pPr marL="10860">
              <a:spcBef>
                <a:spcPts val="1321"/>
              </a:spcBef>
            </a:pPr>
            <a:r>
              <a:rPr lang="en-GB" sz="2500" b="1" spc="-103" dirty="0">
                <a:latin typeface="Trebuchet MS"/>
                <a:cs typeface="Trebuchet MS"/>
              </a:rPr>
              <a:t>Field</a:t>
            </a:r>
            <a:r>
              <a:rPr lang="en-GB" sz="2500" b="1" spc="-201" dirty="0">
                <a:latin typeface="Trebuchet MS"/>
                <a:cs typeface="Trebuchet MS"/>
              </a:rPr>
              <a:t> </a:t>
            </a:r>
            <a:r>
              <a:rPr lang="en-GB" sz="2500" b="1" spc="-86" dirty="0">
                <a:latin typeface="Trebuchet MS"/>
                <a:cs typeface="Trebuchet MS"/>
              </a:rPr>
              <a:t>experiments</a:t>
            </a:r>
            <a:endParaRPr lang="en-GB" sz="2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444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9896" y="1901504"/>
            <a:ext cx="4961987" cy="4564957"/>
          </a:xfrm>
          <a:prstGeom prst="rect">
            <a:avLst/>
          </a:prstGeom>
        </p:spPr>
        <p:txBody>
          <a:bodyPr vert="horz" wrap="square" lIns="0" tIns="88508" rIns="0" bIns="0" rtlCol="0">
            <a:spAutoFit/>
          </a:bodyPr>
          <a:lstStyle/>
          <a:p>
            <a:pPr marL="10860">
              <a:spcBef>
                <a:spcPts val="697"/>
              </a:spcBef>
            </a:pPr>
            <a:r>
              <a:rPr sz="2500" b="1" spc="-64" dirty="0">
                <a:latin typeface="Trebuchet MS"/>
                <a:cs typeface="Trebuchet MS"/>
              </a:rPr>
              <a:t>Laboratory</a:t>
            </a:r>
            <a:r>
              <a:rPr sz="2500" b="1" spc="-205" dirty="0">
                <a:latin typeface="Trebuchet MS"/>
                <a:cs typeface="Trebuchet MS"/>
              </a:rPr>
              <a:t> </a:t>
            </a:r>
            <a:r>
              <a:rPr sz="2500" b="1" spc="-86" dirty="0">
                <a:latin typeface="Trebuchet MS"/>
                <a:cs typeface="Trebuchet MS"/>
              </a:rPr>
              <a:t>experiments</a:t>
            </a:r>
            <a:endParaRPr sz="2500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sz="2500" spc="-68" dirty="0">
                <a:latin typeface="Trebuchet MS"/>
                <a:cs typeface="Trebuchet MS"/>
              </a:rPr>
              <a:t>Experiments</a:t>
            </a:r>
            <a:r>
              <a:rPr sz="2500" spc="-192" dirty="0">
                <a:latin typeface="Trebuchet MS"/>
                <a:cs typeface="Trebuchet MS"/>
              </a:rPr>
              <a:t> </a:t>
            </a:r>
            <a:r>
              <a:rPr sz="2500" spc="-77" dirty="0">
                <a:latin typeface="Trebuchet MS"/>
                <a:cs typeface="Trebuchet MS"/>
              </a:rPr>
              <a:t>in</a:t>
            </a:r>
            <a:r>
              <a:rPr sz="2500" spc="-214" dirty="0">
                <a:latin typeface="Trebuchet MS"/>
                <a:cs typeface="Trebuchet MS"/>
              </a:rPr>
              <a:t> </a:t>
            </a:r>
            <a:r>
              <a:rPr sz="2500" spc="-60" dirty="0">
                <a:latin typeface="Trebuchet MS"/>
                <a:cs typeface="Trebuchet MS"/>
              </a:rPr>
              <a:t>an</a:t>
            </a:r>
            <a:r>
              <a:rPr sz="2500" spc="-222" dirty="0">
                <a:latin typeface="Trebuchet MS"/>
                <a:cs typeface="Trebuchet MS"/>
              </a:rPr>
              <a:t> </a:t>
            </a:r>
            <a:r>
              <a:rPr sz="2500" spc="-107" dirty="0">
                <a:latin typeface="Trebuchet MS"/>
                <a:cs typeface="Trebuchet MS"/>
              </a:rPr>
              <a:t>artificial</a:t>
            </a:r>
            <a:r>
              <a:rPr sz="2500" spc="-205" dirty="0">
                <a:latin typeface="Trebuchet MS"/>
                <a:cs typeface="Trebuchet MS"/>
              </a:rPr>
              <a:t> </a:t>
            </a:r>
            <a:r>
              <a:rPr sz="2500" spc="-60" dirty="0">
                <a:latin typeface="Trebuchet MS"/>
                <a:cs typeface="Trebuchet MS"/>
              </a:rPr>
              <a:t>setting</a:t>
            </a:r>
            <a:endParaRPr sz="2500" dirty="0">
              <a:latin typeface="Trebuchet MS"/>
              <a:cs typeface="Trebuchet MS"/>
            </a:endParaRPr>
          </a:p>
          <a:p>
            <a:pPr marL="10860">
              <a:spcBef>
                <a:spcPts val="611"/>
              </a:spcBef>
            </a:pPr>
            <a:r>
              <a:rPr sz="2500" spc="-26" dirty="0">
                <a:solidFill>
                  <a:srgbClr val="00B04F"/>
                </a:solidFill>
                <a:latin typeface="Trebuchet MS"/>
                <a:cs typeface="Trebuchet MS"/>
              </a:rPr>
              <a:t>+</a:t>
            </a:r>
            <a:r>
              <a:rPr sz="2500" spc="-128" dirty="0">
                <a:solidFill>
                  <a:srgbClr val="00B04F"/>
                </a:solidFill>
                <a:latin typeface="Trebuchet MS"/>
                <a:cs typeface="Trebuchet MS"/>
              </a:rPr>
              <a:t> </a:t>
            </a:r>
            <a:r>
              <a:rPr lang="en-GB" sz="2500" spc="-34" dirty="0">
                <a:latin typeface="Trebuchet MS"/>
                <a:cs typeface="Trebuchet MS"/>
              </a:rPr>
              <a:t>H</a:t>
            </a:r>
            <a:r>
              <a:rPr sz="2500" spc="-34" dirty="0" err="1">
                <a:latin typeface="Trebuchet MS"/>
                <a:cs typeface="Trebuchet MS"/>
              </a:rPr>
              <a:t>igh</a:t>
            </a:r>
            <a:r>
              <a:rPr sz="2500" spc="-209" dirty="0">
                <a:latin typeface="Trebuchet MS"/>
                <a:cs typeface="Trebuchet MS"/>
              </a:rPr>
              <a:t> </a:t>
            </a:r>
            <a:r>
              <a:rPr sz="2500" spc="-107" dirty="0">
                <a:latin typeface="Trebuchet MS"/>
                <a:cs typeface="Trebuchet MS"/>
              </a:rPr>
              <a:t>level</a:t>
            </a:r>
            <a:r>
              <a:rPr sz="2500" spc="-184" dirty="0">
                <a:latin typeface="Trebuchet MS"/>
                <a:cs typeface="Trebuchet MS"/>
              </a:rPr>
              <a:t> </a:t>
            </a:r>
            <a:r>
              <a:rPr sz="2500" spc="-60" dirty="0">
                <a:latin typeface="Trebuchet MS"/>
                <a:cs typeface="Trebuchet MS"/>
              </a:rPr>
              <a:t>of</a:t>
            </a:r>
            <a:r>
              <a:rPr sz="2500" spc="-217" dirty="0">
                <a:latin typeface="Trebuchet MS"/>
                <a:cs typeface="Trebuchet MS"/>
              </a:rPr>
              <a:t> </a:t>
            </a:r>
            <a:r>
              <a:rPr sz="2500" spc="-81" dirty="0">
                <a:latin typeface="Trebuchet MS"/>
                <a:cs typeface="Trebuchet MS"/>
              </a:rPr>
              <a:t>control</a:t>
            </a:r>
            <a:endParaRPr sz="2500" dirty="0">
              <a:latin typeface="Trebuchet MS"/>
              <a:cs typeface="Trebuchet MS"/>
            </a:endParaRPr>
          </a:p>
          <a:p>
            <a:pPr marL="10860">
              <a:spcBef>
                <a:spcPts val="607"/>
              </a:spcBef>
            </a:pPr>
            <a:r>
              <a:rPr sz="2500" spc="-73" dirty="0">
                <a:solidFill>
                  <a:srgbClr val="FF0000"/>
                </a:solidFill>
                <a:latin typeface="Trebuchet MS"/>
                <a:cs typeface="Trebuchet MS"/>
              </a:rPr>
              <a:t>‐ </a:t>
            </a:r>
            <a:r>
              <a:rPr sz="2500" spc="-103" dirty="0">
                <a:latin typeface="Trebuchet MS"/>
                <a:cs typeface="Trebuchet MS"/>
              </a:rPr>
              <a:t>Artificial, </a:t>
            </a:r>
            <a:r>
              <a:rPr sz="2500" spc="-51" dirty="0">
                <a:latin typeface="Trebuchet MS"/>
                <a:cs typeface="Trebuchet MS"/>
              </a:rPr>
              <a:t>demand</a:t>
            </a:r>
            <a:r>
              <a:rPr sz="2500" spc="-453" dirty="0">
                <a:latin typeface="Trebuchet MS"/>
                <a:cs typeface="Trebuchet MS"/>
              </a:rPr>
              <a:t> </a:t>
            </a:r>
            <a:r>
              <a:rPr sz="2500" spc="-90" dirty="0">
                <a:latin typeface="Trebuchet MS"/>
                <a:cs typeface="Trebuchet MS"/>
              </a:rPr>
              <a:t>characteristics</a:t>
            </a:r>
            <a:endParaRPr sz="25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marL="10860">
              <a:spcBef>
                <a:spcPts val="1321"/>
              </a:spcBef>
            </a:pPr>
            <a:r>
              <a:rPr sz="2500" b="1" spc="-103" dirty="0">
                <a:latin typeface="Trebuchet MS"/>
                <a:cs typeface="Trebuchet MS"/>
              </a:rPr>
              <a:t>Field</a:t>
            </a:r>
            <a:r>
              <a:rPr sz="2500" b="1" spc="-201" dirty="0">
                <a:latin typeface="Trebuchet MS"/>
                <a:cs typeface="Trebuchet MS"/>
              </a:rPr>
              <a:t> </a:t>
            </a:r>
            <a:r>
              <a:rPr sz="2500" b="1" spc="-86" dirty="0">
                <a:latin typeface="Trebuchet MS"/>
                <a:cs typeface="Trebuchet MS"/>
              </a:rPr>
              <a:t>experiments</a:t>
            </a:r>
            <a:endParaRPr sz="2500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sz="2500" spc="-68" dirty="0">
                <a:latin typeface="Trebuchet MS"/>
                <a:cs typeface="Trebuchet MS"/>
              </a:rPr>
              <a:t>Experiments</a:t>
            </a:r>
            <a:r>
              <a:rPr sz="2500" spc="-192" dirty="0">
                <a:latin typeface="Trebuchet MS"/>
                <a:cs typeface="Trebuchet MS"/>
              </a:rPr>
              <a:t> </a:t>
            </a:r>
            <a:r>
              <a:rPr sz="2500" spc="-77" dirty="0">
                <a:latin typeface="Trebuchet MS"/>
                <a:cs typeface="Trebuchet MS"/>
              </a:rPr>
              <a:t>in</a:t>
            </a:r>
            <a:r>
              <a:rPr sz="2500" spc="-214" dirty="0">
                <a:latin typeface="Trebuchet MS"/>
                <a:cs typeface="Trebuchet MS"/>
              </a:rPr>
              <a:t> </a:t>
            </a:r>
            <a:r>
              <a:rPr sz="2500" spc="-77" dirty="0">
                <a:latin typeface="Trebuchet MS"/>
                <a:cs typeface="Trebuchet MS"/>
              </a:rPr>
              <a:t>a</a:t>
            </a:r>
            <a:r>
              <a:rPr sz="2500" spc="-214" dirty="0">
                <a:latin typeface="Trebuchet MS"/>
                <a:cs typeface="Trebuchet MS"/>
              </a:rPr>
              <a:t> </a:t>
            </a:r>
            <a:r>
              <a:rPr sz="2500" spc="-90" dirty="0">
                <a:latin typeface="Trebuchet MS"/>
                <a:cs typeface="Trebuchet MS"/>
              </a:rPr>
              <a:t>natural</a:t>
            </a:r>
            <a:r>
              <a:rPr sz="2500" spc="-214" dirty="0">
                <a:latin typeface="Trebuchet MS"/>
                <a:cs typeface="Trebuchet MS"/>
              </a:rPr>
              <a:t> </a:t>
            </a:r>
            <a:r>
              <a:rPr sz="2500" spc="-81" dirty="0">
                <a:latin typeface="Trebuchet MS"/>
                <a:cs typeface="Trebuchet MS"/>
              </a:rPr>
              <a:t>setting</a:t>
            </a:r>
            <a:endParaRPr sz="2500" dirty="0">
              <a:latin typeface="Trebuchet MS"/>
              <a:cs typeface="Trebuchet MS"/>
            </a:endParaRPr>
          </a:p>
          <a:p>
            <a:pPr marL="10860">
              <a:spcBef>
                <a:spcPts val="611"/>
              </a:spcBef>
            </a:pPr>
            <a:r>
              <a:rPr sz="2500" spc="-26" dirty="0">
                <a:solidFill>
                  <a:srgbClr val="00B04F"/>
                </a:solidFill>
                <a:latin typeface="Trebuchet MS"/>
                <a:cs typeface="Trebuchet MS"/>
              </a:rPr>
              <a:t>+</a:t>
            </a:r>
            <a:r>
              <a:rPr sz="2500" spc="-133" dirty="0">
                <a:solidFill>
                  <a:srgbClr val="00B04F"/>
                </a:solidFill>
                <a:latin typeface="Trebuchet MS"/>
                <a:cs typeface="Trebuchet MS"/>
              </a:rPr>
              <a:t> </a:t>
            </a:r>
            <a:r>
              <a:rPr lang="en-GB" sz="2500" spc="-26" dirty="0">
                <a:latin typeface="Trebuchet MS"/>
                <a:cs typeface="Trebuchet MS"/>
              </a:rPr>
              <a:t>“Ecologically valid”</a:t>
            </a:r>
            <a:endParaRPr sz="2500" dirty="0">
              <a:latin typeface="Trebuchet MS"/>
              <a:cs typeface="Trebuchet MS"/>
            </a:endParaRPr>
          </a:p>
          <a:p>
            <a:pPr marL="10860">
              <a:spcBef>
                <a:spcPts val="611"/>
              </a:spcBef>
            </a:pPr>
            <a:r>
              <a:rPr sz="2500" spc="-73" dirty="0">
                <a:solidFill>
                  <a:srgbClr val="FF0000"/>
                </a:solidFill>
                <a:latin typeface="Trebuchet MS"/>
                <a:cs typeface="Trebuchet MS"/>
              </a:rPr>
              <a:t>‐ </a:t>
            </a:r>
            <a:r>
              <a:rPr sz="2500" spc="-51" dirty="0">
                <a:latin typeface="Trebuchet MS"/>
                <a:cs typeface="Trebuchet MS"/>
              </a:rPr>
              <a:t>Lower </a:t>
            </a:r>
            <a:r>
              <a:rPr sz="2500" spc="-107" dirty="0">
                <a:latin typeface="Trebuchet MS"/>
                <a:cs typeface="Trebuchet MS"/>
              </a:rPr>
              <a:t>level </a:t>
            </a:r>
            <a:r>
              <a:rPr sz="2500" spc="-60" dirty="0">
                <a:latin typeface="Trebuchet MS"/>
                <a:cs typeface="Trebuchet MS"/>
              </a:rPr>
              <a:t>of </a:t>
            </a:r>
            <a:r>
              <a:rPr sz="2500" spc="-94" dirty="0">
                <a:latin typeface="Trebuchet MS"/>
                <a:cs typeface="Trebuchet MS"/>
              </a:rPr>
              <a:t>control</a:t>
            </a:r>
            <a:r>
              <a:rPr lang="en-GB" sz="2500" spc="-94" dirty="0">
                <a:latin typeface="Trebuchet MS"/>
                <a:cs typeface="Trebuchet MS"/>
              </a:rPr>
              <a:t> (“internal validity”)</a:t>
            </a:r>
            <a:endParaRPr sz="25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896" y="391539"/>
            <a:ext cx="7510337" cy="1242072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4000" spc="-115" dirty="0"/>
              <a:t>Researching the social world: </a:t>
            </a:r>
            <a:br>
              <a:rPr lang="en-GB" sz="4000" spc="-115" dirty="0"/>
            </a:br>
            <a:r>
              <a:rPr sz="4000" b="1" spc="-115" dirty="0"/>
              <a:t>Experimental</a:t>
            </a:r>
            <a:r>
              <a:rPr sz="4000" b="1" spc="-329" dirty="0"/>
              <a:t> </a:t>
            </a:r>
            <a:r>
              <a:rPr sz="4000" b="1" spc="-73" dirty="0"/>
              <a:t>methods</a:t>
            </a:r>
            <a:endParaRPr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D2EFA2-DD73-4A53-99AF-063686CE61F3}"/>
              </a:ext>
            </a:extLst>
          </p:cNvPr>
          <p:cNvSpPr/>
          <p:nvPr/>
        </p:nvSpPr>
        <p:spPr>
          <a:xfrm>
            <a:off x="-127322" y="0"/>
            <a:ext cx="9479666" cy="7639291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7E8D77F-CFCA-4ED3-AFA7-20AEF9171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" b="16753"/>
          <a:stretch/>
        </p:blipFill>
        <p:spPr bwMode="auto">
          <a:xfrm>
            <a:off x="40521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E90AA18-E183-4AA6-812D-0612C0E0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26" y="436635"/>
            <a:ext cx="4724111" cy="140244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Topics </a:t>
            </a:r>
            <a:r>
              <a:rPr lang="en-GB" sz="4000" dirty="0">
                <a:solidFill>
                  <a:srgbClr val="FFFFFF"/>
                </a:solidFill>
              </a:rPr>
              <a:t>for today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7E69DA-39C1-4BED-BEAE-C54F6D141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27" y="1456507"/>
            <a:ext cx="4575664" cy="4726276"/>
          </a:xfrm>
        </p:spPr>
        <p:txBody>
          <a:bodyPr anchor="ctr">
            <a:normAutofit lnSpcReduction="10000"/>
          </a:bodyPr>
          <a:lstStyle/>
          <a:p>
            <a:r>
              <a:rPr lang="en-GB" sz="2500" dirty="0">
                <a:solidFill>
                  <a:srgbClr val="FFFFFF"/>
                </a:solidFill>
              </a:rPr>
              <a:t>What is social psychology? Why does it matter?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dirty="0">
                <a:solidFill>
                  <a:srgbClr val="FFFFFF"/>
                </a:solidFill>
              </a:rPr>
              <a:t>How is social psychological research done?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dirty="0">
                <a:solidFill>
                  <a:srgbClr val="FFFFFF"/>
                </a:solidFill>
              </a:rPr>
              <a:t>Intro to the self &amp; social identity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dirty="0">
                <a:solidFill>
                  <a:srgbClr val="FFFFFF"/>
                </a:solidFill>
              </a:rPr>
              <a:t>(How does this module work? </a:t>
            </a:r>
            <a:r>
              <a:rPr lang="en-GB" sz="25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Make sure to Zoom into the session at 10.15 am, link on Moodle</a:t>
            </a:r>
            <a:r>
              <a:rPr lang="en-GB" sz="2500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7398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896" y="468482"/>
            <a:ext cx="7988219" cy="1088184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3500" spc="-115" dirty="0"/>
              <a:t>Researching the social world: </a:t>
            </a:r>
            <a:r>
              <a:rPr lang="en-GB" sz="3500" b="1" spc="-115" dirty="0"/>
              <a:t>Correlational research </a:t>
            </a:r>
            <a:r>
              <a:rPr lang="en-GB" sz="3500" spc="-115" dirty="0"/>
              <a:t>… most frequently: </a:t>
            </a:r>
            <a:r>
              <a:rPr lang="en-GB" sz="3500" b="1" spc="-115" dirty="0"/>
              <a:t>survey research</a:t>
            </a:r>
            <a:endParaRPr sz="3500" b="1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00CDBF2-F867-4440-8F6B-BAAB4F8A1EE6}"/>
              </a:ext>
            </a:extLst>
          </p:cNvPr>
          <p:cNvSpPr txBox="1"/>
          <p:nvPr/>
        </p:nvSpPr>
        <p:spPr>
          <a:xfrm>
            <a:off x="729896" y="1913946"/>
            <a:ext cx="3422483" cy="3547050"/>
          </a:xfrm>
          <a:prstGeom prst="rect">
            <a:avLst/>
          </a:prstGeom>
        </p:spPr>
        <p:txBody>
          <a:bodyPr vert="horz" wrap="square" lIns="0" tIns="88508" rIns="0" bIns="0" rtlCol="0">
            <a:spAutoFit/>
          </a:bodyPr>
          <a:lstStyle/>
          <a:p>
            <a:pPr marL="206336" marR="155838" indent="-195476">
              <a:lnSpc>
                <a:spcPts val="2215"/>
              </a:lnSpc>
              <a:spcBef>
                <a:spcPts val="889"/>
              </a:spcBef>
              <a:buFont typeface="Arial"/>
              <a:buChar char="•"/>
              <a:tabLst>
                <a:tab pos="206336" algn="l"/>
              </a:tabLst>
            </a:pPr>
            <a:r>
              <a:rPr sz="2052" spc="-77" dirty="0">
                <a:latin typeface="Trebuchet MS"/>
                <a:cs typeface="Trebuchet MS"/>
              </a:rPr>
              <a:t>Interviews </a:t>
            </a:r>
            <a:r>
              <a:rPr sz="2052" spc="-64" dirty="0">
                <a:latin typeface="Trebuchet MS"/>
                <a:cs typeface="Trebuchet MS"/>
              </a:rPr>
              <a:t>or </a:t>
            </a:r>
            <a:r>
              <a:rPr sz="2052" spc="-73" dirty="0">
                <a:latin typeface="Trebuchet MS"/>
                <a:cs typeface="Trebuchet MS"/>
              </a:rPr>
              <a:t>questionnaires  </a:t>
            </a:r>
            <a:r>
              <a:rPr sz="2052" spc="-77" dirty="0">
                <a:latin typeface="Trebuchet MS"/>
                <a:cs typeface="Trebuchet MS"/>
              </a:rPr>
              <a:t>that</a:t>
            </a:r>
            <a:r>
              <a:rPr sz="2052" spc="-217" dirty="0">
                <a:latin typeface="Trebuchet MS"/>
                <a:cs typeface="Trebuchet MS"/>
              </a:rPr>
              <a:t> </a:t>
            </a:r>
            <a:r>
              <a:rPr sz="2052" spc="-38" dirty="0">
                <a:latin typeface="Trebuchet MS"/>
                <a:cs typeface="Trebuchet MS"/>
              </a:rPr>
              <a:t>ask</a:t>
            </a:r>
            <a:r>
              <a:rPr sz="2052" spc="-222" dirty="0">
                <a:latin typeface="Trebuchet MS"/>
                <a:cs typeface="Trebuchet MS"/>
              </a:rPr>
              <a:t> </a:t>
            </a:r>
            <a:r>
              <a:rPr sz="2052" spc="-81" dirty="0">
                <a:latin typeface="Trebuchet MS"/>
                <a:cs typeface="Trebuchet MS"/>
              </a:rPr>
              <a:t>participants</a:t>
            </a:r>
            <a:r>
              <a:rPr sz="2052" spc="-209" dirty="0">
                <a:latin typeface="Trebuchet MS"/>
                <a:cs typeface="Trebuchet MS"/>
              </a:rPr>
              <a:t> </a:t>
            </a:r>
            <a:r>
              <a:rPr sz="2052" spc="-64" dirty="0">
                <a:latin typeface="Trebuchet MS"/>
                <a:cs typeface="Trebuchet MS"/>
              </a:rPr>
              <a:t>about</a:t>
            </a:r>
            <a:r>
              <a:rPr sz="2052" spc="-222" dirty="0">
                <a:latin typeface="Trebuchet MS"/>
                <a:cs typeface="Trebuchet MS"/>
              </a:rPr>
              <a:t> </a:t>
            </a:r>
            <a:r>
              <a:rPr sz="2052" spc="-77" dirty="0">
                <a:latin typeface="Trebuchet MS"/>
                <a:cs typeface="Trebuchet MS"/>
              </a:rPr>
              <a:t>a  </a:t>
            </a:r>
            <a:r>
              <a:rPr sz="2052" spc="-64" dirty="0">
                <a:latin typeface="Trebuchet MS"/>
                <a:cs typeface="Trebuchet MS"/>
              </a:rPr>
              <a:t>number </a:t>
            </a:r>
            <a:r>
              <a:rPr sz="2052" spc="-60" dirty="0">
                <a:latin typeface="Trebuchet MS"/>
                <a:cs typeface="Trebuchet MS"/>
              </a:rPr>
              <a:t>of </a:t>
            </a:r>
            <a:r>
              <a:rPr sz="2052" spc="-97" dirty="0">
                <a:latin typeface="Trebuchet MS"/>
                <a:cs typeface="Trebuchet MS"/>
              </a:rPr>
              <a:t>carefully </a:t>
            </a:r>
            <a:r>
              <a:rPr sz="2052" spc="-56" dirty="0">
                <a:latin typeface="Trebuchet MS"/>
                <a:cs typeface="Trebuchet MS"/>
              </a:rPr>
              <a:t>chosen  </a:t>
            </a:r>
            <a:r>
              <a:rPr sz="2052" spc="-73" dirty="0">
                <a:latin typeface="Trebuchet MS"/>
                <a:cs typeface="Trebuchet MS"/>
              </a:rPr>
              <a:t>topics</a:t>
            </a:r>
            <a:endParaRPr sz="2052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52" dirty="0">
              <a:latin typeface="Times New Roman"/>
              <a:cs typeface="Times New Roman"/>
            </a:endParaRPr>
          </a:p>
          <a:p>
            <a:pPr marL="206336" marR="580455" indent="-195476">
              <a:lnSpc>
                <a:spcPts val="2215"/>
              </a:lnSpc>
              <a:spcBef>
                <a:spcPts val="1573"/>
              </a:spcBef>
            </a:pPr>
            <a:r>
              <a:rPr sz="2052" spc="-26" dirty="0">
                <a:solidFill>
                  <a:srgbClr val="00B04F"/>
                </a:solidFill>
                <a:latin typeface="Trebuchet MS"/>
                <a:cs typeface="Trebuchet MS"/>
              </a:rPr>
              <a:t>+</a:t>
            </a:r>
            <a:r>
              <a:rPr sz="2052" spc="-145" dirty="0">
                <a:solidFill>
                  <a:srgbClr val="00B04F"/>
                </a:solidFill>
                <a:latin typeface="Trebuchet MS"/>
                <a:cs typeface="Trebuchet MS"/>
              </a:rPr>
              <a:t> </a:t>
            </a:r>
            <a:r>
              <a:rPr sz="2052" spc="-26" dirty="0">
                <a:latin typeface="Trebuchet MS"/>
                <a:cs typeface="Trebuchet MS"/>
              </a:rPr>
              <a:t>Good</a:t>
            </a:r>
            <a:r>
              <a:rPr sz="2052" spc="-231" dirty="0">
                <a:latin typeface="Trebuchet MS"/>
                <a:cs typeface="Trebuchet MS"/>
              </a:rPr>
              <a:t> </a:t>
            </a:r>
            <a:r>
              <a:rPr sz="2052" spc="-81" dirty="0">
                <a:latin typeface="Trebuchet MS"/>
                <a:cs typeface="Trebuchet MS"/>
              </a:rPr>
              <a:t>for</a:t>
            </a:r>
            <a:r>
              <a:rPr sz="2052" spc="-227" dirty="0">
                <a:latin typeface="Trebuchet MS"/>
                <a:cs typeface="Trebuchet MS"/>
              </a:rPr>
              <a:t> </a:t>
            </a:r>
            <a:r>
              <a:rPr sz="2052" spc="-56" dirty="0">
                <a:latin typeface="Trebuchet MS"/>
                <a:cs typeface="Trebuchet MS"/>
              </a:rPr>
              <a:t>obtaining</a:t>
            </a:r>
            <a:r>
              <a:rPr sz="2052" spc="-217" dirty="0">
                <a:latin typeface="Trebuchet MS"/>
                <a:cs typeface="Trebuchet MS"/>
              </a:rPr>
              <a:t> </a:t>
            </a:r>
            <a:r>
              <a:rPr sz="2052" spc="-73" dirty="0">
                <a:latin typeface="Trebuchet MS"/>
                <a:cs typeface="Trebuchet MS"/>
              </a:rPr>
              <a:t>large  </a:t>
            </a:r>
            <a:r>
              <a:rPr sz="2052" spc="-43" dirty="0">
                <a:latin typeface="Trebuchet MS"/>
                <a:cs typeface="Trebuchet MS"/>
              </a:rPr>
              <a:t>amounts </a:t>
            </a:r>
            <a:r>
              <a:rPr sz="2052" spc="-60" dirty="0">
                <a:latin typeface="Trebuchet MS"/>
                <a:cs typeface="Trebuchet MS"/>
              </a:rPr>
              <a:t>of </a:t>
            </a:r>
            <a:r>
              <a:rPr sz="2052" spc="-103" dirty="0">
                <a:latin typeface="Trebuchet MS"/>
                <a:cs typeface="Trebuchet MS"/>
              </a:rPr>
              <a:t>data, </a:t>
            </a:r>
            <a:r>
              <a:rPr sz="2052" spc="-4" dirty="0">
                <a:latin typeface="Trebuchet MS"/>
                <a:cs typeface="Trebuchet MS"/>
              </a:rPr>
              <a:t>good  </a:t>
            </a:r>
            <a:r>
              <a:rPr sz="2052" spc="-77" dirty="0">
                <a:latin typeface="Trebuchet MS"/>
                <a:cs typeface="Trebuchet MS"/>
              </a:rPr>
              <a:t>generalisability</a:t>
            </a:r>
            <a:endParaRPr sz="2052" dirty="0">
              <a:latin typeface="Trebuchet MS"/>
              <a:cs typeface="Trebuchet MS"/>
            </a:endParaRPr>
          </a:p>
          <a:p>
            <a:pPr marL="206336" marR="4344" indent="-195476">
              <a:lnSpc>
                <a:spcPts val="2215"/>
              </a:lnSpc>
              <a:spcBef>
                <a:spcPts val="859"/>
              </a:spcBef>
            </a:pPr>
            <a:r>
              <a:rPr sz="2052" spc="-73" dirty="0">
                <a:solidFill>
                  <a:srgbClr val="FF0000"/>
                </a:solidFill>
                <a:latin typeface="Trebuchet MS"/>
                <a:cs typeface="Trebuchet MS"/>
              </a:rPr>
              <a:t>‐ </a:t>
            </a:r>
            <a:r>
              <a:rPr sz="2052" spc="-81" dirty="0">
                <a:latin typeface="Trebuchet MS"/>
                <a:cs typeface="Trebuchet MS"/>
              </a:rPr>
              <a:t>Experimenter </a:t>
            </a:r>
            <a:r>
              <a:rPr sz="2052" spc="-90" dirty="0">
                <a:latin typeface="Trebuchet MS"/>
                <a:cs typeface="Trebuchet MS"/>
              </a:rPr>
              <a:t>bias, </a:t>
            </a:r>
            <a:r>
              <a:rPr sz="2052" spc="-77" dirty="0">
                <a:latin typeface="Trebuchet MS"/>
                <a:cs typeface="Trebuchet MS"/>
              </a:rPr>
              <a:t>evaluation  </a:t>
            </a:r>
            <a:r>
              <a:rPr sz="2052" spc="-73" dirty="0">
                <a:latin typeface="Trebuchet MS"/>
                <a:cs typeface="Trebuchet MS"/>
              </a:rPr>
              <a:t>apprehension, </a:t>
            </a:r>
            <a:r>
              <a:rPr sz="2052" spc="-103" dirty="0">
                <a:latin typeface="Trebuchet MS"/>
                <a:cs typeface="Trebuchet MS"/>
              </a:rPr>
              <a:t>subject</a:t>
            </a:r>
            <a:r>
              <a:rPr sz="2052" spc="-350" dirty="0">
                <a:latin typeface="Trebuchet MS"/>
                <a:cs typeface="Trebuchet MS"/>
              </a:rPr>
              <a:t> </a:t>
            </a:r>
            <a:r>
              <a:rPr sz="2052" spc="-60" dirty="0">
                <a:latin typeface="Trebuchet MS"/>
                <a:cs typeface="Trebuchet MS"/>
              </a:rPr>
              <a:t>bias</a:t>
            </a:r>
            <a:r>
              <a:rPr lang="en-GB" sz="2052" spc="-60" dirty="0">
                <a:latin typeface="Trebuchet MS"/>
                <a:cs typeface="Trebuchet MS"/>
              </a:rPr>
              <a:t>, no evidence for causation</a:t>
            </a:r>
            <a:endParaRPr sz="2052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55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4081" y="1874332"/>
            <a:ext cx="8366767" cy="610862"/>
          </a:xfrm>
          <a:prstGeom prst="rect">
            <a:avLst/>
          </a:prstGeom>
        </p:spPr>
        <p:txBody>
          <a:bodyPr vert="horz" wrap="square" lIns="0" tIns="46154" rIns="0" bIns="0" rtlCol="0">
            <a:spAutoFit/>
          </a:bodyPr>
          <a:lstStyle/>
          <a:p>
            <a:pPr marL="206336" marR="4344" indent="-195476">
              <a:lnSpc>
                <a:spcPts val="2215"/>
              </a:lnSpc>
              <a:buFont typeface="Arial"/>
              <a:buChar char="•"/>
              <a:tabLst>
                <a:tab pos="206336" algn="l"/>
              </a:tabLst>
            </a:pPr>
            <a:r>
              <a:rPr lang="en-GB" sz="2052" spc="-60" dirty="0">
                <a:cs typeface="Trebuchet MS"/>
              </a:rPr>
              <a:t>238 psychology academics in US universities </a:t>
            </a:r>
            <a:r>
              <a:rPr sz="2052" spc="-94" dirty="0">
                <a:cs typeface="Trebuchet MS"/>
              </a:rPr>
              <a:t>were</a:t>
            </a:r>
            <a:r>
              <a:rPr sz="2052" spc="-209" dirty="0">
                <a:cs typeface="Trebuchet MS"/>
              </a:rPr>
              <a:t> </a:t>
            </a:r>
            <a:r>
              <a:rPr sz="2052" spc="-68" dirty="0">
                <a:cs typeface="Trebuchet MS"/>
              </a:rPr>
              <a:t>provided</a:t>
            </a:r>
            <a:r>
              <a:rPr sz="2052" spc="-209" dirty="0">
                <a:cs typeface="Trebuchet MS"/>
              </a:rPr>
              <a:t> </a:t>
            </a:r>
            <a:r>
              <a:rPr sz="2052" spc="-77" dirty="0">
                <a:cs typeface="Trebuchet MS"/>
              </a:rPr>
              <a:t>with</a:t>
            </a:r>
            <a:r>
              <a:rPr sz="2052" spc="-214" dirty="0">
                <a:cs typeface="Trebuchet MS"/>
              </a:rPr>
              <a:t> </a:t>
            </a:r>
            <a:r>
              <a:rPr sz="2052" spc="-77" dirty="0">
                <a:cs typeface="Trebuchet MS"/>
              </a:rPr>
              <a:t>a  </a:t>
            </a:r>
            <a:r>
              <a:rPr sz="2052" spc="9" dirty="0">
                <a:cs typeface="Trebuchet MS"/>
              </a:rPr>
              <a:t>CV </a:t>
            </a:r>
            <a:r>
              <a:rPr sz="2052" spc="-56" dirty="0">
                <a:cs typeface="Trebuchet MS"/>
              </a:rPr>
              <a:t>and </a:t>
            </a:r>
            <a:r>
              <a:rPr sz="2052" spc="-60" dirty="0">
                <a:cs typeface="Trebuchet MS"/>
              </a:rPr>
              <a:t>asked </a:t>
            </a:r>
            <a:r>
              <a:rPr sz="2052" spc="-77" dirty="0">
                <a:cs typeface="Trebuchet MS"/>
              </a:rPr>
              <a:t>whether </a:t>
            </a:r>
            <a:r>
              <a:rPr sz="2052" spc="-68" dirty="0">
                <a:cs typeface="Trebuchet MS"/>
              </a:rPr>
              <a:t>they  </a:t>
            </a:r>
            <a:r>
              <a:rPr sz="2052" spc="-64" dirty="0">
                <a:cs typeface="Trebuchet MS"/>
              </a:rPr>
              <a:t>would </a:t>
            </a:r>
            <a:r>
              <a:rPr sz="2052" spc="-94" dirty="0">
                <a:cs typeface="Trebuchet MS"/>
              </a:rPr>
              <a:t>hire </a:t>
            </a:r>
            <a:r>
              <a:rPr sz="2052" spc="-77" dirty="0">
                <a:cs typeface="Trebuchet MS"/>
              </a:rPr>
              <a:t>the  </a:t>
            </a:r>
            <a:r>
              <a:rPr sz="2052" spc="-86" dirty="0">
                <a:cs typeface="Trebuchet MS"/>
              </a:rPr>
              <a:t>applicant</a:t>
            </a:r>
            <a:r>
              <a:rPr lang="en-GB" sz="2052" spc="-86" dirty="0">
                <a:cs typeface="Trebuchet MS"/>
              </a:rPr>
              <a:t> (</a:t>
            </a:r>
            <a:r>
              <a:rPr lang="en-GB" sz="2052" spc="-86" dirty="0" err="1">
                <a:cs typeface="Trebuchet MS"/>
              </a:rPr>
              <a:t>Steinpreis</a:t>
            </a:r>
            <a:r>
              <a:rPr lang="en-GB" sz="2052" spc="-86" dirty="0">
                <a:cs typeface="Trebuchet MS"/>
              </a:rPr>
              <a:t>, Anders &amp; </a:t>
            </a:r>
            <a:r>
              <a:rPr lang="en-GB" sz="2052" spc="-86" dirty="0" err="1">
                <a:cs typeface="Trebuchet MS"/>
              </a:rPr>
              <a:t>Ritzke</a:t>
            </a:r>
            <a:r>
              <a:rPr lang="en-GB" sz="2052" spc="-86" dirty="0">
                <a:cs typeface="Trebuchet MS"/>
              </a:rPr>
              <a:t>, 1999)</a:t>
            </a:r>
            <a:endParaRPr sz="2052" dirty="0"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9896" y="391537"/>
            <a:ext cx="8100952" cy="1242072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4000" b="1" spc="-17" dirty="0"/>
              <a:t>The question again: </a:t>
            </a:r>
            <a:r>
              <a:rPr lang="en-GB" sz="4000" b="1" spc="-81" dirty="0">
                <a:cs typeface="Trebuchet MS"/>
              </a:rPr>
              <a:t>are </a:t>
            </a:r>
            <a:r>
              <a:rPr lang="en-GB" sz="4000" b="1" spc="-68" dirty="0">
                <a:cs typeface="Trebuchet MS"/>
              </a:rPr>
              <a:t>women </a:t>
            </a:r>
            <a:r>
              <a:rPr lang="en-GB" sz="4000" b="1" spc="-60" dirty="0">
                <a:cs typeface="Trebuchet MS"/>
              </a:rPr>
              <a:t>given </a:t>
            </a:r>
            <a:r>
              <a:rPr lang="en-GB" sz="4000" b="1" spc="-77" dirty="0">
                <a:cs typeface="Trebuchet MS"/>
              </a:rPr>
              <a:t>the </a:t>
            </a:r>
            <a:r>
              <a:rPr lang="en-GB" sz="4000" b="1" spc="-51" dirty="0">
                <a:cs typeface="Trebuchet MS"/>
              </a:rPr>
              <a:t>same  </a:t>
            </a:r>
            <a:r>
              <a:rPr lang="en-GB" sz="4000" b="1" spc="-73" dirty="0">
                <a:cs typeface="Trebuchet MS"/>
              </a:rPr>
              <a:t>opportunities</a:t>
            </a:r>
            <a:r>
              <a:rPr lang="en-GB" sz="4000" b="1" spc="-201" dirty="0">
                <a:cs typeface="Trebuchet MS"/>
              </a:rPr>
              <a:t> </a:t>
            </a:r>
            <a:r>
              <a:rPr lang="en-GB" sz="4000" b="1" spc="-26" dirty="0">
                <a:cs typeface="Trebuchet MS"/>
              </a:rPr>
              <a:t>as</a:t>
            </a:r>
            <a:r>
              <a:rPr lang="en-GB" sz="4000" b="1" spc="-209" dirty="0">
                <a:cs typeface="Trebuchet MS"/>
              </a:rPr>
              <a:t> </a:t>
            </a:r>
            <a:r>
              <a:rPr lang="en-GB" sz="4000" b="1" spc="-73" dirty="0">
                <a:cs typeface="Trebuchet MS"/>
              </a:rPr>
              <a:t>men</a:t>
            </a:r>
            <a:r>
              <a:rPr lang="en-GB" sz="4000" b="1" spc="-201" dirty="0">
                <a:cs typeface="Trebuchet MS"/>
              </a:rPr>
              <a:t> </a:t>
            </a:r>
            <a:r>
              <a:rPr lang="en-GB" sz="4000" b="1" spc="-38" dirty="0">
                <a:cs typeface="Trebuchet MS"/>
              </a:rPr>
              <a:t>at</a:t>
            </a:r>
            <a:r>
              <a:rPr lang="en-GB" sz="4000" b="1" spc="-205" dirty="0">
                <a:cs typeface="Trebuchet MS"/>
              </a:rPr>
              <a:t> </a:t>
            </a:r>
            <a:r>
              <a:rPr lang="en-GB" sz="4000" b="1" spc="-64" dirty="0">
                <a:cs typeface="Trebuchet MS"/>
              </a:rPr>
              <a:t>work?</a:t>
            </a:r>
            <a:endParaRPr lang="en-GB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A3132-CD07-4E43-B639-311DC74BB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95" y="2865935"/>
            <a:ext cx="6572578" cy="3310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8E30-C28F-4568-8B31-380A442ED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Use of the scientific method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0CF8FFB-B3DB-4574-B0C7-0C7F844C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0" y="2169721"/>
            <a:ext cx="44577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0FB02179-ED00-4847-B6B4-353F2FCFEDED}"/>
              </a:ext>
            </a:extLst>
          </p:cNvPr>
          <p:cNvSpPr/>
          <p:nvPr/>
        </p:nvSpPr>
        <p:spPr>
          <a:xfrm>
            <a:off x="3041150" y="1471668"/>
            <a:ext cx="287677" cy="626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4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AFC24-3031-4F21-8AC0-CF5E536A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things go wrong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E4DBB-36E1-4E14-B4F6-FAFB7971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7818"/>
            <a:ext cx="6316681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GB" b="1" dirty="0"/>
              <a:t>Selective publishing </a:t>
            </a:r>
            <a:r>
              <a:rPr lang="en-GB" dirty="0"/>
              <a:t>(and reading) – </a:t>
            </a:r>
            <a:br>
              <a:rPr lang="en-GB" dirty="0"/>
            </a:br>
            <a:r>
              <a:rPr lang="en-GB" dirty="0"/>
              <a:t>unsuccessful experiments go unnoticed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b="1" dirty="0"/>
              <a:t>Misunderstanding probabilistic conclusions </a:t>
            </a:r>
            <a:r>
              <a:rPr lang="en-GB" dirty="0"/>
              <a:t>– the cycle needs to continue, evidence be considered together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Doing several steps at once – </a:t>
            </a:r>
            <a:r>
              <a:rPr lang="en-GB" b="1" dirty="0"/>
              <a:t>data mining. </a:t>
            </a:r>
            <a:r>
              <a:rPr lang="en-GB" dirty="0"/>
              <a:t>Cannot test hypothesis on the data that gave rise to it, need to look for new data</a:t>
            </a:r>
          </a:p>
        </p:txBody>
      </p:sp>
    </p:spTree>
    <p:extLst>
      <p:ext uri="{BB962C8B-B14F-4D97-AF65-F5344CB8AC3E}">
        <p14:creationId xmlns:p14="http://schemas.microsoft.com/office/powerpoint/2010/main" val="10704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D2EFA2-DD73-4A53-99AF-063686CE61F3}"/>
              </a:ext>
            </a:extLst>
          </p:cNvPr>
          <p:cNvSpPr/>
          <p:nvPr/>
        </p:nvSpPr>
        <p:spPr>
          <a:xfrm>
            <a:off x="-127322" y="0"/>
            <a:ext cx="9479666" cy="7639291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7E8D77F-CFCA-4ED3-AFA7-20AEF9171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" b="16753"/>
          <a:stretch/>
        </p:blipFill>
        <p:spPr bwMode="auto">
          <a:xfrm>
            <a:off x="40521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E90AA18-E183-4AA6-812D-0612C0E0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26" y="436635"/>
            <a:ext cx="4724111" cy="140244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Topics </a:t>
            </a:r>
            <a:r>
              <a:rPr lang="en-GB" sz="4000" dirty="0">
                <a:solidFill>
                  <a:srgbClr val="FFFFFF"/>
                </a:solidFill>
              </a:rPr>
              <a:t>for today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7E69DA-39C1-4BED-BEAE-C54F6D141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27" y="1456507"/>
            <a:ext cx="4575664" cy="4726276"/>
          </a:xfrm>
        </p:spPr>
        <p:txBody>
          <a:bodyPr anchor="ctr">
            <a:normAutofit/>
          </a:bodyPr>
          <a:lstStyle/>
          <a:p>
            <a:r>
              <a:rPr lang="en-GB" sz="2500" dirty="0">
                <a:solidFill>
                  <a:schemeClr val="bg1"/>
                </a:solidFill>
              </a:rPr>
              <a:t>What is social psychology? Why does it matter?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dirty="0">
                <a:solidFill>
                  <a:schemeClr val="bg1"/>
                </a:solidFill>
              </a:rPr>
              <a:t>How is social psychological research done?</a:t>
            </a:r>
          </a:p>
          <a:p>
            <a:endParaRPr lang="en-GB" sz="2500" dirty="0">
              <a:solidFill>
                <a:srgbClr val="FFFFFF"/>
              </a:solidFill>
            </a:endParaRPr>
          </a:p>
          <a:p>
            <a:r>
              <a:rPr lang="en-GB" sz="2500" b="1" dirty="0">
                <a:solidFill>
                  <a:schemeClr val="accent2"/>
                </a:solidFill>
              </a:rPr>
              <a:t>Intro to the self &amp; </a:t>
            </a:r>
            <a:br>
              <a:rPr lang="en-GB" sz="2500" b="1" dirty="0">
                <a:solidFill>
                  <a:schemeClr val="accent2"/>
                </a:solidFill>
              </a:rPr>
            </a:br>
            <a:r>
              <a:rPr lang="en-GB" sz="2500" b="1" dirty="0">
                <a:solidFill>
                  <a:schemeClr val="accent2"/>
                </a:solidFill>
              </a:rPr>
              <a:t>social identity</a:t>
            </a:r>
          </a:p>
          <a:p>
            <a:endParaRPr lang="en-GB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71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E99B4-10DC-4390-B382-7A346917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7" y="2272143"/>
            <a:ext cx="4218774" cy="3788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2200" i="1" dirty="0">
                <a:solidFill>
                  <a:srgbClr val="000000"/>
                </a:solidFill>
              </a:rPr>
              <a:t>Properly speaking, a man has as many social selves as there are individuals who recognize him and carry an image of him in their head.</a:t>
            </a:r>
            <a:endParaRPr lang="en-GB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srgbClr val="000000"/>
                </a:solidFill>
              </a:rPr>
              <a:t>	William James</a:t>
            </a:r>
          </a:p>
          <a:p>
            <a:endParaRPr lang="en-GB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200" i="1" dirty="0">
                <a:solidFill>
                  <a:srgbClr val="000000"/>
                </a:solidFill>
              </a:rPr>
              <a:t>But the concept of the self loses its meaning if a person has multiple selves…the essence of self involves integration of diverse experiences into a unity…In short, unity is one of the defining features of selfhood and identity.</a:t>
            </a:r>
            <a:endParaRPr lang="en-GB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srgbClr val="000000"/>
                </a:solidFill>
              </a:rPr>
              <a:t>	Roy Baumeister</a:t>
            </a:r>
          </a:p>
          <a:p>
            <a:endParaRPr lang="en-GB" sz="2200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79BDB0-89A0-4281-B884-8D8B02B6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One</a:t>
            </a:r>
            <a:r>
              <a:rPr lang="en-GB" dirty="0"/>
              <a:t> self?</a:t>
            </a:r>
          </a:p>
        </p:txBody>
      </p:sp>
    </p:spTree>
    <p:extLst>
      <p:ext uri="{BB962C8B-B14F-4D97-AF65-F5344CB8AC3E}">
        <p14:creationId xmlns:p14="http://schemas.microsoft.com/office/powerpoint/2010/main" val="8612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social emergence </a:t>
            </a:r>
            <a:br>
              <a:rPr lang="en-GB" b="1" dirty="0"/>
            </a:br>
            <a:r>
              <a:rPr lang="en-GB" dirty="0"/>
              <a:t>of the selves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1083" y="1930197"/>
            <a:ext cx="6885928" cy="2339989"/>
          </a:xfrm>
          <a:prstGeom prst="rect">
            <a:avLst/>
          </a:prstGeom>
        </p:spPr>
        <p:txBody>
          <a:bodyPr vert="horz" wrap="square" lIns="0" tIns="46154" rIns="0" bIns="0" rtlCol="0">
            <a:spAutoFit/>
          </a:bodyPr>
          <a:lstStyle/>
          <a:p>
            <a:pPr marL="353760" marR="4344" indent="-342900">
              <a:lnSpc>
                <a:spcPts val="2215"/>
              </a:lnSpc>
              <a:spcBef>
                <a:spcPts val="363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r>
              <a:rPr lang="en-GB" sz="2400" spc="-141" dirty="0">
                <a:cs typeface="Trebuchet MS"/>
              </a:rPr>
              <a:t>Symbolic interactionism (Mead)</a:t>
            </a:r>
          </a:p>
          <a:p>
            <a:pPr marL="353760" marR="4344" indent="-342900">
              <a:lnSpc>
                <a:spcPts val="2215"/>
              </a:lnSpc>
              <a:spcBef>
                <a:spcPts val="363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endParaRPr lang="en-GB" sz="2400" spc="-141" dirty="0">
              <a:cs typeface="Trebuchet MS"/>
            </a:endParaRPr>
          </a:p>
          <a:p>
            <a:pPr marL="353760" marR="4344" indent="-342900">
              <a:lnSpc>
                <a:spcPts val="2215"/>
              </a:lnSpc>
              <a:spcBef>
                <a:spcPts val="363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r>
              <a:rPr lang="en-GB" sz="2400" spc="-141" dirty="0">
                <a:cs typeface="Trebuchet MS"/>
              </a:rPr>
              <a:t>Social comparisons (Festinger)</a:t>
            </a:r>
          </a:p>
          <a:p>
            <a:pPr marL="353760" marR="4344" indent="-342900">
              <a:lnSpc>
                <a:spcPts val="2215"/>
              </a:lnSpc>
              <a:spcBef>
                <a:spcPts val="363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endParaRPr lang="en-GB" sz="2400" spc="-141" dirty="0">
              <a:cs typeface="Trebuchet MS"/>
            </a:endParaRPr>
          </a:p>
          <a:p>
            <a:pPr marL="353760" marR="4344" indent="-342900">
              <a:lnSpc>
                <a:spcPts val="2215"/>
              </a:lnSpc>
              <a:spcBef>
                <a:spcPts val="363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r>
              <a:rPr lang="en-GB" sz="2400" spc="-141" dirty="0">
                <a:cs typeface="Trebuchet MS"/>
              </a:rPr>
              <a:t>Self-categorisation (Turner)</a:t>
            </a:r>
          </a:p>
          <a:p>
            <a:pPr marL="353760" marR="4344" indent="-342900">
              <a:lnSpc>
                <a:spcPts val="2215"/>
              </a:lnSpc>
              <a:spcBef>
                <a:spcPts val="363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endParaRPr lang="en-GB" sz="2400" spc="-141" dirty="0">
              <a:cs typeface="Trebuchet MS"/>
            </a:endParaRPr>
          </a:p>
          <a:p>
            <a:pPr marL="353760" marR="4344" indent="-342900">
              <a:lnSpc>
                <a:spcPts val="2215"/>
              </a:lnSpc>
              <a:spcBef>
                <a:spcPts val="363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r>
              <a:rPr lang="en-GB" sz="2400" spc="-141" dirty="0">
                <a:cs typeface="Trebuchet MS"/>
              </a:rPr>
              <a:t>Social Identity Theory (Tajfel &amp; Turner)</a:t>
            </a:r>
          </a:p>
        </p:txBody>
      </p:sp>
      <p:pic>
        <p:nvPicPr>
          <p:cNvPr id="11266" name="Picture 2" descr="Image result for individual and group">
            <a:extLst>
              <a:ext uri="{FF2B5EF4-FFF2-40B4-BE49-F238E27FC236}">
                <a16:creationId xmlns:a16="http://schemas.microsoft.com/office/drawing/2014/main" id="{A19830C1-AB7D-4E06-91B4-D24B7E6E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11" y="4518011"/>
            <a:ext cx="3116736" cy="23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BE1E-979D-435F-9EE9-32445B94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Symbolic Interactionism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6E666-ACFB-4694-ACF5-B7C4BCF6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76995"/>
            <a:ext cx="5628311" cy="4749835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Meaning and identity is created through interaction,</a:t>
            </a:r>
            <a:r>
              <a:rPr lang="en-GB" dirty="0"/>
              <a:t> it is not inherent in words or categories</a:t>
            </a:r>
          </a:p>
          <a:p>
            <a:endParaRPr lang="en-GB" dirty="0"/>
          </a:p>
          <a:p>
            <a:r>
              <a:rPr lang="en-GB" dirty="0"/>
              <a:t>Interaction takes place through </a:t>
            </a:r>
            <a:r>
              <a:rPr lang="en-GB" b="1" dirty="0"/>
              <a:t>use of symbols</a:t>
            </a:r>
            <a:r>
              <a:rPr lang="en-GB" dirty="0"/>
              <a:t> that acquire meaning in interaction</a:t>
            </a:r>
          </a:p>
          <a:p>
            <a:endParaRPr lang="en-GB" dirty="0"/>
          </a:p>
          <a:p>
            <a:r>
              <a:rPr lang="en-GB" dirty="0"/>
              <a:t>Implies that </a:t>
            </a:r>
            <a:r>
              <a:rPr lang="en-GB" b="1" dirty="0"/>
              <a:t>understanding of self </a:t>
            </a:r>
            <a:r>
              <a:rPr lang="en-GB" dirty="0"/>
              <a:t>shaped by sense of </a:t>
            </a:r>
            <a:r>
              <a:rPr lang="en-GB" b="1" dirty="0"/>
              <a:t>how one is seen by others</a:t>
            </a:r>
          </a:p>
          <a:p>
            <a:endParaRPr lang="en-GB" dirty="0"/>
          </a:p>
          <a:p>
            <a:pPr marL="0" indent="0" algn="r">
              <a:buNone/>
            </a:pPr>
            <a:r>
              <a:rPr lang="en-GB" dirty="0"/>
              <a:t>Mead (1934)</a:t>
            </a:r>
          </a:p>
        </p:txBody>
      </p:sp>
    </p:spTree>
    <p:extLst>
      <p:ext uri="{BB962C8B-B14F-4D97-AF65-F5344CB8AC3E}">
        <p14:creationId xmlns:p14="http://schemas.microsoft.com/office/powerpoint/2010/main" val="242868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0351EE2-69F0-4AA7-8505-A0AB68B92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897" y="561793"/>
            <a:ext cx="7684207" cy="609398"/>
          </a:xfrm>
        </p:spPr>
        <p:txBody>
          <a:bodyPr/>
          <a:lstStyle/>
          <a:p>
            <a:r>
              <a:rPr lang="en-GB" dirty="0"/>
              <a:t>Social comparisons</a:t>
            </a:r>
          </a:p>
        </p:txBody>
      </p:sp>
      <p:pic>
        <p:nvPicPr>
          <p:cNvPr id="13314" name="Picture 2" descr="Image result for tall short">
            <a:extLst>
              <a:ext uri="{FF2B5EF4-FFF2-40B4-BE49-F238E27FC236}">
                <a16:creationId xmlns:a16="http://schemas.microsoft.com/office/drawing/2014/main" id="{CDF87430-B2F2-411F-AE68-E55B0908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323" y="1724229"/>
            <a:ext cx="2579282" cy="378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D31757-CF08-4B0B-9621-063EAF1432A8}"/>
              </a:ext>
            </a:extLst>
          </p:cNvPr>
          <p:cNvSpPr/>
          <p:nvPr/>
        </p:nvSpPr>
        <p:spPr>
          <a:xfrm>
            <a:off x="2060098" y="1666506"/>
            <a:ext cx="1449333" cy="412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795B45-E91A-4379-B93E-A601C1E14A23}"/>
              </a:ext>
            </a:extLst>
          </p:cNvPr>
          <p:cNvSpPr/>
          <p:nvPr/>
        </p:nvSpPr>
        <p:spPr>
          <a:xfrm>
            <a:off x="3833282" y="4011631"/>
            <a:ext cx="558778" cy="2616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6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58954" y="2513300"/>
            <a:ext cx="5109780" cy="6020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" name="object 5"/>
          <p:cNvSpPr/>
          <p:nvPr/>
        </p:nvSpPr>
        <p:spPr>
          <a:xfrm>
            <a:off x="458954" y="3115369"/>
            <a:ext cx="5219248" cy="359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" name="object 6"/>
          <p:cNvSpPr/>
          <p:nvPr/>
        </p:nvSpPr>
        <p:spPr>
          <a:xfrm>
            <a:off x="2605297" y="3475048"/>
            <a:ext cx="3072904" cy="203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7" name="object 7"/>
          <p:cNvSpPr/>
          <p:nvPr/>
        </p:nvSpPr>
        <p:spPr>
          <a:xfrm>
            <a:off x="458955" y="4233502"/>
            <a:ext cx="5109779" cy="6059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" name="object 8"/>
          <p:cNvSpPr/>
          <p:nvPr/>
        </p:nvSpPr>
        <p:spPr>
          <a:xfrm>
            <a:off x="458954" y="4839481"/>
            <a:ext cx="5219248" cy="3596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9" name="object 9"/>
          <p:cNvSpPr/>
          <p:nvPr/>
        </p:nvSpPr>
        <p:spPr>
          <a:xfrm>
            <a:off x="2605297" y="5199159"/>
            <a:ext cx="3072904" cy="2150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0" name="object 10"/>
          <p:cNvSpPr txBox="1"/>
          <p:nvPr/>
        </p:nvSpPr>
        <p:spPr>
          <a:xfrm>
            <a:off x="3359627" y="5977149"/>
            <a:ext cx="282953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algn="r"/>
            <a:r>
              <a:rPr lang="en-GB" sz="2000" spc="-34" dirty="0">
                <a:latin typeface="Trebuchet MS"/>
                <a:cs typeface="Trebuchet MS"/>
              </a:rPr>
              <a:t>Leon Festinger (1954)</a:t>
            </a:r>
          </a:p>
          <a:p>
            <a:pPr marL="10860" algn="r"/>
            <a:r>
              <a:rPr lang="en-GB" sz="2000" spc="-34" dirty="0">
                <a:solidFill>
                  <a:srgbClr val="898989"/>
                </a:solidFill>
                <a:latin typeface="Trebuchet MS"/>
                <a:cs typeface="Trebuchet MS"/>
              </a:rPr>
              <a:t>Taylor &amp; </a:t>
            </a:r>
            <a:r>
              <a:rPr lang="en-GB" sz="2000" spc="-34" dirty="0" err="1">
                <a:solidFill>
                  <a:srgbClr val="898989"/>
                </a:solidFill>
                <a:latin typeface="Trebuchet MS"/>
                <a:cs typeface="Trebuchet MS"/>
              </a:rPr>
              <a:t>Lobel</a:t>
            </a:r>
            <a:r>
              <a:rPr lang="en-GB" sz="2000" spc="-34" dirty="0">
                <a:solidFill>
                  <a:srgbClr val="898989"/>
                </a:solidFill>
                <a:latin typeface="Trebuchet MS"/>
                <a:cs typeface="Trebuchet MS"/>
              </a:rPr>
              <a:t> (1989)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0351EE2-69F0-4AA7-8505-A0AB68B92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897" y="561793"/>
            <a:ext cx="7684207" cy="609398"/>
          </a:xfrm>
        </p:spPr>
        <p:txBody>
          <a:bodyPr/>
          <a:lstStyle/>
          <a:p>
            <a:r>
              <a:rPr lang="en-GB" dirty="0"/>
              <a:t>Social comparisons</a:t>
            </a:r>
          </a:p>
        </p:txBody>
      </p:sp>
    </p:spTree>
    <p:extLst>
      <p:ext uri="{BB962C8B-B14F-4D97-AF65-F5344CB8AC3E}">
        <p14:creationId xmlns:p14="http://schemas.microsoft.com/office/powerpoint/2010/main" val="276795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CD24-2170-473B-AB5D-46CDEF30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191"/>
            <a:ext cx="7886700" cy="1325563"/>
          </a:xfrm>
        </p:spPr>
        <p:txBody>
          <a:bodyPr/>
          <a:lstStyle/>
          <a:p>
            <a:r>
              <a:rPr lang="en-GB" dirty="0"/>
              <a:t>We are “social animals”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497AA-70C6-4B2B-829D-1442FAAEE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07939"/>
            <a:ext cx="7886700" cy="3698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C9876-E22A-4967-83AB-D48B366EB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8220"/>
            <a:ext cx="6246688" cy="45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0351EE2-69F0-4AA7-8505-A0AB68B92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897" y="561793"/>
            <a:ext cx="7684207" cy="609398"/>
          </a:xfrm>
        </p:spPr>
        <p:txBody>
          <a:bodyPr/>
          <a:lstStyle/>
          <a:p>
            <a:r>
              <a:rPr lang="en-GB" dirty="0"/>
              <a:t>Self-categorization theory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1DF0C1-8011-40D2-98F3-1348EF039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027" y="1752600"/>
            <a:ext cx="3505200" cy="3352800"/>
          </a:xfrm>
          <a:prstGeom prst="ellipse">
            <a:avLst/>
          </a:prstGeom>
          <a:solidFill>
            <a:srgbClr val="F6FF3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11A6DB-125F-4F1B-B52B-99AD0225A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027" y="2209800"/>
            <a:ext cx="2743200" cy="2514600"/>
          </a:xfrm>
          <a:prstGeom prst="ellipse">
            <a:avLst/>
          </a:prstGeom>
          <a:solidFill>
            <a:srgbClr val="D2CD1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547D2A-A5B4-4E71-88B4-FA6285386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027" y="2667000"/>
            <a:ext cx="1981200" cy="1752600"/>
          </a:xfrm>
          <a:prstGeom prst="ellipse">
            <a:avLst/>
          </a:prstGeom>
          <a:solidFill>
            <a:srgbClr val="BDBD2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FEA701C6-E932-4A54-8D80-D01B79AF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27" y="2209800"/>
            <a:ext cx="114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2"/>
                </a:solidFill>
              </a:rPr>
              <a:t>Human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543A5219-97C9-4336-B9EB-62FC41B3F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27" y="2971800"/>
            <a:ext cx="2106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2"/>
                </a:solidFill>
              </a:rPr>
              <a:t>Social (Group)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1C55D2D6-3D35-460A-ADEE-6639AF78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27" y="3962400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2"/>
                </a:solidFill>
              </a:rPr>
              <a:t>Personal</a:t>
            </a: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251FE61D-F40A-4FA1-950C-BE3002B180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9227" y="1981200"/>
            <a:ext cx="2438400" cy="4572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9223AF9F-9AEB-4AC3-B453-08C20FD86C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7427" y="2590800"/>
            <a:ext cx="1752600" cy="6096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Line 12">
            <a:extLst>
              <a:ext uri="{FF2B5EF4-FFF2-40B4-BE49-F238E27FC236}">
                <a16:creationId xmlns:a16="http://schemas.microsoft.com/office/drawing/2014/main" id="{58F4E5D5-CFD2-4D4A-90C4-C5D4358CEA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1627" y="3429000"/>
            <a:ext cx="2590800" cy="7620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9F64E2-D343-4959-8395-D9DAB7C2AA48}"/>
              </a:ext>
            </a:extLst>
          </p:cNvPr>
          <p:cNvSpPr/>
          <p:nvPr/>
        </p:nvSpPr>
        <p:spPr>
          <a:xfrm>
            <a:off x="3707738" y="5915409"/>
            <a:ext cx="24434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dirty="0"/>
              <a:t>(Turner et al., 1989)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7345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1003234" y="920204"/>
            <a:ext cx="11725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200" dirty="0"/>
              <a:t>Inclusive</a:t>
            </a:r>
          </a:p>
        </p:txBody>
      </p:sp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264748" y="3044279"/>
            <a:ext cx="25511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200" dirty="0"/>
              <a:t>Moderately </a:t>
            </a:r>
          </a:p>
          <a:p>
            <a:pPr algn="ctr"/>
            <a:r>
              <a:rPr lang="en-GB" sz="2200" dirty="0"/>
              <a:t>Inclusive</a:t>
            </a:r>
          </a:p>
        </p:txBody>
      </p:sp>
      <p:sp>
        <p:nvSpPr>
          <p:cNvPr id="22533" name="TextBox 9"/>
          <p:cNvSpPr txBox="1">
            <a:spLocks noChangeArrowheads="1"/>
          </p:cNvSpPr>
          <p:nvPr/>
        </p:nvSpPr>
        <p:spPr bwMode="auto">
          <a:xfrm>
            <a:off x="469536" y="5469979"/>
            <a:ext cx="17175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/>
              <a:t>Less Inclusive</a:t>
            </a:r>
          </a:p>
        </p:txBody>
      </p:sp>
      <p:graphicFrame>
        <p:nvGraphicFramePr>
          <p:cNvPr id="1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478744"/>
              </p:ext>
            </p:extLst>
          </p:nvPr>
        </p:nvGraphicFramePr>
        <p:xfrm>
          <a:off x="2230935" y="587828"/>
          <a:ext cx="3749040" cy="5682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7AB09-A408-44FE-9FFF-79DC1EC52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329542" y="587829"/>
          <a:ext cx="3749040" cy="5682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1003234" y="920204"/>
            <a:ext cx="11725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200" dirty="0"/>
              <a:t>Inclusive</a:t>
            </a:r>
          </a:p>
        </p:txBody>
      </p:sp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264748" y="3044279"/>
            <a:ext cx="25511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200" dirty="0"/>
              <a:t>Moderately </a:t>
            </a:r>
          </a:p>
          <a:p>
            <a:pPr algn="ctr"/>
            <a:r>
              <a:rPr lang="en-GB" sz="2200" dirty="0"/>
              <a:t>Inclusive</a:t>
            </a:r>
          </a:p>
        </p:txBody>
      </p:sp>
      <p:sp>
        <p:nvSpPr>
          <p:cNvPr id="22533" name="TextBox 9"/>
          <p:cNvSpPr txBox="1">
            <a:spLocks noChangeArrowheads="1"/>
          </p:cNvSpPr>
          <p:nvPr/>
        </p:nvSpPr>
        <p:spPr bwMode="auto">
          <a:xfrm>
            <a:off x="469536" y="5469979"/>
            <a:ext cx="17175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/>
              <a:t>Less Inclusive</a:t>
            </a:r>
          </a:p>
        </p:txBody>
      </p:sp>
    </p:spTree>
    <p:extLst>
      <p:ext uri="{BB962C8B-B14F-4D97-AF65-F5344CB8AC3E}">
        <p14:creationId xmlns:p14="http://schemas.microsoft.com/office/powerpoint/2010/main" val="93401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F034F-A57A-42EF-A579-83E956B6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membership and helping</a:t>
            </a:r>
          </a:p>
        </p:txBody>
      </p:sp>
      <p:pic>
        <p:nvPicPr>
          <p:cNvPr id="9" name="Content Placeholder 8" descr="A picture containing bed, table, laying&#10;&#10;Description automatically generated">
            <a:extLst>
              <a:ext uri="{FF2B5EF4-FFF2-40B4-BE49-F238E27FC236}">
                <a16:creationId xmlns:a16="http://schemas.microsoft.com/office/drawing/2014/main" id="{E64B3347-F873-426F-8013-61915309D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47" y="3287730"/>
            <a:ext cx="3174715" cy="2381036"/>
          </a:xfrm>
        </p:spPr>
      </p:pic>
      <p:pic>
        <p:nvPicPr>
          <p:cNvPr id="11" name="Picture 10" descr="A store filled with lots of food&#10;&#10;Description automatically generated">
            <a:extLst>
              <a:ext uri="{FF2B5EF4-FFF2-40B4-BE49-F238E27FC236}">
                <a16:creationId xmlns:a16="http://schemas.microsoft.com/office/drawing/2014/main" id="{9DBBA3BA-4541-422A-ABD5-91FE0AC59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58863" r="-188" b="29198"/>
          <a:stretch/>
        </p:blipFill>
        <p:spPr>
          <a:xfrm>
            <a:off x="441788" y="6100281"/>
            <a:ext cx="4869951" cy="5239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9001FA-0E49-4F9D-A835-520959827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503052"/>
            <a:ext cx="36337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Levine et al. (2005)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C175C-90AE-4F4A-8F61-D5501C84C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135514"/>
            <a:ext cx="42207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Got Arsenal fans to affirm their </a:t>
            </a:r>
            <a:r>
              <a:rPr lang="en-GB" altLang="en-US" sz="2800" b="1" dirty="0">
                <a:solidFill>
                  <a:schemeClr val="accent2">
                    <a:lumMod val="75000"/>
                  </a:schemeClr>
                </a:solidFill>
              </a:rPr>
              <a:t>Arsenal fan </a:t>
            </a:r>
            <a:r>
              <a:rPr lang="en-GB" altLang="en-US" sz="2800" dirty="0"/>
              <a:t>identity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D72CA-A4A0-4B82-A094-B70198D07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763" y="3209955"/>
            <a:ext cx="33596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Sent them past ‘injured’ Arsenal fan, </a:t>
            </a:r>
            <a:r>
              <a:rPr lang="en-GB" altLang="en-US" sz="2800" b="1" dirty="0">
                <a:solidFill>
                  <a:schemeClr val="accent2"/>
                </a:solidFill>
              </a:rPr>
              <a:t>92%</a:t>
            </a:r>
            <a:r>
              <a:rPr lang="en-GB" altLang="en-US" sz="2800" dirty="0"/>
              <a:t> helped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6DBBA-BE7F-4A39-A79F-F8704A0D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763" y="4715284"/>
            <a:ext cx="3359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Or ‘injured’ Liverpool fan, </a:t>
            </a:r>
            <a:r>
              <a:rPr lang="en-GB" altLang="en-US" sz="2800" b="1" dirty="0">
                <a:solidFill>
                  <a:schemeClr val="accent2"/>
                </a:solidFill>
              </a:rPr>
              <a:t>30%</a:t>
            </a:r>
            <a:r>
              <a:rPr lang="en-GB" altLang="en-US" sz="2800" dirty="0"/>
              <a:t> helped</a:t>
            </a:r>
          </a:p>
        </p:txBody>
      </p:sp>
    </p:spTree>
    <p:extLst>
      <p:ext uri="{BB962C8B-B14F-4D97-AF65-F5344CB8AC3E}">
        <p14:creationId xmlns:p14="http://schemas.microsoft.com/office/powerpoint/2010/main" val="6738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F034F-A57A-42EF-A579-83E956B6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membership and helping</a:t>
            </a:r>
          </a:p>
        </p:txBody>
      </p:sp>
      <p:pic>
        <p:nvPicPr>
          <p:cNvPr id="9" name="Content Placeholder 8" descr="A picture containing bed, table, laying&#10;&#10;Description automatically generated">
            <a:extLst>
              <a:ext uri="{FF2B5EF4-FFF2-40B4-BE49-F238E27FC236}">
                <a16:creationId xmlns:a16="http://schemas.microsoft.com/office/drawing/2014/main" id="{E64B3347-F873-426F-8013-61915309D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47" y="3287730"/>
            <a:ext cx="3174715" cy="2381036"/>
          </a:xfrm>
        </p:spPr>
      </p:pic>
      <p:pic>
        <p:nvPicPr>
          <p:cNvPr id="11" name="Picture 10" descr="A store filled with lots of food&#10;&#10;Description automatically generated">
            <a:extLst>
              <a:ext uri="{FF2B5EF4-FFF2-40B4-BE49-F238E27FC236}">
                <a16:creationId xmlns:a16="http://schemas.microsoft.com/office/drawing/2014/main" id="{9DBBA3BA-4541-422A-ABD5-91FE0AC59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58863" r="-188" b="29198"/>
          <a:stretch/>
        </p:blipFill>
        <p:spPr>
          <a:xfrm>
            <a:off x="441788" y="6100281"/>
            <a:ext cx="4869951" cy="5239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9001FA-0E49-4F9D-A835-520959827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503052"/>
            <a:ext cx="36337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Levine et al. (2005)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C175C-90AE-4F4A-8F61-D5501C84C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135514"/>
            <a:ext cx="42207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Got Arsenal fans to affirm their </a:t>
            </a:r>
            <a:r>
              <a:rPr lang="en-GB" altLang="en-US" sz="2800" b="1" dirty="0">
                <a:solidFill>
                  <a:srgbClr val="7030A0"/>
                </a:solidFill>
              </a:rPr>
              <a:t>football fan </a:t>
            </a:r>
            <a:r>
              <a:rPr lang="en-GB" altLang="en-US" sz="2800" dirty="0"/>
              <a:t>identity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D72CA-A4A0-4B82-A094-B70198D07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763" y="3209955"/>
            <a:ext cx="33596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Sent them past ‘injured’ Arsenal fan, </a:t>
            </a:r>
            <a:r>
              <a:rPr lang="en-GB" altLang="en-US" sz="2800" b="1" dirty="0">
                <a:solidFill>
                  <a:srgbClr val="7030A0"/>
                </a:solidFill>
              </a:rPr>
              <a:t>80%</a:t>
            </a:r>
            <a:r>
              <a:rPr lang="en-GB" altLang="en-US" sz="2800" dirty="0"/>
              <a:t> helped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6DBBA-BE7F-4A39-A79F-F8704A0D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763" y="4715284"/>
            <a:ext cx="3359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Or ‘injured’ Liverpool fan, </a:t>
            </a:r>
            <a:r>
              <a:rPr lang="en-GB" altLang="en-US" sz="2800" b="1" dirty="0">
                <a:solidFill>
                  <a:srgbClr val="7030A0"/>
                </a:solidFill>
              </a:rPr>
              <a:t>70%</a:t>
            </a:r>
            <a:r>
              <a:rPr lang="en-GB" altLang="en-US" sz="2800" b="1" dirty="0">
                <a:solidFill>
                  <a:schemeClr val="accent2"/>
                </a:solidFill>
              </a:rPr>
              <a:t> </a:t>
            </a:r>
            <a:r>
              <a:rPr lang="en-GB" altLang="en-US" sz="2800" dirty="0"/>
              <a:t>helped</a:t>
            </a:r>
          </a:p>
        </p:txBody>
      </p:sp>
    </p:spTree>
    <p:extLst>
      <p:ext uri="{BB962C8B-B14F-4D97-AF65-F5344CB8AC3E}">
        <p14:creationId xmlns:p14="http://schemas.microsoft.com/office/powerpoint/2010/main" val="380132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540C-9E29-418E-9327-51C5A2CE1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Some take-aways from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C041-687B-4CFB-88B0-A49281D0E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5751602" cy="4667249"/>
          </a:xfrm>
        </p:spPr>
        <p:txBody>
          <a:bodyPr>
            <a:normAutofit fontScale="92500"/>
          </a:bodyPr>
          <a:lstStyle/>
          <a:p>
            <a:r>
              <a:rPr lang="en-GB" dirty="0"/>
              <a:t>Social psychology studies how people influence and engage with each other – </a:t>
            </a:r>
            <a:r>
              <a:rPr lang="en-GB" b="1" dirty="0"/>
              <a:t>creates knowledge that can shape the world </a:t>
            </a:r>
            <a:r>
              <a:rPr lang="en-GB" dirty="0"/>
              <a:t>(and our lives)</a:t>
            </a:r>
          </a:p>
          <a:p>
            <a:r>
              <a:rPr lang="en-GB" dirty="0"/>
              <a:t>The </a:t>
            </a:r>
            <a:r>
              <a:rPr lang="en-GB" b="1" dirty="0"/>
              <a:t>scientific method </a:t>
            </a:r>
            <a:r>
              <a:rPr lang="en-GB" dirty="0"/>
              <a:t>is at the heart of (experimental) social psychology – there can be alternative approaches, but we can’t be sloppy.</a:t>
            </a:r>
          </a:p>
          <a:p>
            <a:r>
              <a:rPr lang="en-GB" b="1" dirty="0"/>
              <a:t>“No man is an island”</a:t>
            </a:r>
            <a:r>
              <a:rPr lang="en-GB" dirty="0"/>
              <a:t> – identity is inherently social. That can lead to good and bad outcomes – focus for next week.</a:t>
            </a:r>
          </a:p>
        </p:txBody>
      </p:sp>
    </p:spTree>
    <p:extLst>
      <p:ext uri="{BB962C8B-B14F-4D97-AF65-F5344CB8AC3E}">
        <p14:creationId xmlns:p14="http://schemas.microsoft.com/office/powerpoint/2010/main" val="73584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A6B0-8CC9-411B-9E9F-173EC1D9C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 capable of coordination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94DF88F-F1BB-4BD3-8C63-DC9FFB45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9" y="1511399"/>
            <a:ext cx="2148315" cy="2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795D22D-8A14-44EC-8340-92482BE34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51" y="2567056"/>
            <a:ext cx="5813247" cy="31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25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A6B0-8CC9-411B-9E9F-173EC1D9C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 not always for good</a:t>
            </a:r>
          </a:p>
        </p:txBody>
      </p:sp>
      <p:pic>
        <p:nvPicPr>
          <p:cNvPr id="5" name="Picture 4" descr="A vintage photo of a group of men standing next to a wire fence&#10;&#10;Description automatically generated">
            <a:extLst>
              <a:ext uri="{FF2B5EF4-FFF2-40B4-BE49-F238E27FC236}">
                <a16:creationId xmlns:a16="http://schemas.microsoft.com/office/drawing/2014/main" id="{BB5AF495-0A35-49A3-9431-A39052734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125"/>
            <a:ext cx="6403202" cy="459917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1C99FA-26A3-44AC-9E70-216364EA3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05197"/>
            <a:ext cx="7886700" cy="3698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5476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AC0C-B08B-4C4B-A0DA-6EB16539C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 not always at all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12EDEA8-ACF3-46E3-B711-F12BD8A0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722"/>
            <a:ext cx="3302552" cy="330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8F3E889-F3A0-4DDA-A03D-9C48580F2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r="8025"/>
          <a:stretch/>
        </p:blipFill>
        <p:spPr>
          <a:xfrm>
            <a:off x="3382246" y="1916722"/>
            <a:ext cx="3505936" cy="330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17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BFE4-627D-4E97-8D00-46BA0161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questions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881AE6A-8342-45C2-A30B-E4AD7B17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6" y="2072917"/>
            <a:ext cx="2576888" cy="399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D44BF9E-5FEC-48D3-A495-F85E985F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7" y="2072917"/>
            <a:ext cx="2710721" cy="410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3269B3-51BB-428A-A76A-531A859CBF21}"/>
              </a:ext>
            </a:extLst>
          </p:cNvPr>
          <p:cNvSpPr txBox="1"/>
          <p:nvPr/>
        </p:nvSpPr>
        <p:spPr>
          <a:xfrm>
            <a:off x="546456" y="1690689"/>
            <a:ext cx="257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Hobbes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A83F4-46A1-4FDD-A49A-91A50471F476}"/>
              </a:ext>
            </a:extLst>
          </p:cNvPr>
          <p:cNvSpPr txBox="1"/>
          <p:nvPr/>
        </p:nvSpPr>
        <p:spPr>
          <a:xfrm>
            <a:off x="3376853" y="1690689"/>
            <a:ext cx="257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Rousseau</a:t>
            </a:r>
          </a:p>
        </p:txBody>
      </p:sp>
    </p:spTree>
    <p:extLst>
      <p:ext uri="{BB962C8B-B14F-4D97-AF65-F5344CB8AC3E}">
        <p14:creationId xmlns:p14="http://schemas.microsoft.com/office/powerpoint/2010/main" val="16855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BFE4-627D-4E97-8D00-46BA0161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269B3-51BB-428A-A76A-531A859CBF21}"/>
              </a:ext>
            </a:extLst>
          </p:cNvPr>
          <p:cNvSpPr txBox="1"/>
          <p:nvPr/>
        </p:nvSpPr>
        <p:spPr>
          <a:xfrm>
            <a:off x="4045334" y="1536674"/>
            <a:ext cx="257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Xunxi</a:t>
            </a:r>
            <a:r>
              <a:rPr lang="en-GB" i="1" dirty="0"/>
              <a:t> (</a:t>
            </a:r>
            <a:r>
              <a:rPr lang="ja-JP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荀況</a:t>
            </a:r>
            <a:r>
              <a:rPr lang="en-GB" altLang="ja-JP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endParaRPr lang="en-GB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A83F4-46A1-4FDD-A49A-91A50471F476}"/>
              </a:ext>
            </a:extLst>
          </p:cNvPr>
          <p:cNvSpPr txBox="1"/>
          <p:nvPr/>
        </p:nvSpPr>
        <p:spPr>
          <a:xfrm>
            <a:off x="435099" y="1536674"/>
            <a:ext cx="257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Mencius (</a:t>
            </a:r>
            <a:r>
              <a:rPr lang="ja-JP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孟子</a:t>
            </a:r>
            <a:r>
              <a:rPr lang="en-GB" altLang="ja-JP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  <a:endParaRPr lang="en-GB" i="1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A20742D-96D1-4BD5-BFB6-459A0338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4" y="1998571"/>
            <a:ext cx="3054769" cy="41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1A071A25-69B9-4766-8EC4-BFAD9084C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21" y="1998571"/>
            <a:ext cx="3041246" cy="391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44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DF40-E78F-447E-8BC1-0025924F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E19B3-4EDF-46B1-B023-27C41E1A5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Science </a:t>
            </a:r>
            <a:r>
              <a:rPr lang="en-GB" u="sng" dirty="0"/>
              <a:t>done right </a:t>
            </a:r>
            <a:r>
              <a:rPr lang="en-GB" dirty="0"/>
              <a:t>never reveals</a:t>
            </a:r>
            <a:br>
              <a:rPr lang="en-GB" dirty="0"/>
            </a:br>
            <a:r>
              <a:rPr lang="en-GB" dirty="0"/>
              <a:t>‘the truth’ – instead, allows us to </a:t>
            </a:r>
            <a:br>
              <a:rPr lang="en-GB" dirty="0"/>
            </a:br>
            <a:r>
              <a:rPr lang="en-GB" dirty="0"/>
              <a:t>reduce uncertainty, exclude</a:t>
            </a:r>
            <a:br>
              <a:rPr lang="en-GB" dirty="0"/>
            </a:br>
            <a:r>
              <a:rPr lang="en-GB" dirty="0"/>
              <a:t>possibilities and build reasonable</a:t>
            </a:r>
            <a:br>
              <a:rPr lang="en-GB" dirty="0"/>
            </a:br>
            <a:r>
              <a:rPr lang="en-GB" dirty="0"/>
              <a:t>theories</a:t>
            </a:r>
          </a:p>
          <a:p>
            <a:r>
              <a:rPr lang="en-GB" dirty="0"/>
              <a:t>Science is not always done right </a:t>
            </a:r>
            <a:br>
              <a:rPr lang="en-GB" dirty="0"/>
            </a:br>
            <a:r>
              <a:rPr lang="en-GB" dirty="0"/>
              <a:t>(or read correctly) – </a:t>
            </a:r>
            <a:r>
              <a:rPr lang="en-GB" u="sng" dirty="0"/>
              <a:t>replication crisis</a:t>
            </a:r>
          </a:p>
          <a:p>
            <a:r>
              <a:rPr lang="en-GB" dirty="0"/>
              <a:t>Leap from observation to </a:t>
            </a:r>
            <a:br>
              <a:rPr lang="en-GB" dirty="0"/>
            </a:br>
            <a:r>
              <a:rPr lang="en-GB" dirty="0"/>
              <a:t>interpretation – e.g., </a:t>
            </a:r>
            <a:r>
              <a:rPr lang="en-GB" i="1" dirty="0"/>
              <a:t>placebo effects</a:t>
            </a:r>
          </a:p>
        </p:txBody>
      </p:sp>
    </p:spTree>
    <p:extLst>
      <p:ext uri="{BB962C8B-B14F-4D97-AF65-F5344CB8AC3E}">
        <p14:creationId xmlns:p14="http://schemas.microsoft.com/office/powerpoint/2010/main" val="19344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</TotalTime>
  <Words>1488</Words>
  <Application>Microsoft Office PowerPoint</Application>
  <PresentationFormat>On-screen Show (4:3)</PresentationFormat>
  <Paragraphs>222</Paragraphs>
  <Slides>35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</vt:lpstr>
      <vt:lpstr>Calibri</vt:lpstr>
      <vt:lpstr>Calibri Light</vt:lpstr>
      <vt:lpstr>Georgia</vt:lpstr>
      <vt:lpstr>Tahoma</vt:lpstr>
      <vt:lpstr>Times New Roman</vt:lpstr>
      <vt:lpstr>Trebuchet MS</vt:lpstr>
      <vt:lpstr>Office Theme</vt:lpstr>
      <vt:lpstr>think-cell Slide</vt:lpstr>
      <vt:lpstr>PowerPoint Presentation</vt:lpstr>
      <vt:lpstr>Topics for today</vt:lpstr>
      <vt:lpstr>We are “social animals”</vt:lpstr>
      <vt:lpstr>… capable of coordination</vt:lpstr>
      <vt:lpstr>… not always for good</vt:lpstr>
      <vt:lpstr>… not always at all</vt:lpstr>
      <vt:lpstr>Old questions</vt:lpstr>
      <vt:lpstr>Old questions</vt:lpstr>
      <vt:lpstr>Uncertain answers</vt:lpstr>
      <vt:lpstr>With strong relevance</vt:lpstr>
      <vt:lpstr>Topics for today</vt:lpstr>
      <vt:lpstr>What is social psychology?</vt:lpstr>
      <vt:lpstr>Topics for today</vt:lpstr>
      <vt:lpstr>A scientific question</vt:lpstr>
      <vt:lpstr>Another scientific question</vt:lpstr>
      <vt:lpstr>People are not inanimate objects</vt:lpstr>
      <vt:lpstr>The social world is not the physical world</vt:lpstr>
      <vt:lpstr>Researching the social world:  Experimental methods</vt:lpstr>
      <vt:lpstr>Researching the social world:  Experimental methods</vt:lpstr>
      <vt:lpstr>Researching the social world: Correlational research … most frequently: survey research</vt:lpstr>
      <vt:lpstr>The question again: are women given the same  opportunities as men at work?</vt:lpstr>
      <vt:lpstr>Use of the scientific method</vt:lpstr>
      <vt:lpstr>Where things go wrong</vt:lpstr>
      <vt:lpstr>Topics for today</vt:lpstr>
      <vt:lpstr>One self?</vt:lpstr>
      <vt:lpstr>The social emergence  of the selves</vt:lpstr>
      <vt:lpstr>Symbolic Interactionism</vt:lpstr>
      <vt:lpstr>Social comparisons</vt:lpstr>
      <vt:lpstr>Social comparisons</vt:lpstr>
      <vt:lpstr>Self-categorization theory</vt:lpstr>
      <vt:lpstr>PowerPoint Presentation</vt:lpstr>
      <vt:lpstr>PowerPoint Presentation</vt:lpstr>
      <vt:lpstr>Group membership and helping</vt:lpstr>
      <vt:lpstr>Group membership and helping</vt:lpstr>
      <vt:lpstr>Some take-aways from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 wallrich</dc:creator>
  <cp:lastModifiedBy>Lukas Wallrich</cp:lastModifiedBy>
  <cp:revision>34</cp:revision>
  <dcterms:created xsi:type="dcterms:W3CDTF">2019-11-06T20:20:39Z</dcterms:created>
  <dcterms:modified xsi:type="dcterms:W3CDTF">2020-09-26T16:35:25Z</dcterms:modified>
</cp:coreProperties>
</file>