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1"/>
  </p:notesMasterIdLst>
  <p:sldIdLst>
    <p:sldId id="352" r:id="rId3"/>
    <p:sldId id="666" r:id="rId4"/>
    <p:sldId id="893" r:id="rId5"/>
    <p:sldId id="710" r:id="rId6"/>
    <p:sldId id="721" r:id="rId7"/>
    <p:sldId id="722" r:id="rId8"/>
    <p:sldId id="723" r:id="rId9"/>
    <p:sldId id="725" r:id="rId10"/>
    <p:sldId id="717" r:id="rId11"/>
    <p:sldId id="886" r:id="rId12"/>
    <p:sldId id="880" r:id="rId13"/>
    <p:sldId id="894" r:id="rId14"/>
    <p:sldId id="907" r:id="rId15"/>
    <p:sldId id="908" r:id="rId16"/>
    <p:sldId id="910" r:id="rId17"/>
    <p:sldId id="901" r:id="rId18"/>
    <p:sldId id="911" r:id="rId19"/>
    <p:sldId id="895" r:id="rId20"/>
    <p:sldId id="729" r:id="rId21"/>
    <p:sldId id="896" r:id="rId22"/>
    <p:sldId id="888" r:id="rId23"/>
    <p:sldId id="897" r:id="rId24"/>
    <p:sldId id="728" r:id="rId25"/>
    <p:sldId id="898" r:id="rId26"/>
    <p:sldId id="698" r:id="rId27"/>
    <p:sldId id="890" r:id="rId28"/>
    <p:sldId id="899" r:id="rId29"/>
    <p:sldId id="90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 wallrich" initials="lw" lastIdx="1" clrIdx="0">
    <p:extLst>
      <p:ext uri="{19B8F6BF-5375-455C-9EA6-DF929625EA0E}">
        <p15:presenceInfo xmlns:p15="http://schemas.microsoft.com/office/powerpoint/2012/main" userId="9cc34b299f979c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80735" autoAdjust="0"/>
  </p:normalViewPr>
  <p:slideViewPr>
    <p:cSldViewPr snapToGrid="0">
      <p:cViewPr varScale="1">
        <p:scale>
          <a:sx n="55" d="100"/>
          <a:sy n="55" d="100"/>
        </p:scale>
        <p:origin x="14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AA033-D06F-4026-B0B9-B73284884536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8262F-4E77-4005-A49E-2F8B76294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2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EB22AF3-94AE-4295-A318-5227653E8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898CEC-10D9-4D87-B7C2-24750942F5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E366E5-DE5A-4F70-8679-BD14CEA0C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3F243B7-F6E6-4C0D-B20C-C155756C0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/>
              <a:t>Lecture split into multiple parts, with small review questions in between – this first part is the heaviest</a:t>
            </a:r>
          </a:p>
        </p:txBody>
      </p:sp>
    </p:spTree>
    <p:extLst>
      <p:ext uri="{BB962C8B-B14F-4D97-AF65-F5344CB8AC3E}">
        <p14:creationId xmlns:p14="http://schemas.microsoft.com/office/powerpoint/2010/main" val="1454221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https://www.ipsos.com/sites/default/files/ct/news/documents/2018-12/ipsos-mori-perils-of-perception-2018.pdf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08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EB22AF3-94AE-4295-A318-5227653E8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898CEC-10D9-4D87-B7C2-24750942F5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E366E5-DE5A-4F70-8679-BD14CEA0C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3F243B7-F6E6-4C0D-B20C-C155756C0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/>
              <a:t>Lecture split into multiple parts, with small review questions in between – this first part is the heaviest</a:t>
            </a:r>
          </a:p>
        </p:txBody>
      </p:sp>
    </p:spTree>
    <p:extLst>
      <p:ext uri="{BB962C8B-B14F-4D97-AF65-F5344CB8AC3E}">
        <p14:creationId xmlns:p14="http://schemas.microsoft.com/office/powerpoint/2010/main" val="1102114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do teachers actually decide who the bloomers are?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829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Participants who did not know stereotypes were excluded</a:t>
            </a:r>
          </a:p>
          <a:p>
            <a:r>
              <a:rPr lang="en-GB" dirty="0"/>
              <a:t>First studied by Singh et al. (1999), here data taken from replication by Gibson, </a:t>
            </a:r>
            <a:r>
              <a:rPr lang="en-GB" dirty="0" err="1"/>
              <a:t>Losee</a:t>
            </a:r>
            <a:r>
              <a:rPr lang="en-GB" dirty="0"/>
              <a:t> and </a:t>
            </a:r>
            <a:r>
              <a:rPr lang="en-GB" dirty="0" err="1"/>
              <a:t>Vitiello</a:t>
            </a:r>
            <a:r>
              <a:rPr lang="en-GB" dirty="0"/>
              <a:t> (2014)</a:t>
            </a:r>
          </a:p>
          <a:p>
            <a:endParaRPr lang="en-GB" dirty="0"/>
          </a:p>
          <a:p>
            <a:r>
              <a:rPr lang="en-GB" dirty="0"/>
              <a:t>So apart from stereotype </a:t>
            </a:r>
            <a:r>
              <a:rPr lang="en-GB" b="1" dirty="0"/>
              <a:t>threat </a:t>
            </a:r>
            <a:r>
              <a:rPr lang="en-GB" b="0" dirty="0"/>
              <a:t>there </a:t>
            </a:r>
            <a:r>
              <a:rPr lang="en-GB" dirty="0"/>
              <a:t>might also be stereotype </a:t>
            </a:r>
            <a:r>
              <a:rPr lang="en-GB" b="1" dirty="0"/>
              <a:t>lift </a:t>
            </a:r>
            <a:r>
              <a:rPr lang="en-GB" b="0" dirty="0"/>
              <a:t>– but there is disagreement about the strength of the evidence – see https://replicationindex.com/2019/01/02/social-psychology-textbook-audit-stereotype-threat/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690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EB22AF3-94AE-4295-A318-5227653E8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898CEC-10D9-4D87-B7C2-24750942F5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E366E5-DE5A-4F70-8679-BD14CEA0C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3F243B7-F6E6-4C0D-B20C-C155756C0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/>
              <a:t>Lecture split into multiple parts, with small review questions in between – this first part is the heaviest</a:t>
            </a:r>
          </a:p>
        </p:txBody>
      </p:sp>
    </p:spTree>
    <p:extLst>
      <p:ext uri="{BB962C8B-B14F-4D97-AF65-F5344CB8AC3E}">
        <p14:creationId xmlns:p14="http://schemas.microsoft.com/office/powerpoint/2010/main" val="3777330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0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83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C1CF1-6068-4EFF-95C1-D996066B78B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8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 ourselves as the sum of all the identities – while outgroups are defined as just one identity – so that’s just how “the Mexicans” are</a:t>
            </a:r>
          </a:p>
          <a:p>
            <a:r>
              <a:rPr lang="en-GB" dirty="0" err="1"/>
              <a:t>Entativity</a:t>
            </a:r>
            <a:r>
              <a:rPr lang="en-GB" dirty="0"/>
              <a:t>: seeing outgroups as entities rather than collections of individuals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896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Google terrorist vs bathtub deaths – fascinating debate whether that is a helpful comparison – but it is true</a:t>
            </a:r>
          </a:p>
          <a:p>
            <a:r>
              <a:rPr lang="en-GB" dirty="0"/>
              <a:t>For example, Christian mass shooters and Muslim mass shooters – religions is only reported and noticed in one case.</a:t>
            </a:r>
          </a:p>
          <a:p>
            <a:r>
              <a:rPr lang="en-GB" dirty="0"/>
              <a:t> (White people usually don’t ask: what’s wrong with White people?)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02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755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343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the book chapter – very problematic study, still makes sense that competition can lead to negative emotions towards competitors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question: which identities become relevant?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Salience of different aspects – if you talk to your classmates about identity, you will rarely notice that you meet other students.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Dominant categories become universalised – when asked about their identity, white men mention these categories less than women of colour.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8262F-4E77-4005-A49E-2F8B762942A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384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EB22AF3-94AE-4295-A318-5227653E8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898CEC-10D9-4D87-B7C2-24750942F57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E366E5-DE5A-4F70-8679-BD14CEA0C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3F243B7-F6E6-4C0D-B20C-C155756C0F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/>
              <a:t>Lecture split into multiple parts, with small review questions in between – this first part is the heaviest</a:t>
            </a:r>
          </a:p>
        </p:txBody>
      </p:sp>
    </p:spTree>
    <p:extLst>
      <p:ext uri="{BB962C8B-B14F-4D97-AF65-F5344CB8AC3E}">
        <p14:creationId xmlns:p14="http://schemas.microsoft.com/office/powerpoint/2010/main" val="93012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8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F6B68-99C2-425F-9B99-F96D3B0E07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03456"/>
      </p:ext>
    </p:extLst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F765-F5D0-4F0C-AAD0-C66D4820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015462"/>
      </p:ext>
    </p:extLst>
  </p:cSld>
  <p:clrMapOvr>
    <a:masterClrMapping/>
  </p:clrMapOvr>
  <p:transition spd="med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2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139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312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889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696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298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50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251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25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72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86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10AFA-8EF1-4942-879F-A38B9B024F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271030"/>
      </p:ext>
    </p:extLst>
  </p:cSld>
  <p:clrMapOvr>
    <a:masterClrMapping/>
  </p:clrMapOvr>
  <p:transition spd="med">
    <p:zoom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EBC13-B490-4AC6-950A-BD390558C8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796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90ECE-26F9-4705-98EE-78831CA0BA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865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F765-F5D0-4F0C-AAD0-C66D4820EC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89002"/>
      </p:ext>
    </p:extLst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6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5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80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01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7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3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90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FF21-1B8E-44D3-8B50-B1D360324B2D}" type="datetimeFigureOut">
              <a:rPr lang="en-GB" smtClean="0"/>
              <a:t>03/10/2020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A9440-E160-417A-9589-9DFA9EE0B9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27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2.xml"/><Relationship Id="rId7" Type="http://schemas.openxmlformats.org/officeDocument/2006/relationships/slideLayout" Target="../slideLayouts/slideLayout1.xml"/><Relationship Id="rId12" Type="http://schemas.openxmlformats.org/officeDocument/2006/relationships/hyperlink" Target="mailto:l.Wallrich@gold.ac.uk" TargetMode="Externa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1.emf"/><Relationship Id="rId5" Type="http://schemas.openxmlformats.org/officeDocument/2006/relationships/tags" Target="../tags/tag4.xml"/><Relationship Id="rId10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1.xml"/><Relationship Id="rId12" Type="http://schemas.openxmlformats.org/officeDocument/2006/relationships/hyperlink" Target="mailto:l.Wallrich@gold.ac.uk" TargetMode="Externa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tags" Target="../tags/tag10.xml"/><Relationship Id="rId11" Type="http://schemas.openxmlformats.org/officeDocument/2006/relationships/image" Target="../media/image1.emf"/><Relationship Id="rId5" Type="http://schemas.openxmlformats.org/officeDocument/2006/relationships/tags" Target="../tags/tag9.xml"/><Relationship Id="rId10" Type="http://schemas.openxmlformats.org/officeDocument/2006/relationships/oleObject" Target="../embeddings/oleObject2.bin"/><Relationship Id="rId4" Type="http://schemas.openxmlformats.org/officeDocument/2006/relationships/tags" Target="../tags/tag8.xml"/><Relationship Id="rId9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1.xml"/><Relationship Id="rId12" Type="http://schemas.openxmlformats.org/officeDocument/2006/relationships/hyperlink" Target="mailto:l.Wallrich@gold.ac.uk" TargetMode="External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tags" Target="../tags/tag15.xml"/><Relationship Id="rId11" Type="http://schemas.openxmlformats.org/officeDocument/2006/relationships/image" Target="../media/image1.emf"/><Relationship Id="rId5" Type="http://schemas.openxmlformats.org/officeDocument/2006/relationships/tags" Target="../tags/tag14.xml"/><Relationship Id="rId10" Type="http://schemas.openxmlformats.org/officeDocument/2006/relationships/oleObject" Target="../embeddings/oleObject3.bin"/><Relationship Id="rId4" Type="http://schemas.openxmlformats.org/officeDocument/2006/relationships/tags" Target="../tags/tag13.xml"/><Relationship Id="rId9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mplicit.harvard.edu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1.xml"/><Relationship Id="rId12" Type="http://schemas.openxmlformats.org/officeDocument/2006/relationships/hyperlink" Target="mailto:l.Wallrich@gold.ac.uk" TargetMode="External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6" Type="http://schemas.openxmlformats.org/officeDocument/2006/relationships/tags" Target="../tags/tag20.xml"/><Relationship Id="rId11" Type="http://schemas.openxmlformats.org/officeDocument/2006/relationships/image" Target="../media/image1.emf"/><Relationship Id="rId5" Type="http://schemas.openxmlformats.org/officeDocument/2006/relationships/tags" Target="../tags/tag19.xml"/><Relationship Id="rId10" Type="http://schemas.openxmlformats.org/officeDocument/2006/relationships/oleObject" Target="../embeddings/oleObject5.bin"/><Relationship Id="rId4" Type="http://schemas.openxmlformats.org/officeDocument/2006/relationships/tags" Target="../tags/tag18.xml"/><Relationship Id="rId9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nimal, bird, water, food&#10;&#10;Description automatically generated">
            <a:extLst>
              <a:ext uri="{FF2B5EF4-FFF2-40B4-BE49-F238E27FC236}">
                <a16:creationId xmlns:a16="http://schemas.microsoft.com/office/drawing/2014/main" id="{E7BB1589-FCEA-4C2B-A7E8-F0C0429C01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316" y="0"/>
            <a:ext cx="10263105" cy="6857129"/>
          </a:xfrm>
          <a:prstGeom prst="rect">
            <a:avLst/>
          </a:prstGeom>
        </p:spPr>
      </p:pic>
      <p:graphicFrame>
        <p:nvGraphicFramePr>
          <p:cNvPr id="6146" name="Object 6" hidden="1">
            <a:extLst>
              <a:ext uri="{FF2B5EF4-FFF2-40B4-BE49-F238E27FC236}">
                <a16:creationId xmlns:a16="http://schemas.microsoft.com/office/drawing/2014/main" id="{C40C388D-AEAD-4D66-B6AC-8486241E11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6146" name="Object 6" hidden="1">
                        <a:extLst>
                          <a:ext uri="{FF2B5EF4-FFF2-40B4-BE49-F238E27FC236}">
                            <a16:creationId xmlns:a16="http://schemas.microsoft.com/office/drawing/2014/main" id="{C40C388D-AEAD-4D66-B6AC-8486241E11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">
            <a:extLst>
              <a:ext uri="{FF2B5EF4-FFF2-40B4-BE49-F238E27FC236}">
                <a16:creationId xmlns:a16="http://schemas.microsoft.com/office/drawing/2014/main" id="{365A5990-0E78-4267-9CA3-2964EF39DFA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16832"/>
            <a:ext cx="5348748" cy="4346316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PSY4013 – Intro to Social Psychology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2: Prejudice and intergroup relations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333399"/>
                </a:solidFill>
              </a:rPr>
              <a:t>A: Emergence of prejudice</a:t>
            </a:r>
            <a:endParaRPr lang="en-US" alt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179F22F-6BA2-48F3-88FA-2DB504B9C31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48748" y="1799302"/>
            <a:ext cx="8691102" cy="5057825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endParaRPr kumimoji="0" lang="en-US" altLang="en-US" sz="3600" b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D34862-4287-41F9-AEFC-831BD8FB85D1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48749" y="-88584"/>
            <a:ext cx="3795251" cy="1885427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Lukas Wallrich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lukas.wallrich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@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stmarys.ac.uk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2020 </a:t>
            </a:r>
            <a:r>
              <a:rPr kumimoji="0" lang="en-US" altLang="en-US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en-US" altLang="en-US" sz="1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C8D49850-723F-4C28-B160-404C2E9C3B4F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0" y="-88584"/>
            <a:ext cx="835789" cy="1885427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endParaRPr kumimoji="0" lang="en-US" altLang="en-US" sz="1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5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18BFD-505B-41E8-A645-C0A49DB0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6216"/>
            <a:ext cx="7886700" cy="1325563"/>
          </a:xfrm>
        </p:spPr>
        <p:txBody>
          <a:bodyPr/>
          <a:lstStyle/>
          <a:p>
            <a:r>
              <a:rPr lang="en-GB" b="1" dirty="0"/>
              <a:t>Origins of intergroup prejudice: Realistic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6C7E6-10AD-4987-B238-595B78569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78279"/>
            <a:ext cx="8164621" cy="1014609"/>
          </a:xfrm>
        </p:spPr>
        <p:txBody>
          <a:bodyPr/>
          <a:lstStyle/>
          <a:p>
            <a:r>
              <a:rPr lang="en-GB" dirty="0" err="1"/>
              <a:t>Sherif</a:t>
            </a:r>
            <a:r>
              <a:rPr lang="en-GB" dirty="0"/>
              <a:t> &amp; </a:t>
            </a:r>
            <a:r>
              <a:rPr lang="en-GB" dirty="0" err="1"/>
              <a:t>Sherif’s</a:t>
            </a:r>
            <a:r>
              <a:rPr lang="en-GB" dirty="0"/>
              <a:t> 1959 summer camp study</a:t>
            </a:r>
          </a:p>
          <a:p>
            <a:r>
              <a:rPr lang="en-GB" dirty="0"/>
              <a:t>Boys placed into groups, started competitions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63DA4E-4FA8-4ECD-A3B8-F9C1C029F4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2" t="1175"/>
          <a:stretch/>
        </p:blipFill>
        <p:spPr>
          <a:xfrm>
            <a:off x="3714836" y="2692900"/>
            <a:ext cx="2473672" cy="2364292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robbers cave">
            <a:extLst>
              <a:ext uri="{FF2B5EF4-FFF2-40B4-BE49-F238E27FC236}">
                <a16:creationId xmlns:a16="http://schemas.microsoft.com/office/drawing/2014/main" id="{09E7AE4B-0C9C-42F6-8348-CF84B9B0E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6926" y="2692901"/>
            <a:ext cx="2605161" cy="2364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CFBDDD-7087-44EF-B395-90EBEC29B1E9}"/>
              </a:ext>
            </a:extLst>
          </p:cNvPr>
          <p:cNvSpPr txBox="1">
            <a:spLocks/>
          </p:cNvSpPr>
          <p:nvPr/>
        </p:nvSpPr>
        <p:spPr>
          <a:xfrm>
            <a:off x="628649" y="5261407"/>
            <a:ext cx="8164621" cy="1014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Negative views and aggression </a:t>
            </a:r>
            <a:br>
              <a:rPr lang="en-GB" dirty="0"/>
            </a:br>
            <a:r>
              <a:rPr lang="en-GB" dirty="0"/>
              <a:t>escalated outside organised activities</a:t>
            </a:r>
          </a:p>
        </p:txBody>
      </p:sp>
    </p:spTree>
    <p:extLst>
      <p:ext uri="{BB962C8B-B14F-4D97-AF65-F5344CB8AC3E}">
        <p14:creationId xmlns:p14="http://schemas.microsoft.com/office/powerpoint/2010/main" val="221129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18BFD-505B-41E8-A645-C0A49DB02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Another take: Social Identity Theory </a:t>
            </a:r>
            <a:br>
              <a:rPr lang="en-GB" dirty="0"/>
            </a:br>
            <a:r>
              <a:rPr lang="en-GB" dirty="0"/>
              <a:t>(Tajfel &amp; Turner, 1979)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6C7E6-10AD-4987-B238-595B78569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67003"/>
            <a:ext cx="5650852" cy="400996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Human need for positive social identity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positive view of ingroups &amp; ingroup distinctiveness</a:t>
            </a:r>
          </a:p>
          <a:p>
            <a:pPr lvl="1"/>
            <a:r>
              <a:rPr lang="en-GB" dirty="0"/>
              <a:t>also true for low-status ingroups, which </a:t>
            </a:r>
            <a:br>
              <a:rPr lang="en-GB" dirty="0"/>
            </a:br>
            <a:r>
              <a:rPr lang="en-GB" dirty="0"/>
              <a:t>protects against low self-esteem </a:t>
            </a:r>
          </a:p>
          <a:p>
            <a:endParaRPr lang="en-GB" dirty="0"/>
          </a:p>
          <a:p>
            <a:r>
              <a:rPr lang="en-GB" dirty="0"/>
              <a:t>By comparison, negative view of outgroups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“ingroup love or outgroup hate?”</a:t>
            </a:r>
          </a:p>
          <a:p>
            <a:pPr lvl="1"/>
            <a:r>
              <a:rPr lang="en-GB" dirty="0"/>
              <a:t>Social categorisation may be enough to produce prejudice (</a:t>
            </a:r>
            <a:r>
              <a:rPr lang="en-GB" dirty="0" err="1"/>
              <a:t>Rabbie</a:t>
            </a:r>
            <a:r>
              <a:rPr lang="en-GB" dirty="0"/>
              <a:t> &amp; Horowitz, 1969)</a:t>
            </a:r>
          </a:p>
          <a:p>
            <a:pPr lvl="1"/>
            <a:r>
              <a:rPr lang="en-GB" dirty="0"/>
              <a:t>Probably only when there is uncertainty, so that categorization matters (Grieve &amp; Hogg, 1999)</a:t>
            </a:r>
          </a:p>
        </p:txBody>
      </p:sp>
    </p:spTree>
    <p:extLst>
      <p:ext uri="{BB962C8B-B14F-4D97-AF65-F5344CB8AC3E}">
        <p14:creationId xmlns:p14="http://schemas.microsoft.com/office/powerpoint/2010/main" val="411946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nimal, bird, water, food&#10;&#10;Description automatically generated">
            <a:extLst>
              <a:ext uri="{FF2B5EF4-FFF2-40B4-BE49-F238E27FC236}">
                <a16:creationId xmlns:a16="http://schemas.microsoft.com/office/drawing/2014/main" id="{E7BB1589-FCEA-4C2B-A7E8-F0C0429C01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316" y="0"/>
            <a:ext cx="10263105" cy="6857129"/>
          </a:xfrm>
          <a:prstGeom prst="rect">
            <a:avLst/>
          </a:prstGeom>
        </p:spPr>
      </p:pic>
      <p:graphicFrame>
        <p:nvGraphicFramePr>
          <p:cNvPr id="6146" name="Object 6" hidden="1">
            <a:extLst>
              <a:ext uri="{FF2B5EF4-FFF2-40B4-BE49-F238E27FC236}">
                <a16:creationId xmlns:a16="http://schemas.microsoft.com/office/drawing/2014/main" id="{C40C388D-AEAD-4D66-B6AC-8486241E11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6146" name="Object 6" hidden="1">
                        <a:extLst>
                          <a:ext uri="{FF2B5EF4-FFF2-40B4-BE49-F238E27FC236}">
                            <a16:creationId xmlns:a16="http://schemas.microsoft.com/office/drawing/2014/main" id="{C40C388D-AEAD-4D66-B6AC-8486241E11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">
            <a:extLst>
              <a:ext uri="{FF2B5EF4-FFF2-40B4-BE49-F238E27FC236}">
                <a16:creationId xmlns:a16="http://schemas.microsoft.com/office/drawing/2014/main" id="{365A5990-0E78-4267-9CA3-2964EF39DFA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16832"/>
            <a:ext cx="5348748" cy="4346316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PSY4013 – Intro to Social Psychology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2: Prejudice and intergroup relations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333399"/>
                </a:solidFill>
              </a:rPr>
              <a:t>B: Maintaining </a:t>
            </a:r>
            <a:br>
              <a:rPr lang="en-US" altLang="en-US" sz="3600" b="1" dirty="0">
                <a:solidFill>
                  <a:srgbClr val="333399"/>
                </a:solidFill>
              </a:rPr>
            </a:br>
            <a:r>
              <a:rPr lang="en-US" altLang="en-US" sz="3600" b="1" dirty="0">
                <a:solidFill>
                  <a:srgbClr val="333399"/>
                </a:solidFill>
              </a:rPr>
              <a:t>false beliefs</a:t>
            </a:r>
            <a:endParaRPr lang="en-US" alt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179F22F-6BA2-48F3-88FA-2DB504B9C31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48748" y="1799302"/>
            <a:ext cx="8691102" cy="5057825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endParaRPr kumimoji="0" lang="en-US" altLang="en-US" sz="3600" b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A855363-7596-41FB-A98B-EACC7FF34C3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48749" y="-88584"/>
            <a:ext cx="3795251" cy="1885427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Lukas Wallrich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lukas.wallrich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@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stmarys.ac.uk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2020 </a:t>
            </a:r>
            <a:r>
              <a:rPr kumimoji="0" lang="en-US" altLang="en-US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en-US" altLang="en-US" sz="1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29EE154-836D-4632-A06D-EB7949765EC4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0" y="-88584"/>
            <a:ext cx="835789" cy="1885427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endParaRPr kumimoji="0" lang="en-US" altLang="en-US" sz="1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9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6146-EBAD-4FA5-BBDA-43C001DD8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Leon Festinger’s studies on </a:t>
            </a:r>
            <a:br>
              <a:rPr lang="en-GB" dirty="0"/>
            </a:br>
            <a:r>
              <a:rPr lang="en-GB" b="1" dirty="0"/>
              <a:t>cognitive dissonance </a:t>
            </a:r>
            <a:r>
              <a:rPr lang="en-GB" dirty="0"/>
              <a:t>(1956)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1EF916D-AD88-41B9-8D2B-3C6E96D8C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676400"/>
            <a:ext cx="3051175" cy="454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15484C-2062-452B-9E60-3DE2AC2D511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4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56146-EBAD-4FA5-BBDA-43C001DD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5837918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Leon Festinger’s studies on </a:t>
            </a:r>
            <a:br>
              <a:rPr lang="en-GB" dirty="0"/>
            </a:br>
            <a:r>
              <a:rPr lang="en-GB" b="1" dirty="0"/>
              <a:t>cognitive dissonance </a:t>
            </a:r>
            <a:r>
              <a:rPr lang="en-GB" dirty="0"/>
              <a:t>(1956)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EE8BC-A123-45B1-B34F-D925DCF7989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1625" y="4087715"/>
            <a:ext cx="4804765" cy="2432244"/>
          </a:xfrm>
        </p:spPr>
        <p:txBody>
          <a:bodyPr/>
          <a:lstStyle/>
          <a:p>
            <a:r>
              <a:rPr lang="en-GB" dirty="0"/>
              <a:t>Undeniable disconfirmation can strengthen belief if</a:t>
            </a:r>
          </a:p>
          <a:p>
            <a:pPr lvl="1"/>
            <a:r>
              <a:rPr lang="en-GB" dirty="0"/>
              <a:t>There is deep conviction</a:t>
            </a:r>
          </a:p>
          <a:p>
            <a:pPr lvl="1"/>
            <a:r>
              <a:rPr lang="en-GB" dirty="0"/>
              <a:t>There is social support</a:t>
            </a:r>
          </a:p>
          <a:p>
            <a:pPr lvl="1"/>
            <a:r>
              <a:rPr lang="en-GB" dirty="0"/>
              <a:t>There has been costly commitment to the belief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1EF916D-AD88-41B9-8D2B-3C6E96D8C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54163"/>
            <a:ext cx="1576874" cy="23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1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552CA-8787-40FE-BDDE-8D15C361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Confirmation bias /</a:t>
            </a:r>
            <a:br>
              <a:rPr lang="en-GB" b="1" dirty="0"/>
            </a:br>
            <a:r>
              <a:rPr lang="en-GB" dirty="0"/>
              <a:t>motivated reasoning</a:t>
            </a:r>
            <a:br>
              <a:rPr lang="en-GB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99CA-6CB3-4EE7-824C-968066FCF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1020"/>
            <a:ext cx="5114925" cy="4799109"/>
          </a:xfrm>
        </p:spPr>
        <p:txBody>
          <a:bodyPr>
            <a:normAutofit/>
          </a:bodyPr>
          <a:lstStyle/>
          <a:p>
            <a:r>
              <a:rPr lang="en-GB" dirty="0"/>
              <a:t>Tendency to seek information that confirms beliefs – not that which informs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8A124-9AC4-40C4-BE5A-42C0B8DB8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57" y="2881854"/>
            <a:ext cx="6702681" cy="352827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329C0D-8DF9-4B08-80F2-5B7ACF6CA299}"/>
              </a:ext>
            </a:extLst>
          </p:cNvPr>
          <p:cNvSpPr txBox="1">
            <a:spLocks/>
          </p:cNvSpPr>
          <p:nvPr/>
        </p:nvSpPr>
        <p:spPr>
          <a:xfrm>
            <a:off x="628650" y="6410129"/>
            <a:ext cx="5114925" cy="4799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i="1" dirty="0"/>
              <a:t>Source: jamesclear.com</a:t>
            </a:r>
          </a:p>
        </p:txBody>
      </p:sp>
    </p:spTree>
    <p:extLst>
      <p:ext uri="{BB962C8B-B14F-4D97-AF65-F5344CB8AC3E}">
        <p14:creationId xmlns:p14="http://schemas.microsoft.com/office/powerpoint/2010/main" val="325162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552CA-8787-40FE-BDDE-8D15C361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Confirmation bias /</a:t>
            </a:r>
            <a:br>
              <a:rPr lang="en-GB" dirty="0"/>
            </a:br>
            <a:r>
              <a:rPr lang="en-GB" b="1" dirty="0"/>
              <a:t>motivated reasoning</a:t>
            </a:r>
            <a:br>
              <a:rPr lang="en-GB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99CA-6CB3-4EE7-824C-968066FCF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11020"/>
            <a:ext cx="5114925" cy="479910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Tendency to seek information that confirms beliefs – not that which informs</a:t>
            </a:r>
          </a:p>
          <a:p>
            <a:r>
              <a:rPr lang="en-GB" b="1" dirty="0"/>
              <a:t>Weak distinction between facts and emotive claims </a:t>
            </a:r>
            <a:r>
              <a:rPr lang="en-GB" dirty="0"/>
              <a:t>– observe extreme gaps between estimates and statistics (e.g., crime, immigration)</a:t>
            </a:r>
          </a:p>
          <a:p>
            <a:r>
              <a:rPr lang="en-GB" b="1" dirty="0"/>
              <a:t>Motivated reasoning:</a:t>
            </a:r>
            <a:r>
              <a:rPr lang="en-GB" dirty="0"/>
              <a:t> skilled at using evidence to support beliefs, especially if social bonds are at stake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91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84FD6-0ACF-41B5-8577-379DAB3C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cautionary reads</a:t>
            </a:r>
          </a:p>
        </p:txBody>
      </p:sp>
      <p:pic>
        <p:nvPicPr>
          <p:cNvPr id="14338" name="Picture 2" descr="Mistakes Were Made (But Not by Me): Why We Justify Foolish Beliefs, Bad  Decisions, and Hurtful Acts: Amazon.co.uk: Tavris, Carol, Aronson, Elliot:  9780151010981: Books">
            <a:extLst>
              <a:ext uri="{FF2B5EF4-FFF2-40B4-BE49-F238E27FC236}">
                <a16:creationId xmlns:a16="http://schemas.microsoft.com/office/drawing/2014/main" id="{92F69EF7-EE7D-45FE-AC96-33095E167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8" y="1584357"/>
            <a:ext cx="2858184" cy="432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E66108-06AE-4A73-BFE2-3920D4E5B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941" y="1584356"/>
            <a:ext cx="3379761" cy="43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89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nimal, bird, water, food&#10;&#10;Description automatically generated">
            <a:extLst>
              <a:ext uri="{FF2B5EF4-FFF2-40B4-BE49-F238E27FC236}">
                <a16:creationId xmlns:a16="http://schemas.microsoft.com/office/drawing/2014/main" id="{E7BB1589-FCEA-4C2B-A7E8-F0C0429C01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316" y="0"/>
            <a:ext cx="10263105" cy="6857129"/>
          </a:xfrm>
          <a:prstGeom prst="rect">
            <a:avLst/>
          </a:prstGeom>
        </p:spPr>
      </p:pic>
      <p:graphicFrame>
        <p:nvGraphicFramePr>
          <p:cNvPr id="6146" name="Object 6" hidden="1">
            <a:extLst>
              <a:ext uri="{FF2B5EF4-FFF2-40B4-BE49-F238E27FC236}">
                <a16:creationId xmlns:a16="http://schemas.microsoft.com/office/drawing/2014/main" id="{C40C388D-AEAD-4D66-B6AC-8486241E11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6146" name="Object 6" hidden="1">
                        <a:extLst>
                          <a:ext uri="{FF2B5EF4-FFF2-40B4-BE49-F238E27FC236}">
                            <a16:creationId xmlns:a16="http://schemas.microsoft.com/office/drawing/2014/main" id="{C40C388D-AEAD-4D66-B6AC-8486241E11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">
            <a:extLst>
              <a:ext uri="{FF2B5EF4-FFF2-40B4-BE49-F238E27FC236}">
                <a16:creationId xmlns:a16="http://schemas.microsoft.com/office/drawing/2014/main" id="{365A5990-0E78-4267-9CA3-2964EF39DFA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16832"/>
            <a:ext cx="5348748" cy="4346316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PSY4013 – Intro to Social Psychology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2: Prejudice and intergroup relations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333399"/>
                </a:solidFill>
              </a:rPr>
              <a:t>C: Impact </a:t>
            </a:r>
            <a:br>
              <a:rPr lang="en-US" altLang="en-US" sz="3600" b="1" dirty="0">
                <a:solidFill>
                  <a:srgbClr val="333399"/>
                </a:solidFill>
              </a:rPr>
            </a:br>
            <a:r>
              <a:rPr lang="en-US" altLang="en-US" sz="3600" b="1" dirty="0">
                <a:solidFill>
                  <a:srgbClr val="333399"/>
                </a:solidFill>
              </a:rPr>
              <a:t>of prejudice and stereotypes</a:t>
            </a:r>
            <a:endParaRPr lang="en-US" alt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179F22F-6BA2-48F3-88FA-2DB504B9C31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48748" y="1799302"/>
            <a:ext cx="8691102" cy="5057825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endParaRPr kumimoji="0" lang="en-US" altLang="en-US" sz="3600" b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93BDD9C-88E8-401F-A31F-A4DF0CBCA8EC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48749" y="-88584"/>
            <a:ext cx="3795251" cy="1885427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Lukas Wallrich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lukas.wallrich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@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stmarys.ac.uk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2020 </a:t>
            </a:r>
            <a:r>
              <a:rPr kumimoji="0" lang="en-US" altLang="en-US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en-US" altLang="en-US" sz="1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BD06FEE-0D13-4129-83A6-5D62D03EEFA0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0" y="-88584"/>
            <a:ext cx="835789" cy="1885427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endParaRPr kumimoji="0" lang="en-US" altLang="en-US" sz="1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84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/>
              <a:t>Self-fulfilling Prophecies </a:t>
            </a:r>
            <a:br>
              <a:rPr lang="en-GB" b="1" dirty="0"/>
            </a:br>
            <a:r>
              <a:rPr lang="en-GB" dirty="0"/>
              <a:t>(Rosenthal &amp; Jacobson, 1968)</a:t>
            </a: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18994029"/>
              </p:ext>
            </p:extLst>
          </p:nvPr>
        </p:nvGraphicFramePr>
        <p:xfrm>
          <a:off x="188195" y="1917291"/>
          <a:ext cx="6259926" cy="487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Chart" r:id="rId4" imgW="5029200" imgH="3562502" progId="Excel.Sheet.8">
                  <p:embed/>
                </p:oleObj>
              </mc:Choice>
              <mc:Fallback>
                <p:oleObj name="Chart" r:id="rId4" imgW="5029200" imgH="3562502" progId="Excel.Sheet.8">
                  <p:embed/>
                  <p:pic>
                    <p:nvPicPr>
                      <p:cNvPr id="6146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95" y="1917291"/>
                        <a:ext cx="6259926" cy="48765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099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8B9318-C9F1-4BBC-B2C5-F2B3B3AB3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0" y="1173393"/>
            <a:ext cx="5888321" cy="451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540F-2395-4B92-9594-4A697A18E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Stereotype threat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5B9149-AB14-4901-B95B-8F6FD6C3E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2263290"/>
            <a:ext cx="5764069" cy="259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33768"/>
      </p:ext>
    </p:extLst>
  </p:cSld>
  <p:clrMapOvr>
    <a:masterClrMapping/>
  </p:clrMapOvr>
  <p:transition spd="med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68A3B-7E01-4D35-8024-F8B12008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Stereotype lift? – Singh et al. (1999)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CA349-261F-4673-9C13-CD1B2E868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05" y="2767362"/>
            <a:ext cx="4766589" cy="3862038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47D7D1C8-DAA1-4928-8E0E-7E1B0EB69ACA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95005" y="1253331"/>
            <a:ext cx="75297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Study with </a:t>
            </a:r>
            <a:r>
              <a:rPr lang="en-GB" b="1" dirty="0"/>
              <a:t>East Asian women </a:t>
            </a:r>
            <a:r>
              <a:rPr lang="en-GB" dirty="0"/>
              <a:t>participants</a:t>
            </a:r>
          </a:p>
          <a:p>
            <a:r>
              <a:rPr lang="en-GB" dirty="0"/>
              <a:t>Made aware of either Asian or female identity, then given a maths test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785D40-FCC5-4D65-9196-44EF9FA4A436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5161594" y="2366169"/>
            <a:ext cx="3889026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FF0000"/>
                </a:solidFill>
              </a:rPr>
              <a:t>Beware:</a:t>
            </a:r>
            <a:r>
              <a:rPr lang="en-GB" dirty="0"/>
              <a:t> effect does not replicate consistently!</a:t>
            </a:r>
          </a:p>
        </p:txBody>
      </p:sp>
    </p:spTree>
    <p:extLst>
      <p:ext uri="{BB962C8B-B14F-4D97-AF65-F5344CB8AC3E}">
        <p14:creationId xmlns:p14="http://schemas.microsoft.com/office/powerpoint/2010/main" val="30750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  <p:bldP spid="6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13CE-A09F-4D46-9403-42418614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Implicit associations</a:t>
            </a:r>
            <a:br>
              <a:rPr lang="en-GB" b="1" dirty="0"/>
            </a:br>
            <a:r>
              <a:rPr lang="en-GB" b="1" dirty="0"/>
              <a:t>and behaviour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857D9-02C3-4899-9C82-7A11B9101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3429000"/>
            <a:ext cx="4858204" cy="1975824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9BDF7648-6DA5-421B-BCA4-54F775E3068C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31787" y="1554163"/>
            <a:ext cx="4650760" cy="1975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Live in a culture where</a:t>
            </a:r>
            <a:br>
              <a:rPr lang="en-GB" dirty="0"/>
            </a:br>
            <a:r>
              <a:rPr lang="en-GB" b="1" dirty="0"/>
              <a:t>Black ~~ dangerous</a:t>
            </a:r>
          </a:p>
          <a:p>
            <a:r>
              <a:rPr lang="en-GB" dirty="0"/>
              <a:t>Association learned at implicit </a:t>
            </a:r>
            <a:br>
              <a:rPr lang="en-GB" dirty="0"/>
            </a:br>
            <a:r>
              <a:rPr lang="en-GB" dirty="0"/>
              <a:t>level – test yourself at </a:t>
            </a:r>
            <a:br>
              <a:rPr lang="en-GB" dirty="0"/>
            </a:br>
            <a:r>
              <a:rPr lang="en-GB" dirty="0">
                <a:hlinkClick r:id="rId3"/>
              </a:rPr>
              <a:t>https://implicit.harvard.edu</a:t>
            </a:r>
            <a:r>
              <a:rPr lang="en-GB" dirty="0"/>
              <a:t>*</a:t>
            </a:r>
            <a:br>
              <a:rPr lang="en-GB" dirty="0"/>
            </a:br>
            <a:r>
              <a:rPr lang="en-GB" sz="1800" dirty="0"/>
              <a:t>(for weapons, need to select US resident)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01ADAC-1652-491C-8284-50743935A733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31787" y="5545266"/>
            <a:ext cx="5145282" cy="12538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Might lead to faster decision to shoot Black suspects (at least in student samples tested on video games, most police perform better)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821453360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  <p:bldP spid="6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/>
              <a:t>Prejudice: Impact</a:t>
            </a:r>
          </a:p>
        </p:txBody>
      </p:sp>
      <p:sp>
        <p:nvSpPr>
          <p:cNvPr id="491526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4341813" cy="484822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b="1" dirty="0">
                <a:solidFill>
                  <a:srgbClr val="FF9900"/>
                </a:solidFill>
              </a:rPr>
              <a:t> Self-fulfilling Prophecy</a:t>
            </a:r>
          </a:p>
          <a:p>
            <a:pPr marL="288925" lvl="1" indent="0" fontAlgn="auto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GB" sz="2800" dirty="0"/>
              <a:t>Any expectation about what another person is like, influences how we act toward that person, which causes that person to behave in a way consistent with our original expectation(s)</a:t>
            </a:r>
          </a:p>
        </p:txBody>
      </p:sp>
      <p:sp>
        <p:nvSpPr>
          <p:cNvPr id="491527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29150" y="1825625"/>
            <a:ext cx="3886200" cy="4848225"/>
          </a:xfrm>
        </p:spPr>
        <p:txBody>
          <a:bodyPr>
            <a:normAutofit lnSpcReduction="10000"/>
          </a:bodyPr>
          <a:lstStyle/>
          <a:p>
            <a:pPr marL="174625" indent="-174625"/>
            <a:r>
              <a:rPr lang="en-GB" b="1" dirty="0">
                <a:solidFill>
                  <a:srgbClr val="FF9900"/>
                </a:solidFill>
              </a:rPr>
              <a:t> </a:t>
            </a:r>
            <a:r>
              <a:rPr lang="en-GB" sz="2600" b="1" dirty="0">
                <a:solidFill>
                  <a:srgbClr val="FF9900"/>
                </a:solidFill>
              </a:rPr>
              <a:t>Stereotype Threat</a:t>
            </a:r>
          </a:p>
          <a:p>
            <a:pPr marL="288925" lvl="1" indent="0">
              <a:lnSpc>
                <a:spcPct val="110000"/>
              </a:lnSpc>
              <a:buNone/>
            </a:pPr>
            <a:r>
              <a:rPr lang="en-GB" sz="2600" dirty="0"/>
              <a:t>Apprehension experienced by members of a minority group that their behaviour might confirm a negative stereotype – if they care about disconfirming it.</a:t>
            </a:r>
          </a:p>
          <a:p>
            <a:pPr marL="566738" lvl="1" indent="-277813">
              <a:lnSpc>
                <a:spcPct val="110000"/>
              </a:lnSpc>
            </a:pPr>
            <a:endParaRPr lang="en-GB" sz="2600" dirty="0"/>
          </a:p>
          <a:p>
            <a:pPr marL="566738" lvl="1" indent="-277813">
              <a:lnSpc>
                <a:spcPct val="110000"/>
              </a:lnSpc>
            </a:pPr>
            <a:r>
              <a:rPr lang="en-GB" sz="2600" dirty="0">
                <a:solidFill>
                  <a:schemeClr val="accent2"/>
                </a:solidFill>
              </a:rPr>
              <a:t>Also: avoidance, discrimination, etc.</a:t>
            </a:r>
          </a:p>
        </p:txBody>
      </p:sp>
    </p:spTree>
    <p:extLst>
      <p:ext uri="{BB962C8B-B14F-4D97-AF65-F5344CB8AC3E}">
        <p14:creationId xmlns:p14="http://schemas.microsoft.com/office/powerpoint/2010/main" val="384285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1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91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491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491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491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6" grpId="0" build="p" bldLvl="2" autoUpdateAnimBg="0"/>
      <p:bldP spid="49152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nimal, bird, water, food&#10;&#10;Description automatically generated">
            <a:extLst>
              <a:ext uri="{FF2B5EF4-FFF2-40B4-BE49-F238E27FC236}">
                <a16:creationId xmlns:a16="http://schemas.microsoft.com/office/drawing/2014/main" id="{E7BB1589-FCEA-4C2B-A7E8-F0C0429C01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316" y="0"/>
            <a:ext cx="10263105" cy="6857129"/>
          </a:xfrm>
          <a:prstGeom prst="rect">
            <a:avLst/>
          </a:prstGeom>
        </p:spPr>
      </p:pic>
      <p:graphicFrame>
        <p:nvGraphicFramePr>
          <p:cNvPr id="6146" name="Object 6" hidden="1">
            <a:extLst>
              <a:ext uri="{FF2B5EF4-FFF2-40B4-BE49-F238E27FC236}">
                <a16:creationId xmlns:a16="http://schemas.microsoft.com/office/drawing/2014/main" id="{C40C388D-AEAD-4D66-B6AC-8486241E11D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6146" name="Object 6" hidden="1">
                        <a:extLst>
                          <a:ext uri="{FF2B5EF4-FFF2-40B4-BE49-F238E27FC236}">
                            <a16:creationId xmlns:a16="http://schemas.microsoft.com/office/drawing/2014/main" id="{C40C388D-AEAD-4D66-B6AC-8486241E11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">
            <a:extLst>
              <a:ext uri="{FF2B5EF4-FFF2-40B4-BE49-F238E27FC236}">
                <a16:creationId xmlns:a16="http://schemas.microsoft.com/office/drawing/2014/main" id="{365A5990-0E78-4267-9CA3-2964EF39DFA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916832"/>
            <a:ext cx="5348748" cy="4346316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PSY4013 – Intro to Social Psychology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2: Prejudice and intergroup relations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333399"/>
                </a:solidFill>
              </a:rPr>
              <a:t>D: What to do about prejudice?</a:t>
            </a:r>
            <a:endParaRPr lang="en-US" alt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179F22F-6BA2-48F3-88FA-2DB504B9C31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48748" y="1799302"/>
            <a:ext cx="8691102" cy="5057825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endParaRPr kumimoji="0" lang="en-US" altLang="en-US" sz="3600" b="1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51680B9-2B12-45D3-89AB-634C11BD4324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48749" y="-88584"/>
            <a:ext cx="3795251" cy="1885427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Lukas Wallrich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lukas.wallrich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@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2"/>
              </a:rPr>
              <a:t>stmarys.ac.uk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b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2020 </a:t>
            </a:r>
            <a:r>
              <a:rPr kumimoji="0" lang="en-US" altLang="en-US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en-US" altLang="en-US" sz="1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9DD20B3-E37E-49F7-8E8C-97C970A39320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0" y="-88584"/>
            <a:ext cx="835789" cy="1885427"/>
          </a:xfrm>
          <a:prstGeom prst="rect">
            <a:avLst/>
          </a:prstGeom>
          <a:solidFill>
            <a:srgbClr val="FFFFFF">
              <a:alpha val="7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76200" bIns="76200" anchor="ctr"/>
          <a:lstStyle>
            <a:lvl1pPr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998146"/>
              </a:buClr>
              <a:buChar char="–"/>
              <a:defRPr sz="4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Char char="–"/>
              <a:defRPr sz="4000" i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8146"/>
              </a:buClr>
              <a:buSzTx/>
              <a:buFontTx/>
              <a:buNone/>
              <a:tabLst/>
              <a:defRPr/>
            </a:pPr>
            <a:endParaRPr kumimoji="0" lang="en-US" altLang="en-US" sz="1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32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Contact Hypothesis </a:t>
            </a:r>
            <a:br>
              <a:rPr lang="en-GB" dirty="0"/>
            </a:br>
            <a:r>
              <a:rPr lang="en-GB" dirty="0"/>
              <a:t>(Allport, 1954)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2079321"/>
            <a:ext cx="5968093" cy="409764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Bringing members of opposing social groups together will improve intergroup relations and reduce prejudice and discrimination, if the groups have:</a:t>
            </a:r>
          </a:p>
          <a:p>
            <a:r>
              <a:rPr lang="en-GB" dirty="0"/>
              <a:t>equal status in the interaction,</a:t>
            </a:r>
          </a:p>
          <a:p>
            <a:r>
              <a:rPr lang="en-GB" dirty="0"/>
              <a:t>a cooperative working style,</a:t>
            </a:r>
          </a:p>
          <a:p>
            <a:r>
              <a:rPr lang="en-GB" dirty="0"/>
              <a:t>common goals,</a:t>
            </a:r>
          </a:p>
          <a:p>
            <a:r>
              <a:rPr lang="en-GB" dirty="0"/>
              <a:t>support by authorities for such contact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generally works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690688"/>
            <a:ext cx="6220019" cy="467278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Meta-analysis (</a:t>
            </a:r>
            <a:r>
              <a:rPr lang="en-GB" dirty="0" err="1"/>
              <a:t>Tropp</a:t>
            </a:r>
            <a:r>
              <a:rPr lang="en-GB" dirty="0"/>
              <a:t> &amp; Pettigrew, 2006) suggests that conditions are helpful but not necessary – 94% of all contact studies found negative relationship between contact and prejudice</a:t>
            </a:r>
          </a:p>
          <a:p>
            <a:r>
              <a:rPr lang="en-GB" dirty="0"/>
              <a:t>Even sub-optimal contact works</a:t>
            </a:r>
          </a:p>
          <a:p>
            <a:endParaRPr lang="en-GB" dirty="0"/>
          </a:p>
          <a:p>
            <a:r>
              <a:rPr lang="en-GB" dirty="0"/>
              <a:t>Many mediators (pathways). </a:t>
            </a:r>
            <a:br>
              <a:rPr lang="en-GB" dirty="0"/>
            </a:br>
            <a:r>
              <a:rPr lang="en-GB" dirty="0"/>
              <a:t>Empathy and anxiety most important </a:t>
            </a:r>
          </a:p>
          <a:p>
            <a:endParaRPr lang="en-GB" dirty="0"/>
          </a:p>
          <a:p>
            <a:r>
              <a:rPr lang="en-GB" dirty="0"/>
              <a:t>Risk: </a:t>
            </a:r>
            <a:r>
              <a:rPr lang="en-GB" b="1" dirty="0"/>
              <a:t>sub-typing, </a:t>
            </a:r>
            <a:r>
              <a:rPr lang="en-GB" dirty="0"/>
              <a:t>i.e. making an exception for those who don’t fit the stereotype. </a:t>
            </a:r>
          </a:p>
        </p:txBody>
      </p:sp>
    </p:spTree>
    <p:extLst>
      <p:ext uri="{BB962C8B-B14F-4D97-AF65-F5344CB8AC3E}">
        <p14:creationId xmlns:p14="http://schemas.microsoft.com/office/powerpoint/2010/main" val="352264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8E3DE-374E-4B21-835B-00E9E7016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ways of promoting attitude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A829E-3165-40E8-BC9C-B1258C6EB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0224"/>
            <a:ext cx="4867275" cy="4829175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Demand colour-blindness and the suppression of stereotypes </a:t>
            </a:r>
            <a:r>
              <a:rPr lang="en-GB" dirty="0"/>
              <a:t>– does not work; makes contact unpleasant, and retains bias (e.g., Galinsky &amp; Moskowitz, 2000)</a:t>
            </a:r>
          </a:p>
          <a:p>
            <a:endParaRPr lang="en-GB" dirty="0"/>
          </a:p>
          <a:p>
            <a:r>
              <a:rPr lang="en-GB" dirty="0"/>
              <a:t>Have authorities </a:t>
            </a:r>
            <a:r>
              <a:rPr lang="en-GB" b="1" dirty="0"/>
              <a:t>promote multiculturalism</a:t>
            </a:r>
            <a:r>
              <a:rPr lang="en-GB" dirty="0"/>
              <a:t> (might backfire, e.g., increase support for Trump, Osborn, Sosa &amp; Rios, 2019)</a:t>
            </a:r>
          </a:p>
          <a:p>
            <a:endParaRPr lang="en-GB" dirty="0"/>
          </a:p>
          <a:p>
            <a:r>
              <a:rPr lang="en-GB" b="1" dirty="0"/>
              <a:t>Emphasise that majority holds pro-diversity attitudes </a:t>
            </a:r>
            <a:r>
              <a:rPr lang="en-GB" dirty="0"/>
              <a:t>and engages in positive behaviours – improves attitudes and feeling of inclusion (</a:t>
            </a:r>
            <a:r>
              <a:rPr lang="en-GB" dirty="0" err="1"/>
              <a:t>Murrar</a:t>
            </a:r>
            <a:r>
              <a:rPr lang="en-GB" dirty="0"/>
              <a:t>, Campbell &amp; </a:t>
            </a:r>
            <a:r>
              <a:rPr lang="en-GB" dirty="0" err="1"/>
              <a:t>Brauer</a:t>
            </a:r>
            <a:r>
              <a:rPr lang="en-GB" dirty="0"/>
              <a:t>, 2020) – related: </a:t>
            </a:r>
            <a:r>
              <a:rPr lang="en-GB" i="1" dirty="0"/>
              <a:t>extended </a:t>
            </a:r>
            <a:r>
              <a:rPr lang="en-GB" dirty="0"/>
              <a:t>intergroup contact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3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2854-7EE2-4596-941F-0B49EC68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Quick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70B73-847D-46EC-A0E7-2D00151B9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091015" cy="4743126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Sources of prejudice and</a:t>
            </a:r>
            <a:br>
              <a:rPr lang="en-GB" b="1" dirty="0"/>
            </a:br>
            <a:r>
              <a:rPr lang="en-GB" b="1" dirty="0"/>
              <a:t>stereotypes</a:t>
            </a:r>
          </a:p>
          <a:p>
            <a:pPr lvl="1"/>
            <a:r>
              <a:rPr lang="en-GB" dirty="0"/>
              <a:t>Realistic conflict</a:t>
            </a:r>
          </a:p>
          <a:p>
            <a:pPr lvl="1"/>
            <a:r>
              <a:rPr lang="en-GB" dirty="0"/>
              <a:t>Social identity (positive distinctiveness)</a:t>
            </a:r>
          </a:p>
          <a:p>
            <a:pPr lvl="1"/>
            <a:r>
              <a:rPr lang="en-GB" dirty="0"/>
              <a:t>Cognitive processes (illusory correlations)</a:t>
            </a:r>
          </a:p>
          <a:p>
            <a:pPr lvl="1"/>
            <a:r>
              <a:rPr lang="en-GB" dirty="0"/>
              <a:t>Social influence &amp; institutions</a:t>
            </a:r>
          </a:p>
          <a:p>
            <a:r>
              <a:rPr lang="en-GB" b="1" dirty="0"/>
              <a:t>Maintenance of false beliefs</a:t>
            </a:r>
          </a:p>
          <a:p>
            <a:pPr lvl="1"/>
            <a:r>
              <a:rPr lang="en-GB" dirty="0"/>
              <a:t>Cognitive dissonance &amp; motivated reasoning</a:t>
            </a:r>
          </a:p>
          <a:p>
            <a:pPr lvl="1"/>
            <a:r>
              <a:rPr lang="en-GB" dirty="0"/>
              <a:t>Group dynamics (next week)</a:t>
            </a:r>
          </a:p>
          <a:p>
            <a:r>
              <a:rPr lang="en-GB" b="1" dirty="0"/>
              <a:t>Impact of prejudice</a:t>
            </a:r>
          </a:p>
          <a:p>
            <a:pPr lvl="1"/>
            <a:r>
              <a:rPr lang="en-GB" dirty="0"/>
              <a:t>Self-fulfilling prophecies</a:t>
            </a:r>
          </a:p>
          <a:p>
            <a:pPr lvl="1"/>
            <a:r>
              <a:rPr lang="en-GB" dirty="0"/>
              <a:t>Stereotype threat &amp; lift</a:t>
            </a:r>
          </a:p>
          <a:p>
            <a:pPr lvl="1"/>
            <a:r>
              <a:rPr lang="en-GB" dirty="0"/>
              <a:t>Implicit bias shaping behaviour</a:t>
            </a:r>
          </a:p>
          <a:p>
            <a:r>
              <a:rPr lang="en-GB" b="1" dirty="0"/>
              <a:t>Addressing prejudice</a:t>
            </a:r>
          </a:p>
          <a:p>
            <a:pPr lvl="1"/>
            <a:r>
              <a:rPr lang="en-GB" dirty="0"/>
              <a:t>Intergroup contact</a:t>
            </a:r>
          </a:p>
          <a:p>
            <a:pPr lvl="1"/>
            <a:r>
              <a:rPr lang="en-GB" dirty="0"/>
              <a:t>Emphasizing positive social norms</a:t>
            </a:r>
          </a:p>
        </p:txBody>
      </p:sp>
    </p:spTree>
    <p:extLst>
      <p:ext uri="{BB962C8B-B14F-4D97-AF65-F5344CB8AC3E}">
        <p14:creationId xmlns:p14="http://schemas.microsoft.com/office/powerpoint/2010/main" val="225473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ED05-59F8-4077-AB8B-ACEEA9DB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4384496F-39C8-4AF0-A3F0-B67BED27B1BC}"/>
              </a:ext>
            </a:extLst>
          </p:cNvPr>
          <p:cNvSpPr>
            <a:spLocks noGrp="1"/>
          </p:cNvSpPr>
          <p:nvPr>
            <p:ph type="dgm" idx="1"/>
          </p:nvPr>
        </p:nvSpPr>
        <p:spPr/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2F38E7D-46C1-4480-86A2-A868623D2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058" y="1676399"/>
            <a:ext cx="6625880" cy="44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7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4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/>
              <a:t>Defining “Prejudice”</a:t>
            </a:r>
          </a:p>
        </p:txBody>
      </p:sp>
      <p:sp>
        <p:nvSpPr>
          <p:cNvPr id="475142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76400"/>
            <a:ext cx="6126511" cy="5078361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“An unjustifiable (negative) attitude toward a group and its individual members.”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dirty="0"/>
              <a:t>(Myers, 2003, p. 715)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/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“(Unfavourable) attitude towards a social group and its members.” 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dirty="0"/>
              <a:t>(Hogg &amp; Vaughan, 2002, p. 342)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/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dirty="0"/>
              <a:t>Prejudice means “prejudgement” – </a:t>
            </a:r>
            <a:br>
              <a:rPr lang="en-GB" dirty="0"/>
            </a:br>
            <a:r>
              <a:rPr lang="en-GB" dirty="0"/>
              <a:t>so expected to shape or replace specific judgements </a:t>
            </a:r>
          </a:p>
        </p:txBody>
      </p:sp>
      <p:sp>
        <p:nvSpPr>
          <p:cNvPr id="50179" name="Line 4"/>
          <p:cNvSpPr>
            <a:spLocks noChangeShapeType="1"/>
          </p:cNvSpPr>
          <p:nvPr/>
        </p:nvSpPr>
        <p:spPr bwMode="auto">
          <a:xfrm>
            <a:off x="160492" y="3274947"/>
            <a:ext cx="5966020" cy="0"/>
          </a:xfrm>
          <a:prstGeom prst="line">
            <a:avLst/>
          </a:prstGeom>
          <a:noFill/>
          <a:ln w="57150" cmpd="thinThick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n-GB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FC251231-530B-40BE-8D7F-15BC442F0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318" y="5166377"/>
            <a:ext cx="6028188" cy="0"/>
          </a:xfrm>
          <a:prstGeom prst="line">
            <a:avLst/>
          </a:prstGeom>
          <a:noFill/>
          <a:ln w="57150" cmpd="thinThick">
            <a:solidFill>
              <a:srgbClr val="0000FF"/>
            </a:solidFill>
            <a:round/>
            <a:headEnd/>
            <a:tailEnd/>
          </a:ln>
        </p:spPr>
        <p:txBody>
          <a:bodyPr wrap="none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2" grpId="0" uiExpand="1" build="p"/>
      <p:bldP spid="50179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/>
              <a:t>Prejudice: Emotional Sources</a:t>
            </a:r>
          </a:p>
        </p:txBody>
      </p:sp>
      <p:sp>
        <p:nvSpPr>
          <p:cNvPr id="485381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en-GB" b="1" dirty="0"/>
              <a:t>Scapegoat Theory</a:t>
            </a:r>
          </a:p>
          <a:p>
            <a:pPr lvl="1"/>
            <a:r>
              <a:rPr lang="en-GB" dirty="0"/>
              <a:t>When people are angry and upset, they can displace their (negative) feelings onto groups that are disliked, visible, and relatively powerless.</a:t>
            </a:r>
          </a:p>
          <a:p>
            <a:pPr lvl="1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1EC830-BE7E-4EF4-A769-217D13D00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07" y="3510048"/>
            <a:ext cx="5330757" cy="324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1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/>
              <a:t>Prejudice: Cognitive Sources</a:t>
            </a:r>
          </a:p>
        </p:txBody>
      </p:sp>
      <p:sp>
        <p:nvSpPr>
          <p:cNvPr id="62466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628650" y="1874786"/>
            <a:ext cx="6057285" cy="4351338"/>
          </a:xfrm>
        </p:spPr>
        <p:txBody>
          <a:bodyPr>
            <a:normAutofit fontScale="85000" lnSpcReduction="20000"/>
          </a:bodyPr>
          <a:lstStyle/>
          <a:p>
            <a:r>
              <a:rPr lang="en-GB" sz="3600" b="1" dirty="0"/>
              <a:t>Categorisation:</a:t>
            </a:r>
          </a:p>
          <a:p>
            <a:pPr lvl="1">
              <a:lnSpc>
                <a:spcPct val="115000"/>
              </a:lnSpc>
            </a:pPr>
            <a:r>
              <a:rPr lang="en-GB" sz="3200" b="1" dirty="0">
                <a:solidFill>
                  <a:schemeClr val="accent1"/>
                </a:solidFill>
              </a:rPr>
              <a:t>Outgroup Homogeneity: </a:t>
            </a:r>
            <a:r>
              <a:rPr lang="en-GB" sz="3200" dirty="0"/>
              <a:t>The perception that members of the outgroup are more similar to each other than they really are.</a:t>
            </a:r>
          </a:p>
          <a:p>
            <a:pPr lvl="2">
              <a:lnSpc>
                <a:spcPct val="130000"/>
              </a:lnSpc>
            </a:pPr>
            <a:r>
              <a:rPr lang="en-GB" sz="3000" dirty="0"/>
              <a:t>Essentialism </a:t>
            </a:r>
          </a:p>
          <a:p>
            <a:pPr lvl="2">
              <a:lnSpc>
                <a:spcPct val="130000"/>
              </a:lnSpc>
            </a:pPr>
            <a:r>
              <a:rPr lang="en-GB" sz="3000" dirty="0" err="1"/>
              <a:t>Entativity</a:t>
            </a:r>
            <a:endParaRPr lang="en-GB" sz="3000" dirty="0"/>
          </a:p>
          <a:p>
            <a:pPr lvl="1">
              <a:lnSpc>
                <a:spcPct val="130000"/>
              </a:lnSpc>
            </a:pPr>
            <a:r>
              <a:rPr lang="en-GB" sz="3400" dirty="0"/>
              <a:t>Remember self-categorization theory?</a:t>
            </a:r>
          </a:p>
          <a:p>
            <a:pPr lvl="3">
              <a:lnSpc>
                <a:spcPct val="13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000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/>
              <a:t>Prejudice: Cognitive Sources</a:t>
            </a:r>
          </a:p>
        </p:txBody>
      </p:sp>
      <p:sp>
        <p:nvSpPr>
          <p:cNvPr id="63490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628650" y="1825625"/>
            <a:ext cx="5762318" cy="5032375"/>
          </a:xfrm>
        </p:spPr>
        <p:txBody>
          <a:bodyPr>
            <a:normAutofit fontScale="92500"/>
          </a:bodyPr>
          <a:lstStyle/>
          <a:p>
            <a:r>
              <a:rPr lang="en-GB" dirty="0"/>
              <a:t>Flawed </a:t>
            </a:r>
            <a:r>
              <a:rPr lang="en-GB" b="1" dirty="0">
                <a:solidFill>
                  <a:schemeClr val="accent2"/>
                </a:solidFill>
              </a:rPr>
              <a:t>availability heuristic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Judge probability by availability</a:t>
            </a:r>
          </a:p>
          <a:p>
            <a:pPr marL="0" indent="0">
              <a:buNone/>
            </a:pPr>
            <a:r>
              <a:rPr lang="en-GB" dirty="0"/>
              <a:t>   </a:t>
            </a:r>
            <a:r>
              <a:rPr lang="en-GB" i="1" dirty="0"/>
              <a:t>(terrorist vs bathtub deaths)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Distinctive Events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Distinctive People</a:t>
            </a:r>
          </a:p>
          <a:p>
            <a:pPr lvl="2">
              <a:lnSpc>
                <a:spcPct val="110000"/>
              </a:lnSpc>
            </a:pPr>
            <a:r>
              <a:rPr lang="en-GB" sz="2800" b="1" dirty="0">
                <a:solidFill>
                  <a:schemeClr val="accent1"/>
                </a:solidFill>
              </a:rPr>
              <a:t>Illusory Correlations: </a:t>
            </a:r>
            <a:r>
              <a:rPr lang="en-GB" sz="2800" dirty="0"/>
              <a:t>Tendency to see relationships, or correlations, between events that are actually unrelated</a:t>
            </a:r>
          </a:p>
          <a:p>
            <a:pPr lvl="3">
              <a:lnSpc>
                <a:spcPct val="110000"/>
              </a:lnSpc>
            </a:pPr>
            <a:r>
              <a:rPr lang="en-GB" sz="2600" dirty="0"/>
              <a:t>Minorities &amp; negative behaviours</a:t>
            </a:r>
          </a:p>
          <a:p>
            <a:pPr lvl="1">
              <a:lnSpc>
                <a:spcPct val="110000"/>
              </a:lnSpc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014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50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/>
              <a:t>Prejudice: Cognitive Sources</a:t>
            </a:r>
          </a:p>
        </p:txBody>
      </p:sp>
      <p:sp>
        <p:nvSpPr>
          <p:cNvPr id="490501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628650" y="1825625"/>
            <a:ext cx="5270705" cy="4351338"/>
          </a:xfrm>
        </p:spPr>
        <p:txBody>
          <a:bodyPr/>
          <a:lstStyle/>
          <a:p>
            <a:r>
              <a:rPr lang="en-GB" b="1" dirty="0">
                <a:solidFill>
                  <a:schemeClr val="accent2"/>
                </a:solidFill>
              </a:rPr>
              <a:t>System Justification Theory &amp;</a:t>
            </a:r>
            <a:br>
              <a:rPr lang="en-GB" b="1" dirty="0">
                <a:solidFill>
                  <a:schemeClr val="accent2"/>
                </a:solidFill>
              </a:rPr>
            </a:br>
            <a:r>
              <a:rPr lang="en-GB" b="1" dirty="0">
                <a:solidFill>
                  <a:schemeClr val="accent2"/>
                </a:solidFill>
              </a:rPr>
              <a:t>Just World Hypothesis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Psychological need to live </a:t>
            </a:r>
            <a:br>
              <a:rPr lang="en-GB" dirty="0"/>
            </a:br>
            <a:r>
              <a:rPr lang="en-GB" dirty="0"/>
              <a:t>in fair world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Arrangements that appear unfair unless there are group-based differences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Thus, belief in group-based differences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9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1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/>
              <a:t>Prejudice: Social Sources</a:t>
            </a:r>
          </a:p>
        </p:txBody>
      </p:sp>
      <p:sp>
        <p:nvSpPr>
          <p:cNvPr id="57346" name="Rectangle 7"/>
          <p:cNvSpPr>
            <a:spLocks noGrp="1" noRot="1" noChangeArrowheads="1"/>
          </p:cNvSpPr>
          <p:nvPr>
            <p:ph type="body" idx="1"/>
          </p:nvPr>
        </p:nvSpPr>
        <p:spPr>
          <a:xfrm>
            <a:off x="628650" y="1425816"/>
            <a:ext cx="7886700" cy="52896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b="1" dirty="0"/>
              <a:t> Social Inequalities </a:t>
            </a:r>
            <a:br>
              <a:rPr lang="en-GB" b="1" dirty="0"/>
            </a:br>
            <a:r>
              <a:rPr lang="en-GB" b="1" dirty="0"/>
              <a:t>(and System Justification)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Ingroup </a:t>
            </a:r>
            <a:r>
              <a:rPr lang="en-GB" b="1" dirty="0">
                <a:sym typeface="Symbol" pitchFamily="18" charset="2"/>
              </a:rPr>
              <a:t></a:t>
            </a:r>
            <a:r>
              <a:rPr lang="en-GB" dirty="0"/>
              <a:t> Outgroup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Unequal status</a:t>
            </a:r>
          </a:p>
          <a:p>
            <a:pPr lvl="1"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b="1" dirty="0"/>
              <a:t>Conformity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Gaining acceptance by the group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Group polarisation</a:t>
            </a:r>
          </a:p>
          <a:p>
            <a:pPr lvl="1"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b="1" dirty="0"/>
              <a:t>Institutional Support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Curricula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Media/culture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Law / labour market etc.</a:t>
            </a:r>
          </a:p>
          <a:p>
            <a:pPr lvl="1">
              <a:lnSpc>
                <a:spcPct val="12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6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ctangl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1480</Words>
  <Application>Microsoft Office PowerPoint</Application>
  <PresentationFormat>On-screen Show (4:3)</PresentationFormat>
  <Paragraphs>170</Paragraphs>
  <Slides>28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1_Office Theme</vt:lpstr>
      <vt:lpstr>think-cell Slide</vt:lpstr>
      <vt:lpstr>Chart</vt:lpstr>
      <vt:lpstr>PowerPoint Presentation</vt:lpstr>
      <vt:lpstr>PowerPoint Presentation</vt:lpstr>
      <vt:lpstr>PowerPoint Presentation</vt:lpstr>
      <vt:lpstr>Defining “Prejudice”</vt:lpstr>
      <vt:lpstr>Prejudice: Emotional Sources</vt:lpstr>
      <vt:lpstr>Prejudice: Cognitive Sources</vt:lpstr>
      <vt:lpstr>Prejudice: Cognitive Sources</vt:lpstr>
      <vt:lpstr>Prejudice: Cognitive Sources</vt:lpstr>
      <vt:lpstr>Prejudice: Social Sources</vt:lpstr>
      <vt:lpstr>Origins of intergroup prejudice: Realistic conflict</vt:lpstr>
      <vt:lpstr>Another take: Social Identity Theory  (Tajfel &amp; Turner, 1979)</vt:lpstr>
      <vt:lpstr>PowerPoint Presentation</vt:lpstr>
      <vt:lpstr>Leon Festinger’s studies on  cognitive dissonance (1956)</vt:lpstr>
      <vt:lpstr>Leon Festinger’s studies on  cognitive dissonance (1956)</vt:lpstr>
      <vt:lpstr>Confirmation bias / motivated reasoning </vt:lpstr>
      <vt:lpstr>Confirmation bias / motivated reasoning </vt:lpstr>
      <vt:lpstr>Two cautionary reads</vt:lpstr>
      <vt:lpstr>PowerPoint Presentation</vt:lpstr>
      <vt:lpstr>Self-fulfilling Prophecies  (Rosenthal &amp; Jacobson, 1968)</vt:lpstr>
      <vt:lpstr>Stereotype threat</vt:lpstr>
      <vt:lpstr>Stereotype lift? – Singh et al. (1999)</vt:lpstr>
      <vt:lpstr>Implicit associations and behaviour</vt:lpstr>
      <vt:lpstr>Prejudice: Impact</vt:lpstr>
      <vt:lpstr>PowerPoint Presentation</vt:lpstr>
      <vt:lpstr>Contact Hypothesis  (Allport, 1954)</vt:lpstr>
      <vt:lpstr>Contact generally works</vt:lpstr>
      <vt:lpstr>Different ways of promoting attitude change</vt:lpstr>
      <vt:lpstr>Quick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 wallrich</dc:creator>
  <cp:lastModifiedBy>Lukas Wallrich</cp:lastModifiedBy>
  <cp:revision>32</cp:revision>
  <dcterms:created xsi:type="dcterms:W3CDTF">2019-11-06T20:20:39Z</dcterms:created>
  <dcterms:modified xsi:type="dcterms:W3CDTF">2020-10-04T13:01:47Z</dcterms:modified>
</cp:coreProperties>
</file>