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7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8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10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352" r:id="rId2"/>
    <p:sldId id="898" r:id="rId3"/>
    <p:sldId id="579" r:id="rId4"/>
    <p:sldId id="899" r:id="rId5"/>
    <p:sldId id="583" r:id="rId6"/>
    <p:sldId id="843" r:id="rId7"/>
    <p:sldId id="903" r:id="rId8"/>
    <p:sldId id="904" r:id="rId9"/>
    <p:sldId id="905" r:id="rId10"/>
    <p:sldId id="906" r:id="rId11"/>
    <p:sldId id="847" r:id="rId12"/>
    <p:sldId id="849" r:id="rId13"/>
    <p:sldId id="908" r:id="rId14"/>
    <p:sldId id="850" r:id="rId15"/>
    <p:sldId id="907" r:id="rId16"/>
    <p:sldId id="901" r:id="rId17"/>
    <p:sldId id="589" r:id="rId18"/>
    <p:sldId id="921" r:id="rId19"/>
    <p:sldId id="909" r:id="rId20"/>
    <p:sldId id="910" r:id="rId21"/>
    <p:sldId id="911" r:id="rId22"/>
    <p:sldId id="590" r:id="rId23"/>
    <p:sldId id="592" r:id="rId24"/>
    <p:sldId id="902" r:id="rId25"/>
    <p:sldId id="523" r:id="rId26"/>
    <p:sldId id="596" r:id="rId27"/>
    <p:sldId id="595" r:id="rId28"/>
    <p:sldId id="922" r:id="rId29"/>
    <p:sldId id="599" r:id="rId30"/>
    <p:sldId id="598" r:id="rId31"/>
    <p:sldId id="913" r:id="rId32"/>
    <p:sldId id="912" r:id="rId33"/>
    <p:sldId id="785" r:id="rId34"/>
    <p:sldId id="793" r:id="rId35"/>
    <p:sldId id="784" r:id="rId36"/>
    <p:sldId id="914" r:id="rId37"/>
    <p:sldId id="915" r:id="rId38"/>
    <p:sldId id="787" r:id="rId39"/>
    <p:sldId id="525" r:id="rId40"/>
    <p:sldId id="527" r:id="rId41"/>
    <p:sldId id="526" r:id="rId42"/>
    <p:sldId id="789" r:id="rId43"/>
    <p:sldId id="790" r:id="rId44"/>
    <p:sldId id="916" r:id="rId45"/>
    <p:sldId id="801" r:id="rId46"/>
    <p:sldId id="809" r:id="rId47"/>
    <p:sldId id="892" r:id="rId48"/>
    <p:sldId id="923" r:id="rId49"/>
    <p:sldId id="917" r:id="rId50"/>
    <p:sldId id="919" r:id="rId51"/>
    <p:sldId id="920" r:id="rId52"/>
    <p:sldId id="918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as wallrich" initials="lw" lastIdx="1" clrIdx="0">
    <p:extLst>
      <p:ext uri="{19B8F6BF-5375-455C-9EA6-DF929625EA0E}">
        <p15:presenceInfo xmlns:p15="http://schemas.microsoft.com/office/powerpoint/2012/main" userId="9cc34b299f979c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2" autoAdjust="0"/>
    <p:restoredTop sz="80735" autoAdjust="0"/>
  </p:normalViewPr>
  <p:slideViewPr>
    <p:cSldViewPr snapToGrid="0">
      <p:cViewPr varScale="1">
        <p:scale>
          <a:sx n="55" d="100"/>
          <a:sy n="55" d="100"/>
        </p:scale>
        <p:origin x="12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AA033-D06F-4026-B0B9-B73284884536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8262F-4E77-4005-A49E-2F8B76294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221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dfs.semanticscholar.org/bb27/fcd4fbdb5145993c70bb12b251457283cfa3.pdf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3EB22AF3-94AE-4295-A318-5227653E85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898CEC-10D9-4D87-B7C2-24750942F57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01E366E5-DE5A-4F70-8679-BD14CEA0C6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F3F243B7-F6E6-4C0D-B20C-C155756C0F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dirty="0"/>
              <a:t>Lecture split into multiple parts, with small review questions in between – this first part is the heaviest</a:t>
            </a:r>
          </a:p>
        </p:txBody>
      </p:sp>
    </p:spTree>
    <p:extLst>
      <p:ext uri="{BB962C8B-B14F-4D97-AF65-F5344CB8AC3E}">
        <p14:creationId xmlns:p14="http://schemas.microsoft.com/office/powerpoint/2010/main" val="1454221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spc="-56" dirty="0">
                <a:solidFill>
                  <a:srgbClr val="898989"/>
                </a:solidFill>
                <a:latin typeface="Arial"/>
                <a:cs typeface="Arial"/>
              </a:rPr>
              <a:t>Baron </a:t>
            </a:r>
            <a:r>
              <a:rPr lang="en-GB" sz="1200" spc="13" dirty="0">
                <a:solidFill>
                  <a:srgbClr val="898989"/>
                </a:solidFill>
                <a:latin typeface="Arial"/>
                <a:cs typeface="Arial"/>
              </a:rPr>
              <a:t>&amp; </a:t>
            </a:r>
            <a:r>
              <a:rPr lang="en-GB" sz="1200" spc="-64" dirty="0" err="1">
                <a:solidFill>
                  <a:srgbClr val="898989"/>
                </a:solidFill>
                <a:latin typeface="Arial"/>
                <a:cs typeface="Arial"/>
              </a:rPr>
              <a:t>Branscombe</a:t>
            </a:r>
            <a:r>
              <a:rPr lang="en-GB" sz="1200" spc="-64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lang="en-GB" sz="1200" spc="-51" dirty="0">
                <a:solidFill>
                  <a:srgbClr val="898989"/>
                </a:solidFill>
                <a:latin typeface="Arial"/>
                <a:cs typeface="Arial"/>
              </a:rPr>
              <a:t>(2013) </a:t>
            </a:r>
            <a:r>
              <a:rPr lang="en-GB" sz="1200" spc="-68" dirty="0">
                <a:solidFill>
                  <a:srgbClr val="898989"/>
                </a:solidFill>
                <a:latin typeface="Arial"/>
                <a:cs typeface="Arial"/>
              </a:rPr>
              <a:t>Social </a:t>
            </a:r>
            <a:r>
              <a:rPr lang="en-GB" sz="1200" spc="-51" dirty="0">
                <a:solidFill>
                  <a:srgbClr val="898989"/>
                </a:solidFill>
                <a:latin typeface="Arial"/>
                <a:cs typeface="Arial"/>
              </a:rPr>
              <a:t>psychology; </a:t>
            </a:r>
            <a:r>
              <a:rPr lang="en-GB" sz="1200" spc="-77" dirty="0">
                <a:solidFill>
                  <a:srgbClr val="898989"/>
                </a:solidFill>
                <a:latin typeface="Arial"/>
                <a:cs typeface="Arial"/>
              </a:rPr>
              <a:t>Hogg </a:t>
            </a:r>
            <a:r>
              <a:rPr lang="en-GB" sz="1200" spc="13" dirty="0">
                <a:solidFill>
                  <a:srgbClr val="898989"/>
                </a:solidFill>
                <a:latin typeface="Arial"/>
                <a:cs typeface="Arial"/>
              </a:rPr>
              <a:t>&amp; </a:t>
            </a:r>
            <a:r>
              <a:rPr lang="en-GB" sz="1200" spc="-77" dirty="0">
                <a:solidFill>
                  <a:srgbClr val="898989"/>
                </a:solidFill>
                <a:latin typeface="Arial"/>
                <a:cs typeface="Arial"/>
              </a:rPr>
              <a:t>Vaughan </a:t>
            </a:r>
            <a:r>
              <a:rPr lang="en-GB" sz="1200" spc="-51" dirty="0">
                <a:solidFill>
                  <a:srgbClr val="898989"/>
                </a:solidFill>
                <a:latin typeface="Arial"/>
                <a:cs typeface="Arial"/>
              </a:rPr>
              <a:t>(2014) </a:t>
            </a:r>
            <a:r>
              <a:rPr lang="en-GB" sz="1200" spc="-68" dirty="0">
                <a:solidFill>
                  <a:srgbClr val="898989"/>
                </a:solidFill>
                <a:latin typeface="Arial"/>
                <a:cs typeface="Arial"/>
              </a:rPr>
              <a:t>Social</a:t>
            </a:r>
            <a:r>
              <a:rPr lang="en-GB" sz="1200" spc="-21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lang="en-GB" sz="1200" spc="-56" dirty="0">
                <a:solidFill>
                  <a:srgbClr val="898989"/>
                </a:solidFill>
                <a:latin typeface="Arial"/>
                <a:cs typeface="Arial"/>
              </a:rPr>
              <a:t>psychology</a:t>
            </a:r>
            <a:endParaRPr lang="en-GB" sz="1200" dirty="0">
              <a:latin typeface="Arial"/>
              <a:cs typeface="Arial"/>
            </a:endParaRP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 general, stronger in men and stronger in individualistic rather than collectivistic cultures – so one of the areas where targeted research matters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266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spc="-56" dirty="0">
                <a:solidFill>
                  <a:srgbClr val="898989"/>
                </a:solidFill>
                <a:latin typeface="Arial"/>
                <a:cs typeface="Arial"/>
              </a:rPr>
              <a:t>Baron </a:t>
            </a:r>
            <a:r>
              <a:rPr lang="en-GB" sz="1200" spc="13" dirty="0">
                <a:solidFill>
                  <a:srgbClr val="898989"/>
                </a:solidFill>
                <a:latin typeface="Arial"/>
                <a:cs typeface="Arial"/>
              </a:rPr>
              <a:t>&amp; </a:t>
            </a:r>
            <a:r>
              <a:rPr lang="en-GB" sz="1200" spc="-64" dirty="0" err="1">
                <a:solidFill>
                  <a:srgbClr val="898989"/>
                </a:solidFill>
                <a:latin typeface="Arial"/>
                <a:cs typeface="Arial"/>
              </a:rPr>
              <a:t>Branscombe</a:t>
            </a:r>
            <a:r>
              <a:rPr lang="en-GB" sz="1200" spc="-64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lang="en-GB" sz="1200" spc="-51" dirty="0">
                <a:solidFill>
                  <a:srgbClr val="898989"/>
                </a:solidFill>
                <a:latin typeface="Arial"/>
                <a:cs typeface="Arial"/>
              </a:rPr>
              <a:t>(2013) </a:t>
            </a:r>
            <a:r>
              <a:rPr lang="en-GB" sz="1200" spc="-68" dirty="0">
                <a:solidFill>
                  <a:srgbClr val="898989"/>
                </a:solidFill>
                <a:latin typeface="Arial"/>
                <a:cs typeface="Arial"/>
              </a:rPr>
              <a:t>Social </a:t>
            </a:r>
            <a:r>
              <a:rPr lang="en-GB" sz="1200" spc="-51" dirty="0">
                <a:solidFill>
                  <a:srgbClr val="898989"/>
                </a:solidFill>
                <a:latin typeface="Arial"/>
                <a:cs typeface="Arial"/>
              </a:rPr>
              <a:t>psychology; </a:t>
            </a:r>
            <a:r>
              <a:rPr lang="en-GB" sz="1200" spc="-77" dirty="0">
                <a:solidFill>
                  <a:srgbClr val="898989"/>
                </a:solidFill>
                <a:latin typeface="Arial"/>
                <a:cs typeface="Arial"/>
              </a:rPr>
              <a:t>Hogg </a:t>
            </a:r>
            <a:r>
              <a:rPr lang="en-GB" sz="1200" spc="13" dirty="0">
                <a:solidFill>
                  <a:srgbClr val="898989"/>
                </a:solidFill>
                <a:latin typeface="Arial"/>
                <a:cs typeface="Arial"/>
              </a:rPr>
              <a:t>&amp; </a:t>
            </a:r>
            <a:r>
              <a:rPr lang="en-GB" sz="1200" spc="-77" dirty="0">
                <a:solidFill>
                  <a:srgbClr val="898989"/>
                </a:solidFill>
                <a:latin typeface="Arial"/>
                <a:cs typeface="Arial"/>
              </a:rPr>
              <a:t>Vaughan </a:t>
            </a:r>
            <a:r>
              <a:rPr lang="en-GB" sz="1200" spc="-51" dirty="0">
                <a:solidFill>
                  <a:srgbClr val="898989"/>
                </a:solidFill>
                <a:latin typeface="Arial"/>
                <a:cs typeface="Arial"/>
              </a:rPr>
              <a:t>(2014) </a:t>
            </a:r>
            <a:r>
              <a:rPr lang="en-GB" sz="1200" spc="-68" dirty="0">
                <a:solidFill>
                  <a:srgbClr val="898989"/>
                </a:solidFill>
                <a:latin typeface="Arial"/>
                <a:cs typeface="Arial"/>
              </a:rPr>
              <a:t>Social</a:t>
            </a:r>
            <a:r>
              <a:rPr lang="en-GB" sz="1200" spc="-21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lang="en-GB" sz="1200" spc="-56" dirty="0">
                <a:solidFill>
                  <a:srgbClr val="898989"/>
                </a:solidFill>
                <a:latin typeface="Arial"/>
                <a:cs typeface="Arial"/>
              </a:rPr>
              <a:t>psychology</a:t>
            </a:r>
            <a:endParaRPr lang="en-GB" sz="1200" dirty="0">
              <a:latin typeface="Arial"/>
              <a:cs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810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3EB22AF3-94AE-4295-A318-5227653E85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898CEC-10D9-4D87-B7C2-24750942F57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01E366E5-DE5A-4F70-8679-BD14CEA0C6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F3F243B7-F6E6-4C0D-B20C-C155756C0F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dirty="0"/>
              <a:t>Lecture split into multiple parts, with small review questions in between – this first part is the heaviest</a:t>
            </a:r>
          </a:p>
        </p:txBody>
      </p:sp>
    </p:spTree>
    <p:extLst>
      <p:ext uri="{BB962C8B-B14F-4D97-AF65-F5344CB8AC3E}">
        <p14:creationId xmlns:p14="http://schemas.microsoft.com/office/powerpoint/2010/main" val="1215969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Deindividuation Loss of self-awareness &amp; evaluation apprehension </a:t>
            </a:r>
          </a:p>
          <a:p>
            <a:r>
              <a:rPr lang="en-GB" dirty="0"/>
              <a:t>So more impulsive and deviant actions in a crowd that people would not support otherwise</a:t>
            </a:r>
          </a:p>
          <a:p>
            <a:r>
              <a:rPr lang="en-GB" dirty="0"/>
              <a:t>(and, of course, anonymity allows people to do what they would always like to do)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664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Deindividuation Loss of self-awareness &amp; evaluation apprehension </a:t>
            </a:r>
          </a:p>
          <a:p>
            <a:r>
              <a:rPr lang="en-GB" dirty="0"/>
              <a:t>So more impulsive and deviant actions in a crowd that people would not support otherwise</a:t>
            </a:r>
          </a:p>
          <a:p>
            <a:r>
              <a:rPr lang="en-GB" dirty="0"/>
              <a:t>(and, of course, anonymity allows people to do what they would always like to do)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621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Children stealing money and sweets during trick or treat house call</a:t>
            </a:r>
          </a:p>
          <a:p>
            <a:r>
              <a:rPr lang="en-GB" dirty="0"/>
              <a:t>Only one variable randomised! </a:t>
            </a:r>
            <a:r>
              <a:rPr lang="en-GB" b="1" i="1" dirty="0"/>
              <a:t>Alone or in groups did occur naturally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876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Children stealing money and sweets during trick or treat house call</a:t>
            </a:r>
          </a:p>
          <a:p>
            <a:r>
              <a:rPr lang="en-GB" dirty="0"/>
              <a:t>Only one variable randomised! </a:t>
            </a:r>
            <a:r>
              <a:rPr lang="en-GB" b="1" i="1" dirty="0"/>
              <a:t>Alone or in groups did occur naturally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743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4ACFFA-7559-45C4-86B1-E706108FE529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33425"/>
            <a:ext cx="4870450" cy="3652838"/>
          </a:xfrm>
          <a:ln w="12700" cap="flat"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30738"/>
            <a:ext cx="5026025" cy="4387850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3EB22AF3-94AE-4295-A318-5227653E85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898CEC-10D9-4D87-B7C2-24750942F57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01E366E5-DE5A-4F70-8679-BD14CEA0C6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F3F243B7-F6E6-4C0D-B20C-C155756C0F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dirty="0"/>
              <a:t>Lecture split into multiple parts, with small review questions in between – this first part is the heaviest</a:t>
            </a:r>
          </a:p>
        </p:txBody>
      </p:sp>
    </p:spTree>
    <p:extLst>
      <p:ext uri="{BB962C8B-B14F-4D97-AF65-F5344CB8AC3E}">
        <p14:creationId xmlns:p14="http://schemas.microsoft.com/office/powerpoint/2010/main" val="1492627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1986: Space Shuttle Challenger exploded 73 seconds after start – all crew died. 17% of Americans watched live.</a:t>
            </a:r>
          </a:p>
          <a:p>
            <a:r>
              <a:rPr lang="en-GB" dirty="0"/>
              <a:t>Problem a defective O-Ring … known as an annoyance before, therefore ignored by too many decision makers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2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spc="-56" dirty="0">
                <a:solidFill>
                  <a:srgbClr val="898989"/>
                </a:solidFill>
                <a:latin typeface="Arial"/>
                <a:cs typeface="Arial"/>
              </a:rPr>
              <a:t>Experts benefited from audience – beginners didn’t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240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Link to Baron:</a:t>
            </a:r>
            <a:r>
              <a:rPr lang="en-GB" dirty="0"/>
              <a:t> </a:t>
            </a:r>
            <a:r>
              <a:rPr lang="en-GB" dirty="0">
                <a:hlinkClick r:id="rId3"/>
              </a:rPr>
              <a:t>https://pdfs.semanticscholar.org/bb27/fcd4fbdb5145993c70bb12b251457283cfa3.pdf</a:t>
            </a:r>
            <a:endParaRPr lang="en-GB" dirty="0"/>
          </a:p>
          <a:p>
            <a:r>
              <a:rPr lang="en-GB" dirty="0"/>
              <a:t>It would be better to read the book chapter that has gone through editing, but this is easier to access.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9339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6943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3EB22AF3-94AE-4295-A318-5227653E85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898CEC-10D9-4D87-B7C2-24750942F57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01E366E5-DE5A-4F70-8679-BD14CEA0C6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F3F243B7-F6E6-4C0D-B20C-C155756C0F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dirty="0"/>
              <a:t>Lecture split into multiple parts, with small review questions in between – this first part is the heaviest</a:t>
            </a:r>
          </a:p>
        </p:txBody>
      </p:sp>
    </p:spTree>
    <p:extLst>
      <p:ext uri="{BB962C8B-B14F-4D97-AF65-F5344CB8AC3E}">
        <p14:creationId xmlns:p14="http://schemas.microsoft.com/office/powerpoint/2010/main" val="18891392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12 critical trials</a:t>
            </a:r>
          </a:p>
          <a:p>
            <a:r>
              <a:rPr lang="en-GB" dirty="0"/>
              <a:t>75% of participants conformed at least once</a:t>
            </a:r>
          </a:p>
          <a:p>
            <a:r>
              <a:rPr lang="en-GB" dirty="0"/>
              <a:t>32% went along on average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394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188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Ash interviewed subjects, most referred to normative influence</a:t>
            </a:r>
          </a:p>
          <a:p>
            <a:r>
              <a:rPr lang="en-GB" dirty="0"/>
              <a:t>Harder version of the experiment, with higher rate of agreement with group’s answer – likely because information matters more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GB" dirty="0">
                <a:effectLst/>
              </a:rPr>
              <a:t>When the situation is ambiguous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GB" dirty="0">
                <a:effectLst/>
              </a:rPr>
              <a:t>When the situation is a crisis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GB" dirty="0">
                <a:effectLst/>
              </a:rPr>
              <a:t>When other people are experts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8781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English late medieval priest and writer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2757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u="sng" dirty="0">
                <a:solidFill>
                  <a:schemeClr val="tx2"/>
                </a:solidFill>
                <a:effectLst/>
              </a:rPr>
              <a:t>Baron, </a:t>
            </a:r>
            <a:r>
              <a:rPr lang="en-US" altLang="en-US" sz="1200" u="sng" dirty="0" err="1">
                <a:solidFill>
                  <a:schemeClr val="tx2"/>
                </a:solidFill>
                <a:effectLst/>
              </a:rPr>
              <a:t>Vandello</a:t>
            </a:r>
            <a:r>
              <a:rPr lang="en-US" altLang="en-US" sz="1200" u="sng" dirty="0">
                <a:solidFill>
                  <a:schemeClr val="tx2"/>
                </a:solidFill>
                <a:effectLst/>
              </a:rPr>
              <a:t>, &amp; Brunsman (1996</a:t>
            </a:r>
            <a:r>
              <a:rPr lang="en-US" altLang="en-US" sz="1200" dirty="0">
                <a:solidFill>
                  <a:schemeClr val="tx2"/>
                </a:solidFill>
                <a:effectLst/>
              </a:rPr>
              <a:t>):</a:t>
            </a:r>
            <a:r>
              <a:rPr lang="en-US" altLang="en-US" sz="1200" dirty="0">
                <a:effectLst/>
              </a:rPr>
              <a:t> asked groups of students to choose a criminal suspect from a line-up.</a:t>
            </a:r>
          </a:p>
          <a:p>
            <a:endParaRPr lang="en-US" altLang="en-US" sz="1200" dirty="0">
              <a:effectLst/>
            </a:endParaRPr>
          </a:p>
          <a:p>
            <a:r>
              <a:rPr lang="en-US" altLang="en-US" sz="1200" dirty="0">
                <a:effectLst/>
              </a:rPr>
              <a:t>Some saw the pictures so quickly it was </a:t>
            </a:r>
            <a:r>
              <a:rPr lang="en-US" altLang="en-US" sz="1200" dirty="0">
                <a:solidFill>
                  <a:schemeClr val="tx2"/>
                </a:solidFill>
                <a:effectLst/>
              </a:rPr>
              <a:t>hard to be certain</a:t>
            </a:r>
            <a:r>
              <a:rPr lang="en-US" altLang="en-US" sz="1200" dirty="0">
                <a:effectLst/>
              </a:rPr>
              <a:t> about their judgments. Others had </a:t>
            </a:r>
            <a:r>
              <a:rPr lang="en-US" altLang="en-US" sz="1200" dirty="0">
                <a:solidFill>
                  <a:schemeClr val="tx2"/>
                </a:solidFill>
                <a:effectLst/>
              </a:rPr>
              <a:t>ample time</a:t>
            </a:r>
            <a:r>
              <a:rPr lang="en-US" altLang="en-US" sz="1200" dirty="0">
                <a:effectLst/>
              </a:rPr>
              <a:t>.</a:t>
            </a:r>
          </a:p>
          <a:p>
            <a:endParaRPr lang="en-US" altLang="en-US" sz="1200" dirty="0">
              <a:effectLst/>
            </a:endParaRPr>
          </a:p>
          <a:p>
            <a:r>
              <a:rPr lang="en-US" altLang="en-US" sz="1200" dirty="0">
                <a:effectLst/>
              </a:rPr>
              <a:t>In addition, some students were </a:t>
            </a:r>
            <a:r>
              <a:rPr lang="en-US" altLang="en-US" sz="1200" dirty="0">
                <a:solidFill>
                  <a:schemeClr val="tx2"/>
                </a:solidFill>
                <a:effectLst/>
              </a:rPr>
              <a:t>motivated to be accurate</a:t>
            </a:r>
            <a:r>
              <a:rPr lang="en-US" altLang="en-US" sz="1200" dirty="0">
                <a:effectLst/>
              </a:rPr>
              <a:t> with the promise of a $20 prize; others had no incentive (</a:t>
            </a:r>
            <a:r>
              <a:rPr lang="en-US" altLang="en-US" sz="1200" dirty="0">
                <a:solidFill>
                  <a:schemeClr val="tx2"/>
                </a:solidFill>
                <a:effectLst/>
              </a:rPr>
              <a:t>were not motivated to be accurate</a:t>
            </a:r>
            <a:r>
              <a:rPr lang="en-US" altLang="en-US" sz="1200" dirty="0">
                <a:effectLst/>
              </a:rPr>
              <a:t>).</a:t>
            </a:r>
          </a:p>
          <a:p>
            <a:endParaRPr lang="en-US" altLang="en-US" sz="1200" dirty="0">
              <a:effectLst/>
            </a:endParaRPr>
          </a:p>
          <a:p>
            <a:endParaRPr lang="en-US" altLang="en-US" sz="1200" dirty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828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430A7-F4E2-430A-B694-C327CB82A7A3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33425"/>
            <a:ext cx="4870450" cy="3652838"/>
          </a:xfrm>
          <a:ln w="12700" cap="flat"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30738"/>
            <a:ext cx="5026025" cy="4387850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969C22-51DA-4FD3-A87E-9F64F5B3C8DF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33425"/>
            <a:ext cx="4870450" cy="3652838"/>
          </a:xfrm>
          <a:ln w="12700" cap="flat"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30738"/>
            <a:ext cx="5026025" cy="4387850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spc="-56" dirty="0">
                <a:solidFill>
                  <a:srgbClr val="898989"/>
                </a:solidFill>
                <a:latin typeface="Arial"/>
                <a:cs typeface="Arial"/>
              </a:rPr>
              <a:t>Baron </a:t>
            </a:r>
            <a:r>
              <a:rPr lang="en-GB" sz="1200" spc="13" dirty="0">
                <a:solidFill>
                  <a:srgbClr val="898989"/>
                </a:solidFill>
                <a:latin typeface="Arial"/>
                <a:cs typeface="Arial"/>
              </a:rPr>
              <a:t>&amp; </a:t>
            </a:r>
            <a:r>
              <a:rPr lang="en-GB" sz="1200" spc="-64" dirty="0" err="1">
                <a:solidFill>
                  <a:srgbClr val="898989"/>
                </a:solidFill>
                <a:latin typeface="Arial"/>
                <a:cs typeface="Arial"/>
              </a:rPr>
              <a:t>Branscombe</a:t>
            </a:r>
            <a:r>
              <a:rPr lang="en-GB" sz="1200" spc="-64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lang="en-GB" sz="1200" spc="-51" dirty="0">
                <a:solidFill>
                  <a:srgbClr val="898989"/>
                </a:solidFill>
                <a:latin typeface="Arial"/>
                <a:cs typeface="Arial"/>
              </a:rPr>
              <a:t>(2013) </a:t>
            </a:r>
            <a:r>
              <a:rPr lang="en-GB" sz="1200" spc="-68" dirty="0">
                <a:solidFill>
                  <a:srgbClr val="898989"/>
                </a:solidFill>
                <a:latin typeface="Arial"/>
                <a:cs typeface="Arial"/>
              </a:rPr>
              <a:t>Social </a:t>
            </a:r>
            <a:r>
              <a:rPr lang="en-GB" sz="1200" spc="-51" dirty="0">
                <a:solidFill>
                  <a:srgbClr val="898989"/>
                </a:solidFill>
                <a:latin typeface="Arial"/>
                <a:cs typeface="Arial"/>
              </a:rPr>
              <a:t>psychology; </a:t>
            </a:r>
            <a:r>
              <a:rPr lang="en-GB" sz="1200" spc="-77" dirty="0">
                <a:solidFill>
                  <a:srgbClr val="898989"/>
                </a:solidFill>
                <a:latin typeface="Arial"/>
                <a:cs typeface="Arial"/>
              </a:rPr>
              <a:t>Hogg </a:t>
            </a:r>
            <a:r>
              <a:rPr lang="en-GB" sz="1200" spc="13" dirty="0">
                <a:solidFill>
                  <a:srgbClr val="898989"/>
                </a:solidFill>
                <a:latin typeface="Arial"/>
                <a:cs typeface="Arial"/>
              </a:rPr>
              <a:t>&amp; </a:t>
            </a:r>
            <a:r>
              <a:rPr lang="en-GB" sz="1200" spc="-77" dirty="0">
                <a:solidFill>
                  <a:srgbClr val="898989"/>
                </a:solidFill>
                <a:latin typeface="Arial"/>
                <a:cs typeface="Arial"/>
              </a:rPr>
              <a:t>Vaughan </a:t>
            </a:r>
            <a:r>
              <a:rPr lang="en-GB" sz="1200" spc="-51" dirty="0">
                <a:solidFill>
                  <a:srgbClr val="898989"/>
                </a:solidFill>
                <a:latin typeface="Arial"/>
                <a:cs typeface="Arial"/>
              </a:rPr>
              <a:t>(2014) </a:t>
            </a:r>
            <a:r>
              <a:rPr lang="en-GB" sz="1200" spc="-68" dirty="0">
                <a:solidFill>
                  <a:srgbClr val="898989"/>
                </a:solidFill>
                <a:latin typeface="Arial"/>
                <a:cs typeface="Arial"/>
              </a:rPr>
              <a:t>Social</a:t>
            </a:r>
            <a:r>
              <a:rPr lang="en-GB" sz="1200" spc="-21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lang="en-GB" sz="1200" spc="-56" dirty="0">
                <a:solidFill>
                  <a:srgbClr val="898989"/>
                </a:solidFill>
                <a:latin typeface="Arial"/>
                <a:cs typeface="Arial"/>
              </a:rPr>
              <a:t>psychology</a:t>
            </a:r>
            <a:endParaRPr lang="en-GB" sz="1200" dirty="0">
              <a:latin typeface="Arial"/>
              <a:cs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541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3EB22AF3-94AE-4295-A318-5227653E85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898CEC-10D9-4D87-B7C2-24750942F57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01E366E5-DE5A-4F70-8679-BD14CEA0C6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F3F243B7-F6E6-4C0D-B20C-C155756C0F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dirty="0"/>
              <a:t>Lecture split into multiple parts, with small review questions in between – this first part is the heaviest</a:t>
            </a:r>
          </a:p>
        </p:txBody>
      </p:sp>
    </p:spTree>
    <p:extLst>
      <p:ext uri="{BB962C8B-B14F-4D97-AF65-F5344CB8AC3E}">
        <p14:creationId xmlns:p14="http://schemas.microsoft.com/office/powerpoint/2010/main" val="1889139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7AD889-9D82-4542-8730-FFA4444CA580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33425"/>
            <a:ext cx="4870450" cy="3652838"/>
          </a:xfrm>
          <a:ln w="12700" cap="flat"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30738"/>
            <a:ext cx="5026025" cy="4387850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spc="-56" dirty="0">
                <a:solidFill>
                  <a:srgbClr val="898989"/>
                </a:solidFill>
                <a:latin typeface="Arial"/>
                <a:cs typeface="Arial"/>
              </a:rPr>
              <a:t>Baron </a:t>
            </a:r>
            <a:r>
              <a:rPr lang="en-GB" sz="1200" spc="13" dirty="0">
                <a:solidFill>
                  <a:srgbClr val="898989"/>
                </a:solidFill>
                <a:latin typeface="Arial"/>
                <a:cs typeface="Arial"/>
              </a:rPr>
              <a:t>&amp; </a:t>
            </a:r>
            <a:r>
              <a:rPr lang="en-GB" sz="1200" spc="-64" dirty="0" err="1">
                <a:solidFill>
                  <a:srgbClr val="898989"/>
                </a:solidFill>
                <a:latin typeface="Arial"/>
                <a:cs typeface="Arial"/>
              </a:rPr>
              <a:t>Branscombe</a:t>
            </a:r>
            <a:r>
              <a:rPr lang="en-GB" sz="1200" spc="-64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lang="en-GB" sz="1200" spc="-51" dirty="0">
                <a:solidFill>
                  <a:srgbClr val="898989"/>
                </a:solidFill>
                <a:latin typeface="Arial"/>
                <a:cs typeface="Arial"/>
              </a:rPr>
              <a:t>(2013) </a:t>
            </a:r>
            <a:r>
              <a:rPr lang="en-GB" sz="1200" spc="-68" dirty="0">
                <a:solidFill>
                  <a:srgbClr val="898989"/>
                </a:solidFill>
                <a:latin typeface="Arial"/>
                <a:cs typeface="Arial"/>
              </a:rPr>
              <a:t>Social </a:t>
            </a:r>
            <a:r>
              <a:rPr lang="en-GB" sz="1200" spc="-51" dirty="0">
                <a:solidFill>
                  <a:srgbClr val="898989"/>
                </a:solidFill>
                <a:latin typeface="Arial"/>
                <a:cs typeface="Arial"/>
              </a:rPr>
              <a:t>psychology; </a:t>
            </a:r>
            <a:r>
              <a:rPr lang="en-GB" sz="1200" spc="-77" dirty="0">
                <a:solidFill>
                  <a:srgbClr val="898989"/>
                </a:solidFill>
                <a:latin typeface="Arial"/>
                <a:cs typeface="Arial"/>
              </a:rPr>
              <a:t>Hogg </a:t>
            </a:r>
            <a:r>
              <a:rPr lang="en-GB" sz="1200" spc="13" dirty="0">
                <a:solidFill>
                  <a:srgbClr val="898989"/>
                </a:solidFill>
                <a:latin typeface="Arial"/>
                <a:cs typeface="Arial"/>
              </a:rPr>
              <a:t>&amp; </a:t>
            </a:r>
            <a:r>
              <a:rPr lang="en-GB" sz="1200" spc="-77" dirty="0">
                <a:solidFill>
                  <a:srgbClr val="898989"/>
                </a:solidFill>
                <a:latin typeface="Arial"/>
                <a:cs typeface="Arial"/>
              </a:rPr>
              <a:t>Vaughan </a:t>
            </a:r>
            <a:r>
              <a:rPr lang="en-GB" sz="1200" spc="-51" dirty="0">
                <a:solidFill>
                  <a:srgbClr val="898989"/>
                </a:solidFill>
                <a:latin typeface="Arial"/>
                <a:cs typeface="Arial"/>
              </a:rPr>
              <a:t>(2014) </a:t>
            </a:r>
            <a:r>
              <a:rPr lang="en-GB" sz="1200" spc="-68" dirty="0">
                <a:solidFill>
                  <a:srgbClr val="898989"/>
                </a:solidFill>
                <a:latin typeface="Arial"/>
                <a:cs typeface="Arial"/>
              </a:rPr>
              <a:t>Social</a:t>
            </a:r>
            <a:r>
              <a:rPr lang="en-GB" sz="1200" spc="-21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lang="en-GB" sz="1200" spc="-56" dirty="0">
                <a:solidFill>
                  <a:srgbClr val="898989"/>
                </a:solidFill>
                <a:latin typeface="Arial"/>
                <a:cs typeface="Arial"/>
              </a:rPr>
              <a:t>psychology</a:t>
            </a:r>
            <a:endParaRPr lang="en-GB" sz="1200" dirty="0">
              <a:latin typeface="Arial"/>
              <a:cs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657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spc="-56" dirty="0">
                <a:solidFill>
                  <a:srgbClr val="898989"/>
                </a:solidFill>
                <a:latin typeface="Arial"/>
                <a:cs typeface="Arial"/>
              </a:rPr>
              <a:t>Baron </a:t>
            </a:r>
            <a:r>
              <a:rPr lang="en-GB" sz="1200" spc="13" dirty="0">
                <a:solidFill>
                  <a:srgbClr val="898989"/>
                </a:solidFill>
                <a:latin typeface="Arial"/>
                <a:cs typeface="Arial"/>
              </a:rPr>
              <a:t>&amp; </a:t>
            </a:r>
            <a:r>
              <a:rPr lang="en-GB" sz="1200" spc="-64" dirty="0" err="1">
                <a:solidFill>
                  <a:srgbClr val="898989"/>
                </a:solidFill>
                <a:latin typeface="Arial"/>
                <a:cs typeface="Arial"/>
              </a:rPr>
              <a:t>Branscombe</a:t>
            </a:r>
            <a:r>
              <a:rPr lang="en-GB" sz="1200" spc="-64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lang="en-GB" sz="1200" spc="-51" dirty="0">
                <a:solidFill>
                  <a:srgbClr val="898989"/>
                </a:solidFill>
                <a:latin typeface="Arial"/>
                <a:cs typeface="Arial"/>
              </a:rPr>
              <a:t>(2013) </a:t>
            </a:r>
            <a:r>
              <a:rPr lang="en-GB" sz="1200" spc="-68" dirty="0">
                <a:solidFill>
                  <a:srgbClr val="898989"/>
                </a:solidFill>
                <a:latin typeface="Arial"/>
                <a:cs typeface="Arial"/>
              </a:rPr>
              <a:t>Social </a:t>
            </a:r>
            <a:r>
              <a:rPr lang="en-GB" sz="1200" spc="-51" dirty="0">
                <a:solidFill>
                  <a:srgbClr val="898989"/>
                </a:solidFill>
                <a:latin typeface="Arial"/>
                <a:cs typeface="Arial"/>
              </a:rPr>
              <a:t>psychology; </a:t>
            </a:r>
            <a:r>
              <a:rPr lang="en-GB" sz="1200" spc="-77" dirty="0">
                <a:solidFill>
                  <a:srgbClr val="898989"/>
                </a:solidFill>
                <a:latin typeface="Arial"/>
                <a:cs typeface="Arial"/>
              </a:rPr>
              <a:t>Hogg </a:t>
            </a:r>
            <a:r>
              <a:rPr lang="en-GB" sz="1200" spc="13" dirty="0">
                <a:solidFill>
                  <a:srgbClr val="898989"/>
                </a:solidFill>
                <a:latin typeface="Arial"/>
                <a:cs typeface="Arial"/>
              </a:rPr>
              <a:t>&amp; </a:t>
            </a:r>
            <a:r>
              <a:rPr lang="en-GB" sz="1200" spc="-77" dirty="0">
                <a:solidFill>
                  <a:srgbClr val="898989"/>
                </a:solidFill>
                <a:latin typeface="Arial"/>
                <a:cs typeface="Arial"/>
              </a:rPr>
              <a:t>Vaughan </a:t>
            </a:r>
            <a:r>
              <a:rPr lang="en-GB" sz="1200" spc="-51" dirty="0">
                <a:solidFill>
                  <a:srgbClr val="898989"/>
                </a:solidFill>
                <a:latin typeface="Arial"/>
                <a:cs typeface="Arial"/>
              </a:rPr>
              <a:t>(2014) </a:t>
            </a:r>
            <a:r>
              <a:rPr lang="en-GB" sz="1200" spc="-68" dirty="0">
                <a:solidFill>
                  <a:srgbClr val="898989"/>
                </a:solidFill>
                <a:latin typeface="Arial"/>
                <a:cs typeface="Arial"/>
              </a:rPr>
              <a:t>Social</a:t>
            </a:r>
            <a:r>
              <a:rPr lang="en-GB" sz="1200" spc="-21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lang="en-GB" sz="1200" spc="-56" dirty="0">
                <a:solidFill>
                  <a:srgbClr val="898989"/>
                </a:solidFill>
                <a:latin typeface="Arial"/>
                <a:cs typeface="Arial"/>
              </a:rPr>
              <a:t>psychology</a:t>
            </a:r>
            <a:endParaRPr lang="en-GB" sz="12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000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spc="-56" dirty="0">
                <a:solidFill>
                  <a:srgbClr val="898989"/>
                </a:solidFill>
                <a:latin typeface="Arial"/>
                <a:cs typeface="Arial"/>
              </a:rPr>
              <a:t>Baron </a:t>
            </a:r>
            <a:r>
              <a:rPr lang="en-GB" sz="1200" spc="13" dirty="0">
                <a:solidFill>
                  <a:srgbClr val="898989"/>
                </a:solidFill>
                <a:latin typeface="Arial"/>
                <a:cs typeface="Arial"/>
              </a:rPr>
              <a:t>&amp; </a:t>
            </a:r>
            <a:r>
              <a:rPr lang="en-GB" sz="1200" spc="-64" dirty="0" err="1">
                <a:solidFill>
                  <a:srgbClr val="898989"/>
                </a:solidFill>
                <a:latin typeface="Arial"/>
                <a:cs typeface="Arial"/>
              </a:rPr>
              <a:t>Branscombe</a:t>
            </a:r>
            <a:r>
              <a:rPr lang="en-GB" sz="1200" spc="-64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lang="en-GB" sz="1200" spc="-51" dirty="0">
                <a:solidFill>
                  <a:srgbClr val="898989"/>
                </a:solidFill>
                <a:latin typeface="Arial"/>
                <a:cs typeface="Arial"/>
              </a:rPr>
              <a:t>(2013) </a:t>
            </a:r>
            <a:r>
              <a:rPr lang="en-GB" sz="1200" spc="-68" dirty="0">
                <a:solidFill>
                  <a:srgbClr val="898989"/>
                </a:solidFill>
                <a:latin typeface="Arial"/>
                <a:cs typeface="Arial"/>
              </a:rPr>
              <a:t>Social </a:t>
            </a:r>
            <a:r>
              <a:rPr lang="en-GB" sz="1200" spc="-51" dirty="0">
                <a:solidFill>
                  <a:srgbClr val="898989"/>
                </a:solidFill>
                <a:latin typeface="Arial"/>
                <a:cs typeface="Arial"/>
              </a:rPr>
              <a:t>psychology; </a:t>
            </a:r>
            <a:r>
              <a:rPr lang="en-GB" sz="1200" spc="-77" dirty="0">
                <a:solidFill>
                  <a:srgbClr val="898989"/>
                </a:solidFill>
                <a:latin typeface="Arial"/>
                <a:cs typeface="Arial"/>
              </a:rPr>
              <a:t>Hogg </a:t>
            </a:r>
            <a:r>
              <a:rPr lang="en-GB" sz="1200" spc="13" dirty="0">
                <a:solidFill>
                  <a:srgbClr val="898989"/>
                </a:solidFill>
                <a:latin typeface="Arial"/>
                <a:cs typeface="Arial"/>
              </a:rPr>
              <a:t>&amp; </a:t>
            </a:r>
            <a:r>
              <a:rPr lang="en-GB" sz="1200" spc="-77" dirty="0">
                <a:solidFill>
                  <a:srgbClr val="898989"/>
                </a:solidFill>
                <a:latin typeface="Arial"/>
                <a:cs typeface="Arial"/>
              </a:rPr>
              <a:t>Vaughan </a:t>
            </a:r>
            <a:r>
              <a:rPr lang="en-GB" sz="1200" spc="-51" dirty="0">
                <a:solidFill>
                  <a:srgbClr val="898989"/>
                </a:solidFill>
                <a:latin typeface="Arial"/>
                <a:cs typeface="Arial"/>
              </a:rPr>
              <a:t>(2014) </a:t>
            </a:r>
            <a:r>
              <a:rPr lang="en-GB" sz="1200" spc="-68" dirty="0">
                <a:solidFill>
                  <a:srgbClr val="898989"/>
                </a:solidFill>
                <a:latin typeface="Arial"/>
                <a:cs typeface="Arial"/>
              </a:rPr>
              <a:t>Social</a:t>
            </a:r>
            <a:r>
              <a:rPr lang="en-GB" sz="1200" spc="-21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lang="en-GB" sz="1200" spc="-56" dirty="0">
                <a:solidFill>
                  <a:srgbClr val="898989"/>
                </a:solidFill>
                <a:latin typeface="Arial"/>
                <a:cs typeface="Arial"/>
              </a:rPr>
              <a:t>psychology</a:t>
            </a:r>
            <a:endParaRPr lang="en-GB" sz="1200" dirty="0">
              <a:latin typeface="Arial"/>
              <a:cs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25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spc="-56" dirty="0">
                <a:solidFill>
                  <a:srgbClr val="898989"/>
                </a:solidFill>
                <a:latin typeface="Arial"/>
                <a:cs typeface="Arial"/>
              </a:rPr>
              <a:t>Baron </a:t>
            </a:r>
            <a:r>
              <a:rPr lang="en-GB" sz="1200" spc="13" dirty="0">
                <a:solidFill>
                  <a:srgbClr val="898989"/>
                </a:solidFill>
                <a:latin typeface="Arial"/>
                <a:cs typeface="Arial"/>
              </a:rPr>
              <a:t>&amp; </a:t>
            </a:r>
            <a:r>
              <a:rPr lang="en-GB" sz="1200" spc="-64" dirty="0" err="1">
                <a:solidFill>
                  <a:srgbClr val="898989"/>
                </a:solidFill>
                <a:latin typeface="Arial"/>
                <a:cs typeface="Arial"/>
              </a:rPr>
              <a:t>Branscombe</a:t>
            </a:r>
            <a:r>
              <a:rPr lang="en-GB" sz="1200" spc="-64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lang="en-GB" sz="1200" spc="-51" dirty="0">
                <a:solidFill>
                  <a:srgbClr val="898989"/>
                </a:solidFill>
                <a:latin typeface="Arial"/>
                <a:cs typeface="Arial"/>
              </a:rPr>
              <a:t>(2013) </a:t>
            </a:r>
            <a:r>
              <a:rPr lang="en-GB" sz="1200" spc="-68" dirty="0">
                <a:solidFill>
                  <a:srgbClr val="898989"/>
                </a:solidFill>
                <a:latin typeface="Arial"/>
                <a:cs typeface="Arial"/>
              </a:rPr>
              <a:t>Social </a:t>
            </a:r>
            <a:r>
              <a:rPr lang="en-GB" sz="1200" spc="-51" dirty="0">
                <a:solidFill>
                  <a:srgbClr val="898989"/>
                </a:solidFill>
                <a:latin typeface="Arial"/>
                <a:cs typeface="Arial"/>
              </a:rPr>
              <a:t>psychology; </a:t>
            </a:r>
            <a:r>
              <a:rPr lang="en-GB" sz="1200" spc="-77" dirty="0">
                <a:solidFill>
                  <a:srgbClr val="898989"/>
                </a:solidFill>
                <a:latin typeface="Arial"/>
                <a:cs typeface="Arial"/>
              </a:rPr>
              <a:t>Hogg </a:t>
            </a:r>
            <a:r>
              <a:rPr lang="en-GB" sz="1200" spc="13" dirty="0">
                <a:solidFill>
                  <a:srgbClr val="898989"/>
                </a:solidFill>
                <a:latin typeface="Arial"/>
                <a:cs typeface="Arial"/>
              </a:rPr>
              <a:t>&amp; </a:t>
            </a:r>
            <a:r>
              <a:rPr lang="en-GB" sz="1200" spc="-77" dirty="0">
                <a:solidFill>
                  <a:srgbClr val="898989"/>
                </a:solidFill>
                <a:latin typeface="Arial"/>
                <a:cs typeface="Arial"/>
              </a:rPr>
              <a:t>Vaughan </a:t>
            </a:r>
            <a:r>
              <a:rPr lang="en-GB" sz="1200" spc="-51" dirty="0">
                <a:solidFill>
                  <a:srgbClr val="898989"/>
                </a:solidFill>
                <a:latin typeface="Arial"/>
                <a:cs typeface="Arial"/>
              </a:rPr>
              <a:t>(2014) </a:t>
            </a:r>
            <a:r>
              <a:rPr lang="en-GB" sz="1200" spc="-68" dirty="0">
                <a:solidFill>
                  <a:srgbClr val="898989"/>
                </a:solidFill>
                <a:latin typeface="Arial"/>
                <a:cs typeface="Arial"/>
              </a:rPr>
              <a:t>Social</a:t>
            </a:r>
            <a:r>
              <a:rPr lang="en-GB" sz="1200" spc="-21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lang="en-GB" sz="1200" spc="-56" dirty="0">
                <a:solidFill>
                  <a:srgbClr val="898989"/>
                </a:solidFill>
                <a:latin typeface="Arial"/>
                <a:cs typeface="Arial"/>
              </a:rPr>
              <a:t>psychology</a:t>
            </a:r>
            <a:endParaRPr lang="en-GB" sz="1200" dirty="0">
              <a:latin typeface="Arial"/>
              <a:cs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648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spc="-56" dirty="0">
                <a:solidFill>
                  <a:srgbClr val="898989"/>
                </a:solidFill>
                <a:latin typeface="Arial"/>
                <a:cs typeface="Arial"/>
              </a:rPr>
              <a:t>Baron </a:t>
            </a:r>
            <a:r>
              <a:rPr lang="en-GB" sz="1200" spc="13" dirty="0">
                <a:solidFill>
                  <a:srgbClr val="898989"/>
                </a:solidFill>
                <a:latin typeface="Arial"/>
                <a:cs typeface="Arial"/>
              </a:rPr>
              <a:t>&amp; </a:t>
            </a:r>
            <a:r>
              <a:rPr lang="en-GB" sz="1200" spc="-64" dirty="0" err="1">
                <a:solidFill>
                  <a:srgbClr val="898989"/>
                </a:solidFill>
                <a:latin typeface="Arial"/>
                <a:cs typeface="Arial"/>
              </a:rPr>
              <a:t>Branscombe</a:t>
            </a:r>
            <a:r>
              <a:rPr lang="en-GB" sz="1200" spc="-64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lang="en-GB" sz="1200" spc="-51" dirty="0">
                <a:solidFill>
                  <a:srgbClr val="898989"/>
                </a:solidFill>
                <a:latin typeface="Arial"/>
                <a:cs typeface="Arial"/>
              </a:rPr>
              <a:t>(2013) </a:t>
            </a:r>
            <a:r>
              <a:rPr lang="en-GB" sz="1200" spc="-68" dirty="0">
                <a:solidFill>
                  <a:srgbClr val="898989"/>
                </a:solidFill>
                <a:latin typeface="Arial"/>
                <a:cs typeface="Arial"/>
              </a:rPr>
              <a:t>Social </a:t>
            </a:r>
            <a:r>
              <a:rPr lang="en-GB" sz="1200" spc="-51" dirty="0">
                <a:solidFill>
                  <a:srgbClr val="898989"/>
                </a:solidFill>
                <a:latin typeface="Arial"/>
                <a:cs typeface="Arial"/>
              </a:rPr>
              <a:t>psychology; </a:t>
            </a:r>
            <a:r>
              <a:rPr lang="en-GB" sz="1200" spc="-77" dirty="0">
                <a:solidFill>
                  <a:srgbClr val="898989"/>
                </a:solidFill>
                <a:latin typeface="Arial"/>
                <a:cs typeface="Arial"/>
              </a:rPr>
              <a:t>Hogg </a:t>
            </a:r>
            <a:r>
              <a:rPr lang="en-GB" sz="1200" spc="13" dirty="0">
                <a:solidFill>
                  <a:srgbClr val="898989"/>
                </a:solidFill>
                <a:latin typeface="Arial"/>
                <a:cs typeface="Arial"/>
              </a:rPr>
              <a:t>&amp; </a:t>
            </a:r>
            <a:r>
              <a:rPr lang="en-GB" sz="1200" spc="-77" dirty="0">
                <a:solidFill>
                  <a:srgbClr val="898989"/>
                </a:solidFill>
                <a:latin typeface="Arial"/>
                <a:cs typeface="Arial"/>
              </a:rPr>
              <a:t>Vaughan </a:t>
            </a:r>
            <a:r>
              <a:rPr lang="en-GB" sz="1200" spc="-51" dirty="0">
                <a:solidFill>
                  <a:srgbClr val="898989"/>
                </a:solidFill>
                <a:latin typeface="Arial"/>
                <a:cs typeface="Arial"/>
              </a:rPr>
              <a:t>(2014) </a:t>
            </a:r>
            <a:r>
              <a:rPr lang="en-GB" sz="1200" spc="-68" dirty="0">
                <a:solidFill>
                  <a:srgbClr val="898989"/>
                </a:solidFill>
                <a:latin typeface="Arial"/>
                <a:cs typeface="Arial"/>
              </a:rPr>
              <a:t>Social</a:t>
            </a:r>
            <a:r>
              <a:rPr lang="en-GB" sz="1200" spc="-21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lang="en-GB" sz="1200" spc="-56" dirty="0">
                <a:solidFill>
                  <a:srgbClr val="898989"/>
                </a:solidFill>
                <a:latin typeface="Arial"/>
                <a:cs typeface="Arial"/>
              </a:rPr>
              <a:t>psychology</a:t>
            </a:r>
            <a:endParaRPr lang="en-GB" sz="1200" dirty="0">
              <a:latin typeface="Arial"/>
              <a:cs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8262F-4E77-4005-A49E-2F8B762942A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703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FF21-1B8E-44D3-8B50-B1D360324B2D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9440-E160-417A-9589-9DFA9EE0B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FF21-1B8E-44D3-8B50-B1D360324B2D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9440-E160-417A-9589-9DFA9EE0B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381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8F765-F5D0-4F0C-AAD0-C66D4820EC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748729"/>
      </p:ext>
    </p:extLst>
  </p:cSld>
  <p:clrMapOvr>
    <a:masterClrMapping/>
  </p:clrMapOvr>
  <p:transition spd="med">
    <p:zoom dir="in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90ECE-26F9-4705-98EE-78831CA0BA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385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EBC13-B490-4AC6-950A-BD390558C8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728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FF21-1B8E-44D3-8B50-B1D360324B2D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9440-E160-417A-9589-9DFA9EE0B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25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FF21-1B8E-44D3-8B50-B1D360324B2D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9440-E160-417A-9589-9DFA9EE0B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063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FF21-1B8E-44D3-8B50-B1D360324B2D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9440-E160-417A-9589-9DFA9EE0B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454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FF21-1B8E-44D3-8B50-B1D360324B2D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9440-E160-417A-9589-9DFA9EE0B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80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FF21-1B8E-44D3-8B50-B1D360324B2D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9440-E160-417A-9589-9DFA9EE0B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013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FF21-1B8E-44D3-8B50-B1D360324B2D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9440-E160-417A-9589-9DFA9EE0B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080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FF21-1B8E-44D3-8B50-B1D360324B2D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9440-E160-417A-9589-9DFA9EE0B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07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FF21-1B8E-44D3-8B50-B1D360324B2D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9440-E160-417A-9589-9DFA9EE0B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839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FFF21-1B8E-44D3-8B50-B1D360324B2D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A9440-E160-417A-9589-9DFA9EE0B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90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2.xml"/><Relationship Id="rId7" Type="http://schemas.openxmlformats.org/officeDocument/2006/relationships/slideLayout" Target="../slideLayouts/slideLayout1.xml"/><Relationship Id="rId12" Type="http://schemas.openxmlformats.org/officeDocument/2006/relationships/hyperlink" Target="mailto:l.Wallrich@gold.ac.uk" TargetMode="Externa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11" Type="http://schemas.openxmlformats.org/officeDocument/2006/relationships/image" Target="../media/image1.emf"/><Relationship Id="rId5" Type="http://schemas.openxmlformats.org/officeDocument/2006/relationships/tags" Target="../tags/tag4.xml"/><Relationship Id="rId10" Type="http://schemas.openxmlformats.org/officeDocument/2006/relationships/oleObject" Target="../embeddings/oleObject1.bin"/><Relationship Id="rId4" Type="http://schemas.openxmlformats.org/officeDocument/2006/relationships/tags" Target="../tags/tag3.xml"/><Relationship Id="rId9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1.xml"/><Relationship Id="rId12" Type="http://schemas.openxmlformats.org/officeDocument/2006/relationships/hyperlink" Target="mailto:l.Wallrich@gold.ac.uk" TargetMode="External"/><Relationship Id="rId2" Type="http://schemas.openxmlformats.org/officeDocument/2006/relationships/tags" Target="../tags/tag6.xml"/><Relationship Id="rId1" Type="http://schemas.openxmlformats.org/officeDocument/2006/relationships/vmlDrawing" Target="../drawings/vmlDrawing2.vml"/><Relationship Id="rId6" Type="http://schemas.openxmlformats.org/officeDocument/2006/relationships/tags" Target="../tags/tag10.xml"/><Relationship Id="rId11" Type="http://schemas.openxmlformats.org/officeDocument/2006/relationships/image" Target="../media/image1.emf"/><Relationship Id="rId5" Type="http://schemas.openxmlformats.org/officeDocument/2006/relationships/tags" Target="../tags/tag9.xml"/><Relationship Id="rId10" Type="http://schemas.openxmlformats.org/officeDocument/2006/relationships/oleObject" Target="../embeddings/oleObject2.bin"/><Relationship Id="rId4" Type="http://schemas.openxmlformats.org/officeDocument/2006/relationships/tags" Target="../tags/tag8.xml"/><Relationship Id="rId9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3" Type="http://schemas.openxmlformats.org/officeDocument/2006/relationships/tags" Target="../tags/tag16.xml"/><Relationship Id="rId7" Type="http://schemas.openxmlformats.org/officeDocument/2006/relationships/slideLayout" Target="../slideLayouts/slideLayout1.xml"/><Relationship Id="rId12" Type="http://schemas.openxmlformats.org/officeDocument/2006/relationships/hyperlink" Target="mailto:l.Wallrich@gold.ac.uk" TargetMode="External"/><Relationship Id="rId2" Type="http://schemas.openxmlformats.org/officeDocument/2006/relationships/tags" Target="../tags/tag15.xml"/><Relationship Id="rId1" Type="http://schemas.openxmlformats.org/officeDocument/2006/relationships/vmlDrawing" Target="../drawings/vmlDrawing3.vml"/><Relationship Id="rId6" Type="http://schemas.openxmlformats.org/officeDocument/2006/relationships/tags" Target="../tags/tag19.xml"/><Relationship Id="rId11" Type="http://schemas.openxmlformats.org/officeDocument/2006/relationships/image" Target="../media/image1.emf"/><Relationship Id="rId5" Type="http://schemas.openxmlformats.org/officeDocument/2006/relationships/tags" Target="../tags/tag18.xml"/><Relationship Id="rId10" Type="http://schemas.openxmlformats.org/officeDocument/2006/relationships/oleObject" Target="../embeddings/oleObject3.bin"/><Relationship Id="rId4" Type="http://schemas.openxmlformats.org/officeDocument/2006/relationships/tags" Target="../tags/tag17.xml"/><Relationship Id="rId9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3" Type="http://schemas.openxmlformats.org/officeDocument/2006/relationships/tags" Target="../tags/tag21.xml"/><Relationship Id="rId7" Type="http://schemas.openxmlformats.org/officeDocument/2006/relationships/slideLayout" Target="../slideLayouts/slideLayout1.xml"/><Relationship Id="rId12" Type="http://schemas.openxmlformats.org/officeDocument/2006/relationships/hyperlink" Target="mailto:l.Wallrich@gold.ac.uk" TargetMode="External"/><Relationship Id="rId2" Type="http://schemas.openxmlformats.org/officeDocument/2006/relationships/tags" Target="../tags/tag20.xml"/><Relationship Id="rId1" Type="http://schemas.openxmlformats.org/officeDocument/2006/relationships/vmlDrawing" Target="../drawings/vmlDrawing4.vml"/><Relationship Id="rId6" Type="http://schemas.openxmlformats.org/officeDocument/2006/relationships/tags" Target="../tags/tag24.xml"/><Relationship Id="rId11" Type="http://schemas.openxmlformats.org/officeDocument/2006/relationships/image" Target="../media/image1.emf"/><Relationship Id="rId5" Type="http://schemas.openxmlformats.org/officeDocument/2006/relationships/tags" Target="../tags/tag23.xml"/><Relationship Id="rId10" Type="http://schemas.openxmlformats.org/officeDocument/2006/relationships/oleObject" Target="../embeddings/oleObject4.bin"/><Relationship Id="rId4" Type="http://schemas.openxmlformats.org/officeDocument/2006/relationships/tags" Target="../tags/tag22.xml"/><Relationship Id="rId9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3" Type="http://schemas.openxmlformats.org/officeDocument/2006/relationships/tags" Target="../tags/tag26.xml"/><Relationship Id="rId7" Type="http://schemas.openxmlformats.org/officeDocument/2006/relationships/slideLayout" Target="../slideLayouts/slideLayout1.xml"/><Relationship Id="rId12" Type="http://schemas.openxmlformats.org/officeDocument/2006/relationships/hyperlink" Target="mailto:l.Wallrich@gold.ac.uk" TargetMode="External"/><Relationship Id="rId2" Type="http://schemas.openxmlformats.org/officeDocument/2006/relationships/tags" Target="../tags/tag25.xml"/><Relationship Id="rId1" Type="http://schemas.openxmlformats.org/officeDocument/2006/relationships/vmlDrawing" Target="../drawings/vmlDrawing5.vml"/><Relationship Id="rId6" Type="http://schemas.openxmlformats.org/officeDocument/2006/relationships/tags" Target="../tags/tag29.xml"/><Relationship Id="rId11" Type="http://schemas.openxmlformats.org/officeDocument/2006/relationships/image" Target="../media/image1.emf"/><Relationship Id="rId5" Type="http://schemas.openxmlformats.org/officeDocument/2006/relationships/tags" Target="../tags/tag28.xml"/><Relationship Id="rId10" Type="http://schemas.openxmlformats.org/officeDocument/2006/relationships/oleObject" Target="../embeddings/oleObject5.bin"/><Relationship Id="rId4" Type="http://schemas.openxmlformats.org/officeDocument/2006/relationships/tags" Target="../tags/tag27.xml"/><Relationship Id="rId9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nimal, bird, water, food&#10;&#10;Description automatically generated">
            <a:extLst>
              <a:ext uri="{FF2B5EF4-FFF2-40B4-BE49-F238E27FC236}">
                <a16:creationId xmlns:a16="http://schemas.microsoft.com/office/drawing/2014/main" id="{E7BB1589-FCEA-4C2B-A7E8-F0C0429C01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3316" y="0"/>
            <a:ext cx="10263105" cy="6857129"/>
          </a:xfrm>
          <a:prstGeom prst="rect">
            <a:avLst/>
          </a:prstGeom>
        </p:spPr>
      </p:pic>
      <p:graphicFrame>
        <p:nvGraphicFramePr>
          <p:cNvPr id="6146" name="Object 6" hidden="1">
            <a:extLst>
              <a:ext uri="{FF2B5EF4-FFF2-40B4-BE49-F238E27FC236}">
                <a16:creationId xmlns:a16="http://schemas.microsoft.com/office/drawing/2014/main" id="{C40C388D-AEAD-4D66-B6AC-8486241E11D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think-cell Slide" r:id="rId10" imgW="360" imgH="360" progId="TCLayout.ActiveDocument.1">
                  <p:embed/>
                </p:oleObj>
              </mc:Choice>
              <mc:Fallback>
                <p:oleObj name="think-cell Slide" r:id="rId10" imgW="360" imgH="360" progId="TCLayout.ActiveDocument.1">
                  <p:embed/>
                  <p:pic>
                    <p:nvPicPr>
                      <p:cNvPr id="6146" name="Object 6" hidden="1">
                        <a:extLst>
                          <a:ext uri="{FF2B5EF4-FFF2-40B4-BE49-F238E27FC236}">
                            <a16:creationId xmlns:a16="http://schemas.microsoft.com/office/drawing/2014/main" id="{C40C388D-AEAD-4D66-B6AC-8486241E11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1">
            <a:extLst>
              <a:ext uri="{FF2B5EF4-FFF2-40B4-BE49-F238E27FC236}">
                <a16:creationId xmlns:a16="http://schemas.microsoft.com/office/drawing/2014/main" id="{365A5990-0E78-4267-9CA3-2964EF39DFA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1916832"/>
            <a:ext cx="5348748" cy="4346316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PSY4013 – Intro to Social Psychology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3: Group effects and social influence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333399"/>
                </a:solidFill>
              </a:rPr>
              <a:t>A: Social facilitation &amp; social loafing</a:t>
            </a:r>
            <a:endParaRPr lang="en-US" altLang="en-US" sz="3600" b="1" dirty="0">
              <a:solidFill>
                <a:srgbClr val="C00000"/>
              </a:solidFill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179F22F-6BA2-48F3-88FA-2DB504B9C31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48748" y="1799302"/>
            <a:ext cx="8691102" cy="5057825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endParaRPr kumimoji="0" lang="en-US" altLang="en-US" sz="3600" b="1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D34862-4287-41F9-AEFC-831BD8FB85D1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48749" y="-88584"/>
            <a:ext cx="3795251" cy="1885427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Lukas Wallrich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lukas.wallrich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@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</a:b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stmarys.ac.uk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October 2020 </a:t>
            </a:r>
            <a:r>
              <a:rPr kumimoji="0" lang="en-US" altLang="en-US" sz="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en-US" altLang="en-US" sz="1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C8D49850-723F-4C28-B160-404C2E9C3B4F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144000" y="-88584"/>
            <a:ext cx="835789" cy="1885427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endParaRPr kumimoji="0" lang="en-US" altLang="en-US" sz="1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058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9897" y="462487"/>
            <a:ext cx="7179069" cy="1100175"/>
          </a:xfrm>
          <a:prstGeom prst="rect">
            <a:avLst/>
          </a:prstGeom>
        </p:spPr>
        <p:txBody>
          <a:bodyPr vert="horz" wrap="square" lIns="0" tIns="10860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86"/>
              </a:spcBef>
            </a:pPr>
            <a:r>
              <a:rPr sz="4000" b="1" spc="-73" dirty="0"/>
              <a:t>Social</a:t>
            </a:r>
            <a:r>
              <a:rPr sz="4000" b="1" spc="-346" dirty="0"/>
              <a:t> </a:t>
            </a:r>
            <a:r>
              <a:rPr sz="4000" b="1" spc="-73" dirty="0"/>
              <a:t>loafing</a:t>
            </a:r>
            <a:r>
              <a:rPr lang="en-GB" sz="4000" b="1" spc="-73" dirty="0"/>
              <a:t> </a:t>
            </a:r>
            <a:r>
              <a:rPr lang="en-GB" sz="3078" spc="-73" dirty="0"/>
              <a:t>– </a:t>
            </a:r>
            <a:br>
              <a:rPr lang="en-GB" sz="3078" spc="-73" dirty="0"/>
            </a:br>
            <a:r>
              <a:rPr lang="en-GB" sz="3078" spc="-73" dirty="0"/>
              <a:t>Ringelmann effect (1931)</a:t>
            </a:r>
            <a:endParaRPr sz="3078" dirty="0"/>
          </a:p>
        </p:txBody>
      </p:sp>
      <p:sp>
        <p:nvSpPr>
          <p:cNvPr id="4" name="object 4"/>
          <p:cNvSpPr/>
          <p:nvPr/>
        </p:nvSpPr>
        <p:spPr>
          <a:xfrm>
            <a:off x="2542135" y="2174561"/>
            <a:ext cx="4879012" cy="38152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pic>
        <p:nvPicPr>
          <p:cNvPr id="16386" name="Picture 2" descr="Dew, Tug Of War, Drag, Men, Competition, Team, Rope">
            <a:extLst>
              <a:ext uri="{FF2B5EF4-FFF2-40B4-BE49-F238E27FC236}">
                <a16:creationId xmlns:a16="http://schemas.microsoft.com/office/drawing/2014/main" id="{5A6C6F43-F2AC-4F4D-B24A-E8911E6D3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9" y="1704129"/>
            <a:ext cx="3016717" cy="452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472C51-1835-4D83-A7EB-745B47B5FA45}"/>
              </a:ext>
            </a:extLst>
          </p:cNvPr>
          <p:cNvSpPr/>
          <p:nvPr/>
        </p:nvSpPr>
        <p:spPr>
          <a:xfrm>
            <a:off x="4179381" y="2966191"/>
            <a:ext cx="1995388" cy="1287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715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87828" y="1361868"/>
            <a:ext cx="4373306" cy="3419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" name="object 2"/>
          <p:cNvSpPr txBox="1"/>
          <p:nvPr/>
        </p:nvSpPr>
        <p:spPr>
          <a:xfrm>
            <a:off x="729897" y="4498700"/>
            <a:ext cx="8081594" cy="2490479"/>
          </a:xfrm>
          <a:prstGeom prst="rect">
            <a:avLst/>
          </a:prstGeom>
        </p:spPr>
        <p:txBody>
          <a:bodyPr vert="horz" wrap="square" lIns="0" tIns="46154" rIns="0" bIns="0" rtlCol="0">
            <a:spAutoFit/>
          </a:bodyPr>
          <a:lstStyle/>
          <a:p>
            <a:pPr marL="206336" marR="286698" indent="-195476">
              <a:lnSpc>
                <a:spcPts val="2215"/>
              </a:lnSpc>
              <a:spcBef>
                <a:spcPts val="864"/>
              </a:spcBef>
              <a:buFont typeface="Arial"/>
              <a:buChar char="•"/>
              <a:tabLst>
                <a:tab pos="206336" algn="l"/>
              </a:tabLst>
            </a:pPr>
            <a:r>
              <a:rPr sz="2300" spc="-81" dirty="0">
                <a:cs typeface="Trebuchet MS"/>
              </a:rPr>
              <a:t>Force </a:t>
            </a:r>
            <a:r>
              <a:rPr sz="2300" spc="-94" dirty="0">
                <a:cs typeface="Trebuchet MS"/>
              </a:rPr>
              <a:t>exerted per </a:t>
            </a:r>
            <a:r>
              <a:rPr sz="2300" spc="-38" dirty="0">
                <a:cs typeface="Trebuchet MS"/>
              </a:rPr>
              <a:t>man </a:t>
            </a:r>
            <a:r>
              <a:rPr sz="2300" spc="-77" dirty="0">
                <a:cs typeface="Trebuchet MS"/>
              </a:rPr>
              <a:t>decreased</a:t>
            </a:r>
            <a:r>
              <a:rPr sz="2300" spc="-217" dirty="0">
                <a:cs typeface="Trebuchet MS"/>
              </a:rPr>
              <a:t> </a:t>
            </a:r>
            <a:br>
              <a:rPr lang="en-GB" sz="2300" spc="-217" dirty="0">
                <a:cs typeface="Trebuchet MS"/>
              </a:rPr>
            </a:br>
            <a:r>
              <a:rPr sz="2300" spc="-38" dirty="0">
                <a:cs typeface="Trebuchet MS"/>
              </a:rPr>
              <a:t>as</a:t>
            </a:r>
            <a:r>
              <a:rPr sz="2300" spc="-222" dirty="0">
                <a:cs typeface="Trebuchet MS"/>
              </a:rPr>
              <a:t> </a:t>
            </a:r>
            <a:r>
              <a:rPr sz="2300" spc="-64" dirty="0">
                <a:cs typeface="Trebuchet MS"/>
              </a:rPr>
              <a:t>number</a:t>
            </a:r>
            <a:r>
              <a:rPr sz="2300" spc="-231" dirty="0">
                <a:cs typeface="Trebuchet MS"/>
              </a:rPr>
              <a:t> </a:t>
            </a:r>
            <a:r>
              <a:rPr sz="2300" spc="-60" dirty="0">
                <a:cs typeface="Trebuchet MS"/>
              </a:rPr>
              <a:t>of</a:t>
            </a:r>
            <a:r>
              <a:rPr sz="2300" spc="-235" dirty="0">
                <a:cs typeface="Trebuchet MS"/>
              </a:rPr>
              <a:t> </a:t>
            </a:r>
            <a:r>
              <a:rPr sz="2300" spc="-51" dirty="0">
                <a:cs typeface="Trebuchet MS"/>
              </a:rPr>
              <a:t>men </a:t>
            </a:r>
            <a:r>
              <a:rPr sz="2300" spc="-77" dirty="0">
                <a:cs typeface="Trebuchet MS"/>
              </a:rPr>
              <a:t>increased</a:t>
            </a:r>
            <a:br>
              <a:rPr lang="en-GB" sz="2300" spc="-77" dirty="0">
                <a:cs typeface="Trebuchet MS"/>
              </a:rPr>
            </a:br>
            <a:endParaRPr lang="en-GB" sz="1600" spc="-77" dirty="0">
              <a:cs typeface="Trebuchet MS"/>
            </a:endParaRPr>
          </a:p>
          <a:p>
            <a:pPr marL="10860" marR="286698">
              <a:lnSpc>
                <a:spcPts val="2215"/>
              </a:lnSpc>
              <a:spcBef>
                <a:spcPts val="864"/>
              </a:spcBef>
              <a:tabLst>
                <a:tab pos="206336" algn="l"/>
              </a:tabLst>
            </a:pPr>
            <a:r>
              <a:rPr lang="en-GB" sz="2300" b="1" spc="-77" dirty="0">
                <a:cs typeface="Trebuchet MS"/>
              </a:rPr>
              <a:t>Why?</a:t>
            </a:r>
          </a:p>
          <a:p>
            <a:pPr marL="353760" marR="286698" indent="-342900">
              <a:lnSpc>
                <a:spcPts val="2215"/>
              </a:lnSpc>
              <a:spcBef>
                <a:spcPts val="864"/>
              </a:spcBef>
              <a:buFont typeface="Arial" panose="020B0604020202020204" pitchFamily="34" charset="0"/>
              <a:buChar char="•"/>
              <a:tabLst>
                <a:tab pos="206336" algn="l"/>
              </a:tabLst>
            </a:pPr>
            <a:r>
              <a:rPr lang="en-GB" sz="2300" spc="-77" dirty="0">
                <a:cs typeface="Trebuchet MS"/>
              </a:rPr>
              <a:t>Coordination</a:t>
            </a:r>
          </a:p>
          <a:p>
            <a:pPr marL="353760" marR="286698" indent="-342900">
              <a:lnSpc>
                <a:spcPts val="2215"/>
              </a:lnSpc>
              <a:spcBef>
                <a:spcPts val="864"/>
              </a:spcBef>
              <a:buFont typeface="Arial" panose="020B0604020202020204" pitchFamily="34" charset="0"/>
              <a:buChar char="•"/>
              <a:tabLst>
                <a:tab pos="206336" algn="l"/>
              </a:tabLst>
            </a:pPr>
            <a:r>
              <a:rPr lang="en-GB" sz="2300" spc="-77" dirty="0">
                <a:cs typeface="Trebuchet MS"/>
              </a:rPr>
              <a:t>Motivation?</a:t>
            </a:r>
          </a:p>
          <a:p>
            <a:pPr marL="10860" marR="286698">
              <a:lnSpc>
                <a:spcPts val="2215"/>
              </a:lnSpc>
              <a:spcBef>
                <a:spcPts val="864"/>
              </a:spcBef>
              <a:tabLst>
                <a:tab pos="206336" algn="l"/>
              </a:tabLst>
            </a:pPr>
            <a:endParaRPr lang="en-GB" sz="2300" spc="-77" dirty="0"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9897" y="462487"/>
            <a:ext cx="7179069" cy="1100175"/>
          </a:xfrm>
          <a:prstGeom prst="rect">
            <a:avLst/>
          </a:prstGeom>
        </p:spPr>
        <p:txBody>
          <a:bodyPr vert="horz" wrap="square" lIns="0" tIns="10860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86"/>
              </a:spcBef>
            </a:pPr>
            <a:r>
              <a:rPr sz="4000" b="1" spc="-73" dirty="0"/>
              <a:t>Social</a:t>
            </a:r>
            <a:r>
              <a:rPr sz="4000" b="1" spc="-346" dirty="0"/>
              <a:t> </a:t>
            </a:r>
            <a:r>
              <a:rPr sz="4000" b="1" spc="-73" dirty="0"/>
              <a:t>loafing</a:t>
            </a:r>
            <a:r>
              <a:rPr lang="en-GB" sz="4000" b="1" spc="-73" dirty="0"/>
              <a:t> </a:t>
            </a:r>
            <a:r>
              <a:rPr lang="en-GB" sz="3078" spc="-73" dirty="0"/>
              <a:t>– </a:t>
            </a:r>
            <a:br>
              <a:rPr lang="en-GB" sz="3078" spc="-73" dirty="0"/>
            </a:br>
            <a:r>
              <a:rPr lang="en-GB" sz="3078" spc="-73" dirty="0"/>
              <a:t>Ringelmann effect (1931)</a:t>
            </a:r>
            <a:endParaRPr sz="3078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9492" y="4551712"/>
            <a:ext cx="3607102" cy="2079982"/>
          </a:xfrm>
          <a:prstGeom prst="rect">
            <a:avLst/>
          </a:prstGeom>
        </p:spPr>
        <p:txBody>
          <a:bodyPr vert="horz" wrap="square" lIns="0" tIns="46154" rIns="0" bIns="0" rtlCol="0">
            <a:spAutoFit/>
          </a:bodyPr>
          <a:lstStyle/>
          <a:p>
            <a:pPr marL="206336" marR="11946" indent="-195476">
              <a:lnSpc>
                <a:spcPts val="2215"/>
              </a:lnSpc>
              <a:spcBef>
                <a:spcPts val="859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z="2600" b="1" i="1" spc="-94" dirty="0">
                <a:cs typeface="Trebuchet MS"/>
              </a:rPr>
              <a:t>Free-riders</a:t>
            </a:r>
            <a:r>
              <a:rPr lang="en-GB" sz="2600" spc="-94" dirty="0">
                <a:cs typeface="Trebuchet MS"/>
              </a:rPr>
              <a:t> t</a:t>
            </a:r>
            <a:r>
              <a:rPr sz="2600" spc="-94" dirty="0" err="1">
                <a:cs typeface="Trebuchet MS"/>
              </a:rPr>
              <a:t>ake</a:t>
            </a:r>
            <a:r>
              <a:rPr sz="2600" spc="-94" dirty="0">
                <a:cs typeface="Trebuchet MS"/>
              </a:rPr>
              <a:t> </a:t>
            </a:r>
            <a:r>
              <a:rPr sz="2600" spc="-56" dirty="0">
                <a:cs typeface="Trebuchet MS"/>
              </a:rPr>
              <a:t>advantage </a:t>
            </a:r>
            <a:r>
              <a:rPr sz="2600" spc="-60" dirty="0">
                <a:cs typeface="Trebuchet MS"/>
              </a:rPr>
              <a:t>of </a:t>
            </a:r>
            <a:r>
              <a:rPr sz="2600" spc="-77" dirty="0">
                <a:cs typeface="Trebuchet MS"/>
              </a:rPr>
              <a:t>a </a:t>
            </a:r>
            <a:r>
              <a:rPr sz="2600" spc="-86" dirty="0">
                <a:cs typeface="Trebuchet MS"/>
              </a:rPr>
              <a:t>public </a:t>
            </a:r>
            <a:r>
              <a:rPr sz="2600" spc="-64" dirty="0">
                <a:cs typeface="Trebuchet MS"/>
              </a:rPr>
              <a:t>shared </a:t>
            </a:r>
            <a:r>
              <a:rPr sz="2600" spc="-81" dirty="0">
                <a:cs typeface="Trebuchet MS"/>
              </a:rPr>
              <a:t>resource </a:t>
            </a:r>
            <a:r>
              <a:rPr sz="2600" spc="-68" dirty="0">
                <a:cs typeface="Trebuchet MS"/>
              </a:rPr>
              <a:t>without </a:t>
            </a:r>
            <a:r>
              <a:rPr sz="2600" spc="-73" dirty="0">
                <a:cs typeface="Trebuchet MS"/>
              </a:rPr>
              <a:t>contributing</a:t>
            </a:r>
            <a:endParaRPr sz="2600" dirty="0">
              <a:cs typeface="Trebuchet MS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600" dirty="0">
              <a:cs typeface="Times New Roman"/>
            </a:endParaRPr>
          </a:p>
          <a:p>
            <a:pPr marL="206336" marR="4344" indent="-195476">
              <a:lnSpc>
                <a:spcPts val="2215"/>
              </a:lnSpc>
              <a:spcBef>
                <a:spcPts val="1573"/>
              </a:spcBef>
              <a:buFont typeface="Arial"/>
              <a:buChar char="•"/>
              <a:tabLst>
                <a:tab pos="206336" algn="l"/>
              </a:tabLst>
            </a:pPr>
            <a:r>
              <a:rPr sz="2600" b="1" i="1" spc="-77" dirty="0">
                <a:cs typeface="Trebuchet MS"/>
              </a:rPr>
              <a:t>Social</a:t>
            </a:r>
            <a:r>
              <a:rPr sz="2600" b="1" i="1" spc="-227" dirty="0">
                <a:cs typeface="Trebuchet MS"/>
              </a:rPr>
              <a:t> </a:t>
            </a:r>
            <a:r>
              <a:rPr sz="2600" b="1" i="1" spc="-137" dirty="0">
                <a:cs typeface="Trebuchet MS"/>
              </a:rPr>
              <a:t>loafers</a:t>
            </a:r>
            <a:r>
              <a:rPr sz="2600" b="1" spc="-137" dirty="0">
                <a:cs typeface="Trebuchet MS"/>
              </a:rPr>
              <a:t>.</a:t>
            </a:r>
            <a:r>
              <a:rPr sz="2600" b="1" spc="-217" dirty="0">
                <a:cs typeface="Trebuchet MS"/>
              </a:rPr>
              <a:t> </a:t>
            </a:r>
            <a:r>
              <a:rPr sz="2600" spc="-77" dirty="0">
                <a:cs typeface="Trebuchet MS"/>
              </a:rPr>
              <a:t>Reduce</a:t>
            </a:r>
            <a:r>
              <a:rPr sz="2600" spc="-209" dirty="0">
                <a:cs typeface="Trebuchet MS"/>
              </a:rPr>
              <a:t> </a:t>
            </a:r>
            <a:r>
              <a:rPr sz="2600" spc="-90" dirty="0">
                <a:cs typeface="Trebuchet MS"/>
              </a:rPr>
              <a:t>effort</a:t>
            </a:r>
            <a:r>
              <a:rPr sz="2600" spc="-222" dirty="0">
                <a:cs typeface="Trebuchet MS"/>
              </a:rPr>
              <a:t> </a:t>
            </a:r>
            <a:r>
              <a:rPr sz="2600" spc="-73" dirty="0">
                <a:cs typeface="Trebuchet MS"/>
              </a:rPr>
              <a:t>but  </a:t>
            </a:r>
            <a:r>
              <a:rPr sz="2600" spc="-94" dirty="0">
                <a:cs typeface="Trebuchet MS"/>
              </a:rPr>
              <a:t>still</a:t>
            </a:r>
            <a:r>
              <a:rPr sz="2600" spc="-196" dirty="0">
                <a:cs typeface="Trebuchet MS"/>
              </a:rPr>
              <a:t> </a:t>
            </a:r>
            <a:r>
              <a:rPr sz="2600" spc="-86" dirty="0">
                <a:cs typeface="Trebuchet MS"/>
              </a:rPr>
              <a:t>contribute</a:t>
            </a:r>
            <a:endParaRPr sz="2600" dirty="0"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03496" y="1721886"/>
            <a:ext cx="3828099" cy="2679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289C4B14-2FF5-4527-8984-32E28E04C632}"/>
              </a:ext>
            </a:extLst>
          </p:cNvPr>
          <p:cNvSpPr txBox="1">
            <a:spLocks/>
          </p:cNvSpPr>
          <p:nvPr/>
        </p:nvSpPr>
        <p:spPr>
          <a:xfrm>
            <a:off x="729897" y="453094"/>
            <a:ext cx="7179069" cy="1118962"/>
          </a:xfrm>
          <a:prstGeom prst="rect">
            <a:avLst/>
          </a:prstGeom>
        </p:spPr>
        <p:txBody>
          <a:bodyPr vert="horz" wrap="square" lIns="0" tIns="1086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60">
              <a:lnSpc>
                <a:spcPct val="100000"/>
              </a:lnSpc>
              <a:spcBef>
                <a:spcPts val="86"/>
              </a:spcBef>
            </a:pPr>
            <a:r>
              <a:rPr lang="en-GB" sz="4000" spc="-73" dirty="0"/>
              <a:t>Social</a:t>
            </a:r>
            <a:r>
              <a:rPr lang="en-GB" sz="4000" spc="-346" dirty="0"/>
              <a:t> </a:t>
            </a:r>
            <a:r>
              <a:rPr lang="en-GB" sz="4000" spc="-73" dirty="0"/>
              <a:t>loafing &lt;&gt; </a:t>
            </a:r>
            <a:r>
              <a:rPr lang="en-GB" sz="4000" b="1" spc="-73" dirty="0"/>
              <a:t>free-rider effect </a:t>
            </a:r>
            <a:br>
              <a:rPr lang="en-GB" sz="4000" b="1" spc="-73" dirty="0"/>
            </a:br>
            <a:r>
              <a:rPr lang="en-GB" sz="3078" spc="-73" dirty="0"/>
              <a:t>(</a:t>
            </a:r>
            <a:r>
              <a:rPr lang="en-GB" sz="3200" spc="-86" dirty="0" err="1">
                <a:cs typeface="Trebuchet MS"/>
              </a:rPr>
              <a:t>Frolich</a:t>
            </a:r>
            <a:r>
              <a:rPr lang="en-GB" sz="3200" spc="-435" dirty="0">
                <a:cs typeface="Trebuchet MS"/>
              </a:rPr>
              <a:t> </a:t>
            </a:r>
            <a:r>
              <a:rPr lang="en-GB" sz="3200" spc="-77" dirty="0">
                <a:cs typeface="Trebuchet MS"/>
              </a:rPr>
              <a:t>&amp; </a:t>
            </a:r>
            <a:r>
              <a:rPr lang="en-GB" sz="3200" spc="-81" dirty="0">
                <a:cs typeface="Trebuchet MS"/>
              </a:rPr>
              <a:t>Oppenheimer,</a:t>
            </a:r>
            <a:r>
              <a:rPr lang="en-GB" sz="3200" spc="-188" dirty="0">
                <a:cs typeface="Trebuchet MS"/>
              </a:rPr>
              <a:t> </a:t>
            </a:r>
            <a:r>
              <a:rPr lang="en-GB" sz="3200" spc="-111" dirty="0">
                <a:cs typeface="Trebuchet MS"/>
              </a:rPr>
              <a:t>1970)</a:t>
            </a:r>
            <a:endParaRPr lang="en-GB" sz="3078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9897" y="1407820"/>
            <a:ext cx="4571568" cy="3323912"/>
          </a:xfrm>
          <a:prstGeom prst="rect">
            <a:avLst/>
          </a:prstGeom>
        </p:spPr>
        <p:txBody>
          <a:bodyPr vert="horz" wrap="square" lIns="0" tIns="46154" rIns="0" bIns="0" rtlCol="0">
            <a:spAutoFit/>
          </a:bodyPr>
          <a:lstStyle/>
          <a:p>
            <a:pPr marL="206336" marR="11946" indent="-195476">
              <a:lnSpc>
                <a:spcPts val="2215"/>
              </a:lnSpc>
              <a:spcBef>
                <a:spcPts val="859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z="2600" b="1" i="1" spc="-94" dirty="0">
                <a:cs typeface="Trebuchet MS"/>
              </a:rPr>
              <a:t>Fairness</a:t>
            </a:r>
            <a:br>
              <a:rPr lang="en-GB" sz="2600" b="1" i="1" spc="-94" dirty="0">
                <a:cs typeface="Trebuchet MS"/>
              </a:rPr>
            </a:br>
            <a:r>
              <a:rPr lang="en-GB" sz="2600" spc="-94" dirty="0">
                <a:cs typeface="Trebuchet MS"/>
              </a:rPr>
              <a:t>Don’t want to do more than our share and expect others to loaf</a:t>
            </a:r>
            <a:br>
              <a:rPr lang="en-GB" sz="2600" spc="-94" dirty="0">
                <a:cs typeface="Trebuchet MS"/>
              </a:rPr>
            </a:br>
            <a:endParaRPr lang="en-GB" sz="2600" spc="-94" dirty="0">
              <a:cs typeface="Trebuchet MS"/>
            </a:endParaRPr>
          </a:p>
          <a:p>
            <a:pPr marL="206336" marR="11946" indent="-195476">
              <a:lnSpc>
                <a:spcPts val="2215"/>
              </a:lnSpc>
              <a:spcBef>
                <a:spcPts val="859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z="2600" b="1" i="1" spc="-94" dirty="0">
                <a:cs typeface="Trebuchet MS"/>
              </a:rPr>
              <a:t>Lack of evaluation</a:t>
            </a:r>
            <a:br>
              <a:rPr lang="en-GB" sz="2600" b="1" i="1" spc="-94" dirty="0">
                <a:cs typeface="Trebuchet MS"/>
              </a:rPr>
            </a:br>
            <a:r>
              <a:rPr lang="en-GB" sz="2600" spc="-94" dirty="0">
                <a:cs typeface="Trebuchet MS"/>
              </a:rPr>
              <a:t>Can disappear in the crowd, if effort is unidentifiable</a:t>
            </a:r>
            <a:endParaRPr sz="2600" b="1" i="1" dirty="0">
              <a:cs typeface="Trebuchet MS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600" dirty="0">
              <a:cs typeface="Times New Roman"/>
            </a:endParaRPr>
          </a:p>
          <a:p>
            <a:pPr marL="206336" marR="4344" indent="-195476">
              <a:lnSpc>
                <a:spcPts val="2215"/>
              </a:lnSpc>
              <a:spcBef>
                <a:spcPts val="1573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z="2600" b="1" i="1" spc="-77" dirty="0">
                <a:cs typeface="Trebuchet MS"/>
              </a:rPr>
              <a:t>Matching to standard</a:t>
            </a:r>
            <a:r>
              <a:rPr sz="2600" b="1" spc="-217" dirty="0">
                <a:cs typeface="Trebuchet MS"/>
              </a:rPr>
              <a:t> </a:t>
            </a:r>
            <a:r>
              <a:rPr lang="en-GB" sz="2600" spc="-77" dirty="0">
                <a:cs typeface="Trebuchet MS"/>
              </a:rPr>
              <a:t>Unclear performance standard</a:t>
            </a:r>
            <a:endParaRPr sz="2600" dirty="0">
              <a:cs typeface="Trebuchet MS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289C4B14-2FF5-4527-8984-32E28E04C632}"/>
              </a:ext>
            </a:extLst>
          </p:cNvPr>
          <p:cNvSpPr txBox="1">
            <a:spLocks/>
          </p:cNvSpPr>
          <p:nvPr/>
        </p:nvSpPr>
        <p:spPr>
          <a:xfrm>
            <a:off x="729897" y="699315"/>
            <a:ext cx="7179069" cy="626519"/>
          </a:xfrm>
          <a:prstGeom prst="rect">
            <a:avLst/>
          </a:prstGeom>
        </p:spPr>
        <p:txBody>
          <a:bodyPr vert="horz" wrap="square" lIns="0" tIns="1086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60">
              <a:lnSpc>
                <a:spcPct val="100000"/>
              </a:lnSpc>
              <a:spcBef>
                <a:spcPts val="86"/>
              </a:spcBef>
            </a:pPr>
            <a:r>
              <a:rPr lang="en-GB" sz="4000" spc="-73" dirty="0"/>
              <a:t>Why loaf?</a:t>
            </a:r>
            <a:endParaRPr lang="en-GB" sz="3078" dirty="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E38D0DD3-DE87-4309-81D6-A2DC6D66D824}"/>
              </a:ext>
            </a:extLst>
          </p:cNvPr>
          <p:cNvSpPr txBox="1">
            <a:spLocks/>
          </p:cNvSpPr>
          <p:nvPr/>
        </p:nvSpPr>
        <p:spPr>
          <a:xfrm>
            <a:off x="729897" y="4963091"/>
            <a:ext cx="7179069" cy="626519"/>
          </a:xfrm>
          <a:prstGeom prst="rect">
            <a:avLst/>
          </a:prstGeom>
        </p:spPr>
        <p:txBody>
          <a:bodyPr vert="horz" wrap="square" lIns="0" tIns="1086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60">
              <a:lnSpc>
                <a:spcPct val="100000"/>
              </a:lnSpc>
              <a:spcBef>
                <a:spcPts val="86"/>
              </a:spcBef>
            </a:pPr>
            <a:r>
              <a:rPr lang="en-GB" sz="4000" spc="-73" dirty="0"/>
              <a:t>Who loafs?</a:t>
            </a:r>
            <a:endParaRPr lang="en-GB" sz="3078"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AD664B6B-4894-488B-B17C-E40FC430844B}"/>
              </a:ext>
            </a:extLst>
          </p:cNvPr>
          <p:cNvSpPr txBox="1"/>
          <p:nvPr/>
        </p:nvSpPr>
        <p:spPr>
          <a:xfrm>
            <a:off x="729897" y="5692143"/>
            <a:ext cx="4571568" cy="1025847"/>
          </a:xfrm>
          <a:prstGeom prst="rect">
            <a:avLst/>
          </a:prstGeom>
        </p:spPr>
        <p:txBody>
          <a:bodyPr vert="horz" wrap="square" lIns="0" tIns="46154" rIns="0" bIns="0" rtlCol="0">
            <a:spAutoFit/>
          </a:bodyPr>
          <a:lstStyle/>
          <a:p>
            <a:pPr marL="206336" marR="11946" indent="-195476">
              <a:lnSpc>
                <a:spcPts val="2215"/>
              </a:lnSpc>
              <a:spcBef>
                <a:spcPts val="859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z="2600" dirty="0">
                <a:cs typeface="Trebuchet MS"/>
              </a:rPr>
              <a:t>Men</a:t>
            </a:r>
          </a:p>
          <a:p>
            <a:pPr marL="206336" marR="11946" indent="-195476">
              <a:lnSpc>
                <a:spcPts val="2215"/>
              </a:lnSpc>
              <a:spcBef>
                <a:spcPts val="859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z="2600" dirty="0">
                <a:cs typeface="Trebuchet MS"/>
              </a:rPr>
              <a:t>People in </a:t>
            </a:r>
            <a:r>
              <a:rPr lang="en-GB" sz="2600" i="1" dirty="0">
                <a:cs typeface="Trebuchet MS"/>
              </a:rPr>
              <a:t>individualistic</a:t>
            </a:r>
            <a:r>
              <a:rPr lang="en-GB" sz="2600" dirty="0">
                <a:cs typeface="Trebuchet MS"/>
              </a:rPr>
              <a:t> cultures – less in </a:t>
            </a:r>
            <a:r>
              <a:rPr lang="en-GB" sz="2600" i="1" dirty="0">
                <a:cs typeface="Trebuchet MS"/>
              </a:rPr>
              <a:t>collectivistic </a:t>
            </a:r>
            <a:r>
              <a:rPr lang="en-GB" sz="2600" dirty="0">
                <a:cs typeface="Trebuchet MS"/>
              </a:rPr>
              <a:t>cultures</a:t>
            </a:r>
            <a:endParaRPr sz="2600" dirty="0"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77543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9896" y="1399817"/>
            <a:ext cx="7684207" cy="474091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>
              <a:spcBef>
                <a:spcPts val="43"/>
              </a:spcBef>
            </a:pPr>
            <a:endParaRPr sz="2400" dirty="0">
              <a:cs typeface="Times New Roman"/>
            </a:endParaRPr>
          </a:p>
          <a:p>
            <a:pPr marL="10860"/>
            <a:r>
              <a:rPr lang="en-GB" sz="2400" spc="30" dirty="0">
                <a:latin typeface="Wingdings"/>
                <a:cs typeface="Wingdings"/>
              </a:rPr>
              <a:t></a:t>
            </a:r>
            <a:r>
              <a:rPr sz="2400" spc="-34" dirty="0">
                <a:cs typeface="Times New Roman"/>
              </a:rPr>
              <a:t> </a:t>
            </a:r>
            <a:r>
              <a:rPr sz="2400" i="1" spc="-97" dirty="0">
                <a:solidFill>
                  <a:schemeClr val="accent2"/>
                </a:solidFill>
                <a:cs typeface="Trebuchet MS"/>
              </a:rPr>
              <a:t>Personal</a:t>
            </a:r>
            <a:r>
              <a:rPr sz="2400" i="1" spc="-214" dirty="0">
                <a:solidFill>
                  <a:schemeClr val="accent2"/>
                </a:solidFill>
                <a:cs typeface="Trebuchet MS"/>
              </a:rPr>
              <a:t> </a:t>
            </a:r>
            <a:r>
              <a:rPr sz="2400" i="1" spc="-154" dirty="0">
                <a:solidFill>
                  <a:schemeClr val="accent2"/>
                </a:solidFill>
                <a:cs typeface="Trebuchet MS"/>
              </a:rPr>
              <a:t>identifiability</a:t>
            </a:r>
            <a:r>
              <a:rPr sz="2400" spc="-154" dirty="0">
                <a:solidFill>
                  <a:schemeClr val="accent2"/>
                </a:solidFill>
                <a:cs typeface="Trebuchet MS"/>
              </a:rPr>
              <a:t>.</a:t>
            </a:r>
            <a:r>
              <a:rPr sz="2400" spc="-201" dirty="0">
                <a:solidFill>
                  <a:schemeClr val="accent2"/>
                </a:solidFill>
                <a:cs typeface="Trebuchet MS"/>
              </a:rPr>
              <a:t> </a:t>
            </a:r>
            <a:br>
              <a:rPr lang="en-GB" sz="2400" spc="-201" dirty="0">
                <a:solidFill>
                  <a:schemeClr val="accent2"/>
                </a:solidFill>
                <a:cs typeface="Trebuchet MS"/>
              </a:rPr>
            </a:br>
            <a:r>
              <a:rPr lang="en-GB" sz="2400" spc="-201" dirty="0">
                <a:solidFill>
                  <a:schemeClr val="accent2"/>
                </a:solidFill>
                <a:cs typeface="Trebuchet MS"/>
              </a:rPr>
              <a:t>        </a:t>
            </a:r>
            <a:r>
              <a:rPr sz="2400" spc="-4" dirty="0">
                <a:cs typeface="Trebuchet MS"/>
              </a:rPr>
              <a:t>Makes</a:t>
            </a:r>
            <a:r>
              <a:rPr sz="2400" spc="-214" dirty="0">
                <a:cs typeface="Trebuchet MS"/>
              </a:rPr>
              <a:t> </a:t>
            </a:r>
            <a:r>
              <a:rPr sz="2400" spc="-107" dirty="0">
                <a:cs typeface="Trebuchet MS"/>
              </a:rPr>
              <a:t>it</a:t>
            </a:r>
            <a:r>
              <a:rPr sz="2400" spc="-205" dirty="0">
                <a:cs typeface="Trebuchet MS"/>
              </a:rPr>
              <a:t> </a:t>
            </a:r>
            <a:r>
              <a:rPr sz="2400" spc="-97" dirty="0">
                <a:cs typeface="Trebuchet MS"/>
              </a:rPr>
              <a:t>difficult</a:t>
            </a:r>
            <a:r>
              <a:rPr sz="2400" spc="-205" dirty="0">
                <a:cs typeface="Trebuchet MS"/>
              </a:rPr>
              <a:t> </a:t>
            </a:r>
            <a:r>
              <a:rPr sz="2400" spc="-56" dirty="0">
                <a:cs typeface="Trebuchet MS"/>
              </a:rPr>
              <a:t>to</a:t>
            </a:r>
            <a:r>
              <a:rPr sz="2400" spc="-217" dirty="0">
                <a:cs typeface="Trebuchet MS"/>
              </a:rPr>
              <a:t> </a:t>
            </a:r>
            <a:r>
              <a:rPr sz="2400" spc="-77" dirty="0">
                <a:cs typeface="Trebuchet MS"/>
              </a:rPr>
              <a:t>social</a:t>
            </a:r>
            <a:r>
              <a:rPr sz="2400" spc="-201" dirty="0">
                <a:cs typeface="Trebuchet MS"/>
              </a:rPr>
              <a:t> </a:t>
            </a:r>
            <a:r>
              <a:rPr sz="2400" spc="-81" dirty="0">
                <a:cs typeface="Trebuchet MS"/>
              </a:rPr>
              <a:t>loaf</a:t>
            </a:r>
            <a:endParaRPr lang="en-GB" sz="2400" spc="-81" dirty="0">
              <a:cs typeface="Trebuchet MS"/>
            </a:endParaRPr>
          </a:p>
          <a:p>
            <a:pPr marL="10860"/>
            <a:endParaRPr sz="2400" dirty="0">
              <a:cs typeface="Trebuchet MS"/>
            </a:endParaRPr>
          </a:p>
          <a:p>
            <a:pPr marL="10860">
              <a:spcBef>
                <a:spcPts val="607"/>
              </a:spcBef>
            </a:pPr>
            <a:r>
              <a:rPr lang="en-GB" sz="2400" spc="30" dirty="0">
                <a:latin typeface="Wingdings"/>
                <a:cs typeface="Wingdings"/>
              </a:rPr>
              <a:t></a:t>
            </a:r>
            <a:r>
              <a:rPr sz="2400" spc="-38" dirty="0">
                <a:cs typeface="Times New Roman"/>
              </a:rPr>
              <a:t> </a:t>
            </a:r>
            <a:r>
              <a:rPr sz="2400" i="1" spc="-97" dirty="0">
                <a:solidFill>
                  <a:schemeClr val="accent2"/>
                </a:solidFill>
                <a:cs typeface="Trebuchet MS"/>
              </a:rPr>
              <a:t>Personal</a:t>
            </a:r>
            <a:r>
              <a:rPr sz="2400" i="1" spc="-214" dirty="0">
                <a:solidFill>
                  <a:schemeClr val="accent2"/>
                </a:solidFill>
                <a:cs typeface="Trebuchet MS"/>
              </a:rPr>
              <a:t> </a:t>
            </a:r>
            <a:r>
              <a:rPr sz="2400" i="1" spc="-133" dirty="0">
                <a:solidFill>
                  <a:schemeClr val="accent2"/>
                </a:solidFill>
                <a:cs typeface="Trebuchet MS"/>
              </a:rPr>
              <a:t>commitment</a:t>
            </a:r>
            <a:r>
              <a:rPr lang="en-GB" sz="2400" i="1" spc="-133" dirty="0">
                <a:solidFill>
                  <a:schemeClr val="accent2"/>
                </a:solidFill>
                <a:cs typeface="Trebuchet MS"/>
              </a:rPr>
              <a:t> &amp; perceived task importance</a:t>
            </a:r>
            <a:r>
              <a:rPr sz="2400" spc="-133" dirty="0">
                <a:solidFill>
                  <a:schemeClr val="accent2"/>
                </a:solidFill>
                <a:cs typeface="Trebuchet MS"/>
              </a:rPr>
              <a:t>.</a:t>
            </a:r>
            <a:r>
              <a:rPr sz="2400" spc="-286" dirty="0">
                <a:cs typeface="Trebuchet MS"/>
              </a:rPr>
              <a:t> </a:t>
            </a:r>
            <a:br>
              <a:rPr lang="en-GB" sz="2400" spc="-286" dirty="0">
                <a:cs typeface="Trebuchet MS"/>
              </a:rPr>
            </a:br>
            <a:r>
              <a:rPr lang="en-GB" sz="2400" spc="-286" dirty="0">
                <a:cs typeface="Trebuchet MS"/>
              </a:rPr>
              <a:t>           </a:t>
            </a:r>
            <a:r>
              <a:rPr sz="2400" spc="-47" dirty="0">
                <a:cs typeface="Trebuchet MS"/>
              </a:rPr>
              <a:t>Offsets</a:t>
            </a:r>
            <a:r>
              <a:rPr sz="2400" spc="-192" dirty="0">
                <a:cs typeface="Trebuchet MS"/>
              </a:rPr>
              <a:t> </a:t>
            </a:r>
            <a:r>
              <a:rPr sz="2400" spc="-77" dirty="0">
                <a:cs typeface="Trebuchet MS"/>
              </a:rPr>
              <a:t>the</a:t>
            </a:r>
            <a:r>
              <a:rPr sz="2400" spc="-209" dirty="0">
                <a:cs typeface="Trebuchet MS"/>
              </a:rPr>
              <a:t> </a:t>
            </a:r>
            <a:r>
              <a:rPr sz="2400" spc="-73" dirty="0">
                <a:cs typeface="Trebuchet MS"/>
              </a:rPr>
              <a:t>temptation</a:t>
            </a:r>
            <a:r>
              <a:rPr sz="2400" spc="-192" dirty="0">
                <a:cs typeface="Trebuchet MS"/>
              </a:rPr>
              <a:t> </a:t>
            </a:r>
            <a:r>
              <a:rPr sz="2400" spc="-56" dirty="0">
                <a:cs typeface="Trebuchet MS"/>
              </a:rPr>
              <a:t>to</a:t>
            </a:r>
            <a:r>
              <a:rPr sz="2400" spc="-217" dirty="0">
                <a:cs typeface="Trebuchet MS"/>
              </a:rPr>
              <a:t> </a:t>
            </a:r>
            <a:r>
              <a:rPr sz="2400" spc="-77" dirty="0">
                <a:cs typeface="Trebuchet MS"/>
              </a:rPr>
              <a:t>social</a:t>
            </a:r>
            <a:r>
              <a:rPr sz="2400" spc="-201" dirty="0">
                <a:cs typeface="Trebuchet MS"/>
              </a:rPr>
              <a:t> </a:t>
            </a:r>
            <a:r>
              <a:rPr sz="2400" spc="-81" dirty="0">
                <a:cs typeface="Trebuchet MS"/>
              </a:rPr>
              <a:t>loaf</a:t>
            </a:r>
            <a:endParaRPr lang="en-GB" sz="2400" spc="-81" dirty="0">
              <a:cs typeface="Trebuchet MS"/>
            </a:endParaRPr>
          </a:p>
          <a:p>
            <a:pPr marL="10860">
              <a:spcBef>
                <a:spcPts val="607"/>
              </a:spcBef>
            </a:pPr>
            <a:endParaRPr sz="2400" dirty="0">
              <a:cs typeface="Trebuchet MS"/>
            </a:endParaRPr>
          </a:p>
          <a:p>
            <a:pPr marL="10860">
              <a:spcBef>
                <a:spcPts val="607"/>
              </a:spcBef>
            </a:pPr>
            <a:r>
              <a:rPr lang="en-GB" sz="2400" spc="30" dirty="0">
                <a:latin typeface="Wingdings"/>
                <a:cs typeface="Wingdings"/>
              </a:rPr>
              <a:t></a:t>
            </a:r>
            <a:r>
              <a:rPr lang="en-GB" sz="2400" spc="-38" dirty="0">
                <a:cs typeface="Times New Roman"/>
              </a:rPr>
              <a:t> </a:t>
            </a:r>
            <a:r>
              <a:rPr lang="en-GB" sz="2400" i="1" spc="-97" dirty="0">
                <a:solidFill>
                  <a:schemeClr val="accent2"/>
                </a:solidFill>
                <a:cs typeface="Trebuchet MS"/>
              </a:rPr>
              <a:t>Performance standard</a:t>
            </a:r>
            <a:r>
              <a:rPr lang="en-GB" sz="2400" spc="-286" dirty="0">
                <a:cs typeface="Trebuchet MS"/>
              </a:rPr>
              <a:t> </a:t>
            </a:r>
            <a:br>
              <a:rPr lang="en-GB" sz="2400" spc="-286" dirty="0">
                <a:cs typeface="Trebuchet MS"/>
              </a:rPr>
            </a:br>
            <a:r>
              <a:rPr lang="en-GB" sz="2400" spc="-286" dirty="0">
                <a:cs typeface="Trebuchet MS"/>
              </a:rPr>
              <a:t>           </a:t>
            </a:r>
            <a:r>
              <a:rPr lang="en-GB" sz="2400" spc="-47" dirty="0">
                <a:cs typeface="Trebuchet MS"/>
              </a:rPr>
              <a:t>Introduction of clear targets, relative to</a:t>
            </a:r>
            <a:br>
              <a:rPr lang="en-GB" sz="2400" spc="-47" dirty="0">
                <a:cs typeface="Trebuchet MS"/>
              </a:rPr>
            </a:br>
            <a:r>
              <a:rPr lang="en-GB" sz="2400" spc="-47" dirty="0">
                <a:cs typeface="Trebuchet MS"/>
              </a:rPr>
              <a:t>      others or to past performance</a:t>
            </a:r>
            <a:endParaRPr lang="en-GB" sz="2400" spc="-81" dirty="0">
              <a:cs typeface="Trebuchet MS"/>
            </a:endParaRPr>
          </a:p>
          <a:p>
            <a:pPr marL="353760" marR="33122" indent="-342900">
              <a:lnSpc>
                <a:spcPts val="2215"/>
              </a:lnSpc>
              <a:spcBef>
                <a:spcPts val="889"/>
              </a:spcBef>
              <a:buFont typeface="Wingdings" panose="05000000000000000000" pitchFamily="2" charset="2"/>
              <a:buChar char="é"/>
            </a:pPr>
            <a:endParaRPr lang="en-GB" sz="2400" spc="-60" dirty="0">
              <a:cs typeface="Trebuchet MS"/>
            </a:endParaRPr>
          </a:p>
          <a:p>
            <a:pPr marL="10860" marR="33122">
              <a:lnSpc>
                <a:spcPts val="2215"/>
              </a:lnSpc>
              <a:spcBef>
                <a:spcPts val="889"/>
              </a:spcBef>
            </a:pPr>
            <a:r>
              <a:rPr lang="en-GB" sz="2400" spc="-60" dirty="0">
                <a:cs typeface="Trebuchet MS"/>
              </a:rPr>
              <a:t>		At the extreme: </a:t>
            </a:r>
            <a:r>
              <a:rPr lang="en-GB" sz="2400" b="1" spc="-60" dirty="0">
                <a:solidFill>
                  <a:schemeClr val="accent2"/>
                </a:solidFill>
                <a:cs typeface="Trebuchet MS"/>
              </a:rPr>
              <a:t>social compensation</a:t>
            </a:r>
            <a:endParaRPr sz="2400" b="1" dirty="0">
              <a:solidFill>
                <a:schemeClr val="accent2"/>
              </a:solidFill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9897" y="699314"/>
            <a:ext cx="6525926" cy="626519"/>
          </a:xfrm>
          <a:prstGeom prst="rect">
            <a:avLst/>
          </a:prstGeom>
        </p:spPr>
        <p:txBody>
          <a:bodyPr vert="horz" wrap="square" lIns="0" tIns="10860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86"/>
              </a:spcBef>
            </a:pPr>
            <a:r>
              <a:rPr lang="en-GB" sz="4000" b="1" spc="-73" dirty="0"/>
              <a:t>Reducing</a:t>
            </a:r>
            <a:r>
              <a:rPr lang="en-GB" sz="4000" spc="-73" dirty="0"/>
              <a:t> social loafing</a:t>
            </a:r>
            <a:endParaRPr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ye13875_0805">
            <a:extLst>
              <a:ext uri="{FF2B5EF4-FFF2-40B4-BE49-F238E27FC236}">
                <a16:creationId xmlns:a16="http://schemas.microsoft.com/office/drawing/2014/main" id="{531E9893-031A-4D75-A1CB-5FBF2B841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9750" y="1733265"/>
            <a:ext cx="6333661" cy="3214188"/>
          </a:xfrm>
          <a:prstGeom prst="rect">
            <a:avLst/>
          </a:prstGeom>
          <a:noFill/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5AC03ACA-7920-479A-A02E-7DAC00FE5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48997" y="5980915"/>
            <a:ext cx="3808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sz="1400" dirty="0">
                <a:solidFill>
                  <a:srgbClr val="FF0000"/>
                </a:solidFill>
              </a:rPr>
              <a:t>                     (derived from Myers, 2002)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E896D2-A760-48DB-AB88-68E687DBABCF}"/>
              </a:ext>
            </a:extLst>
          </p:cNvPr>
          <p:cNvSpPr/>
          <p:nvPr/>
        </p:nvSpPr>
        <p:spPr>
          <a:xfrm>
            <a:off x="2486488" y="3658821"/>
            <a:ext cx="6333661" cy="1831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967AA7D7-B979-4258-A548-12C774D930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9897" y="699314"/>
            <a:ext cx="6525926" cy="626519"/>
          </a:xfrm>
          <a:prstGeom prst="rect">
            <a:avLst/>
          </a:prstGeom>
        </p:spPr>
        <p:txBody>
          <a:bodyPr vert="horz" wrap="square" lIns="0" tIns="10860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86"/>
              </a:spcBef>
            </a:pPr>
            <a:r>
              <a:rPr lang="en-GB" sz="4000" b="1" spc="-73" dirty="0"/>
              <a:t>Loafing vs facilitation</a:t>
            </a:r>
            <a:endParaRPr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9F1B06-BE3A-4EDB-8109-74DF47981CEC}"/>
              </a:ext>
            </a:extLst>
          </p:cNvPr>
          <p:cNvSpPr/>
          <p:nvPr/>
        </p:nvSpPr>
        <p:spPr>
          <a:xfrm>
            <a:off x="2486488" y="1597952"/>
            <a:ext cx="6333661" cy="1831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711F01-D017-42DF-B705-15675D289AF4}"/>
              </a:ext>
            </a:extLst>
          </p:cNvPr>
          <p:cNvSpPr/>
          <p:nvPr/>
        </p:nvSpPr>
        <p:spPr>
          <a:xfrm>
            <a:off x="647415" y="1597952"/>
            <a:ext cx="1839074" cy="1443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3DF013-9E78-40DE-9866-F007349E6396}"/>
              </a:ext>
            </a:extLst>
          </p:cNvPr>
          <p:cNvSpPr/>
          <p:nvPr/>
        </p:nvSpPr>
        <p:spPr>
          <a:xfrm>
            <a:off x="647415" y="3564313"/>
            <a:ext cx="1839074" cy="1443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28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nimal, bird, water, food&#10;&#10;Description automatically generated">
            <a:extLst>
              <a:ext uri="{FF2B5EF4-FFF2-40B4-BE49-F238E27FC236}">
                <a16:creationId xmlns:a16="http://schemas.microsoft.com/office/drawing/2014/main" id="{E7BB1589-FCEA-4C2B-A7E8-F0C0429C01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3316" y="0"/>
            <a:ext cx="10263105" cy="6857129"/>
          </a:xfrm>
          <a:prstGeom prst="rect">
            <a:avLst/>
          </a:prstGeom>
        </p:spPr>
      </p:pic>
      <p:graphicFrame>
        <p:nvGraphicFramePr>
          <p:cNvPr id="6146" name="Object 6" hidden="1">
            <a:extLst>
              <a:ext uri="{FF2B5EF4-FFF2-40B4-BE49-F238E27FC236}">
                <a16:creationId xmlns:a16="http://schemas.microsoft.com/office/drawing/2014/main" id="{C40C388D-AEAD-4D66-B6AC-8486241E11D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think-cell Slide" r:id="rId10" imgW="360" imgH="360" progId="TCLayout.ActiveDocument.1">
                  <p:embed/>
                </p:oleObj>
              </mc:Choice>
              <mc:Fallback>
                <p:oleObj name="think-cell Slide" r:id="rId10" imgW="360" imgH="360" progId="TCLayout.ActiveDocument.1">
                  <p:embed/>
                  <p:pic>
                    <p:nvPicPr>
                      <p:cNvPr id="6146" name="Object 6" hidden="1">
                        <a:extLst>
                          <a:ext uri="{FF2B5EF4-FFF2-40B4-BE49-F238E27FC236}">
                            <a16:creationId xmlns:a16="http://schemas.microsoft.com/office/drawing/2014/main" id="{C40C388D-AEAD-4D66-B6AC-8486241E11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1">
            <a:extLst>
              <a:ext uri="{FF2B5EF4-FFF2-40B4-BE49-F238E27FC236}">
                <a16:creationId xmlns:a16="http://schemas.microsoft.com/office/drawing/2014/main" id="{365A5990-0E78-4267-9CA3-2964EF39DFA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1916832"/>
            <a:ext cx="5348748" cy="4346316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PSY4013 – Intro to Social Psychology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3: Group effects and social influence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333399"/>
                </a:solidFill>
              </a:rPr>
              <a:t>B: Deindividuation &amp; crowd </a:t>
            </a:r>
            <a:r>
              <a:rPr lang="en-US" altLang="en-US" sz="3600" b="1" dirty="0" err="1">
                <a:solidFill>
                  <a:srgbClr val="333399"/>
                </a:solidFill>
              </a:rPr>
              <a:t>behaviour</a:t>
            </a:r>
            <a:endParaRPr lang="en-US" altLang="en-US" sz="3600" b="1" dirty="0">
              <a:solidFill>
                <a:srgbClr val="C00000"/>
              </a:solidFill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179F22F-6BA2-48F3-88FA-2DB504B9C31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48748" y="1799302"/>
            <a:ext cx="8691102" cy="5057825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endParaRPr kumimoji="0" lang="en-US" altLang="en-US" sz="3600" b="1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D34862-4287-41F9-AEFC-831BD8FB85D1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48749" y="-88584"/>
            <a:ext cx="3795251" cy="1885427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Lukas Wallrich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lukas.wallrich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@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</a:b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stmarys.ac.uk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October 2020 </a:t>
            </a:r>
            <a:r>
              <a:rPr kumimoji="0" lang="en-US" altLang="en-US" sz="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en-US" altLang="en-US" sz="1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C8D49850-723F-4C28-B160-404C2E9C3B4F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144000" y="-88584"/>
            <a:ext cx="835789" cy="1885427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endParaRPr kumimoji="0" lang="en-US" altLang="en-US" sz="1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42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Group Processes</a:t>
            </a:r>
          </a:p>
        </p:txBody>
      </p:sp>
      <p:sp>
        <p:nvSpPr>
          <p:cNvPr id="456709" name="Rectangle 5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>
                <a:solidFill>
                  <a:schemeClr val="bg2">
                    <a:lumMod val="50000"/>
                  </a:schemeClr>
                </a:solidFill>
              </a:rPr>
              <a:t>Deindividuation</a:t>
            </a:r>
            <a:endParaRPr lang="en-GB" b="1" dirty="0">
              <a:solidFill>
                <a:schemeClr val="bg2">
                  <a:lumMod val="50000"/>
                </a:schemeClr>
              </a:solidFill>
            </a:endParaRPr>
          </a:p>
          <a:p>
            <a:pPr lvl="1">
              <a:lnSpc>
                <a:spcPct val="114000"/>
              </a:lnSpc>
            </a:pPr>
            <a:r>
              <a:rPr lang="en-GB" dirty="0"/>
              <a:t>Loss of self-awareness &amp; evaluation apprehension leading to the loosening of normal constraints on behaviour when people are in a crowd, often leading to an increase in impulsive and deviant acts.</a:t>
            </a:r>
          </a:p>
        </p:txBody>
      </p:sp>
      <p:pic>
        <p:nvPicPr>
          <p:cNvPr id="4098" name="Picture 2" descr="Image result for violent protest">
            <a:extLst>
              <a:ext uri="{FF2B5EF4-FFF2-40B4-BE49-F238E27FC236}">
                <a16:creationId xmlns:a16="http://schemas.microsoft.com/office/drawing/2014/main" id="{66065F28-B088-4F93-82CE-EAA235CC1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B87F3558-8903-44F9-96AE-217BF02B5A3C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4680568"/>
            <a:ext cx="6760396" cy="1812306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“Mob” behavior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Deindividuation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3370E7E-9F9B-4EAB-A856-B9F2E911B12A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760395" y="4680568"/>
            <a:ext cx="2383603" cy="1812306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6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B17C0-281E-4254-9935-9298C8CEC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Deindividuation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23CB7-85C4-42F8-9C8C-206883B90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4"/>
            <a:ext cx="5607763" cy="4667249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Traditional deindividuation </a:t>
            </a:r>
            <a:r>
              <a:rPr lang="en-GB" dirty="0"/>
              <a:t>theory: anonymity (e.g., in a crowd) promotes transgression</a:t>
            </a:r>
          </a:p>
          <a:p>
            <a:endParaRPr lang="en-GB" dirty="0"/>
          </a:p>
          <a:p>
            <a:r>
              <a:rPr lang="en-GB" b="1" dirty="0"/>
              <a:t>Social identity model </a:t>
            </a:r>
            <a:r>
              <a:rPr lang="en-GB" dirty="0"/>
              <a:t>of deindividuation effects: deindividuation can make group membership more salient, and thus increase influence of group norms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err="1"/>
              <a:t>Postmes</a:t>
            </a:r>
            <a:r>
              <a:rPr lang="en-GB" dirty="0"/>
              <a:t> &amp; Spears (1998) meta-analysis found better support for the latter</a:t>
            </a:r>
          </a:p>
        </p:txBody>
      </p:sp>
    </p:spTree>
    <p:extLst>
      <p:ext uri="{BB962C8B-B14F-4D97-AF65-F5344CB8AC3E}">
        <p14:creationId xmlns:p14="http://schemas.microsoft.com/office/powerpoint/2010/main" val="3018730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04AD3A-6B49-40FA-966B-666807387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8651" y="0"/>
            <a:ext cx="10318915" cy="6877408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FE8123C9-E346-4911-9E90-1587BBBC48B6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4714880"/>
            <a:ext cx="6226139" cy="1812306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Impulsive and deviant acts can be fun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D1F42-8624-4BD9-88E2-96B257C25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05D75D0-0174-4064-8AEB-F587EFBE3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64D60E8B-2B45-4284-A711-C28845CF14F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226139" y="4711390"/>
            <a:ext cx="2917859" cy="1812306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00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9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014AE702-654B-49BD-B065-7A4427054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65111" y="0"/>
            <a:ext cx="10327341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D5DD8-78A9-4378-991F-F5A6FFD4F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604" y="1002070"/>
            <a:ext cx="4506369" cy="4014961"/>
          </a:xfrm>
        </p:spPr>
        <p:txBody>
          <a:bodyPr>
            <a:noAutofit/>
          </a:bodyPr>
          <a:lstStyle/>
          <a:p>
            <a:pPr marL="10860" indent="0">
              <a:spcBef>
                <a:spcPts val="697"/>
              </a:spcBef>
              <a:buNone/>
              <a:tabLst>
                <a:tab pos="206336" algn="l"/>
              </a:tabLst>
            </a:pPr>
            <a:endParaRPr lang="en-GB" sz="2400" spc="51" dirty="0">
              <a:solidFill>
                <a:schemeClr val="bg2"/>
              </a:solidFill>
              <a:cs typeface="Trebuchet MS"/>
            </a:endParaRPr>
          </a:p>
          <a:p>
            <a:pPr marL="206336" indent="-195476">
              <a:spcBef>
                <a:spcPts val="697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z="3000" spc="51" dirty="0">
                <a:solidFill>
                  <a:schemeClr val="bg2"/>
                </a:solidFill>
                <a:cs typeface="Trebuchet MS"/>
              </a:rPr>
              <a:t>Do</a:t>
            </a:r>
            <a:r>
              <a:rPr lang="en-GB" sz="3000" spc="-217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spc="-38" dirty="0">
                <a:solidFill>
                  <a:schemeClr val="bg2"/>
                </a:solidFill>
                <a:cs typeface="Trebuchet MS"/>
              </a:rPr>
              <a:t>you</a:t>
            </a:r>
            <a:r>
              <a:rPr lang="en-GB" sz="3000" spc="-217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spc="-56" dirty="0">
                <a:solidFill>
                  <a:schemeClr val="bg2"/>
                </a:solidFill>
                <a:cs typeface="Trebuchet MS"/>
              </a:rPr>
              <a:t>work</a:t>
            </a:r>
            <a:r>
              <a:rPr lang="en-GB" sz="3000" spc="-227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i="1" spc="-133" dirty="0">
                <a:solidFill>
                  <a:schemeClr val="accent6"/>
                </a:solidFill>
                <a:cs typeface="Trebuchet MS"/>
              </a:rPr>
              <a:t>harder</a:t>
            </a:r>
            <a:r>
              <a:rPr lang="en-GB" sz="3000" i="1" spc="-214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spc="-111" dirty="0">
                <a:solidFill>
                  <a:schemeClr val="bg2"/>
                </a:solidFill>
                <a:cs typeface="Trebuchet MS"/>
              </a:rPr>
              <a:t>if</a:t>
            </a:r>
            <a:r>
              <a:rPr lang="en-GB" sz="3000" spc="-209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spc="-38" dirty="0">
                <a:solidFill>
                  <a:schemeClr val="bg2"/>
                </a:solidFill>
                <a:cs typeface="Trebuchet MS"/>
              </a:rPr>
              <a:t>you</a:t>
            </a:r>
            <a:r>
              <a:rPr lang="en-GB" sz="3000" spc="-217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spc="-94" dirty="0">
                <a:solidFill>
                  <a:schemeClr val="bg2"/>
                </a:solidFill>
                <a:cs typeface="Trebuchet MS"/>
              </a:rPr>
              <a:t>are</a:t>
            </a:r>
            <a:r>
              <a:rPr lang="en-GB" sz="3000" spc="-214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spc="-73" dirty="0">
                <a:solidFill>
                  <a:schemeClr val="bg2"/>
                </a:solidFill>
                <a:cs typeface="Trebuchet MS"/>
              </a:rPr>
              <a:t>alone</a:t>
            </a:r>
            <a:r>
              <a:rPr lang="en-GB" sz="3000" spc="-214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spc="-64" dirty="0">
                <a:solidFill>
                  <a:schemeClr val="bg2"/>
                </a:solidFill>
                <a:cs typeface="Trebuchet MS"/>
              </a:rPr>
              <a:t>or</a:t>
            </a:r>
            <a:r>
              <a:rPr lang="en-GB" sz="3000" spc="-217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spc="-77" dirty="0">
                <a:solidFill>
                  <a:schemeClr val="bg2"/>
                </a:solidFill>
                <a:cs typeface="Trebuchet MS"/>
              </a:rPr>
              <a:t>in</a:t>
            </a:r>
            <a:r>
              <a:rPr lang="en-GB" sz="3000" spc="-214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spc="-77" dirty="0">
                <a:solidFill>
                  <a:schemeClr val="bg2"/>
                </a:solidFill>
                <a:cs typeface="Trebuchet MS"/>
              </a:rPr>
              <a:t>the</a:t>
            </a:r>
            <a:r>
              <a:rPr lang="en-GB" sz="3000" spc="-205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spc="-81" dirty="0">
                <a:solidFill>
                  <a:schemeClr val="bg2"/>
                </a:solidFill>
                <a:cs typeface="Trebuchet MS"/>
              </a:rPr>
              <a:t>presence</a:t>
            </a:r>
            <a:r>
              <a:rPr lang="en-GB" sz="3000" spc="-201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spc="-60" dirty="0">
                <a:solidFill>
                  <a:schemeClr val="bg2"/>
                </a:solidFill>
                <a:cs typeface="Trebuchet MS"/>
              </a:rPr>
              <a:t>of</a:t>
            </a:r>
            <a:r>
              <a:rPr lang="en-GB" sz="3000" spc="-222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spc="-38" dirty="0">
                <a:solidFill>
                  <a:schemeClr val="bg2"/>
                </a:solidFill>
                <a:cs typeface="Trebuchet MS"/>
              </a:rPr>
              <a:t>others?</a:t>
            </a:r>
          </a:p>
          <a:p>
            <a:pPr marL="206336" indent="-195476">
              <a:spcBef>
                <a:spcPts val="697"/>
              </a:spcBef>
              <a:buFont typeface="Arial"/>
              <a:buChar char="•"/>
              <a:tabLst>
                <a:tab pos="206336" algn="l"/>
              </a:tabLst>
            </a:pPr>
            <a:endParaRPr lang="en-GB" sz="3000" dirty="0">
              <a:solidFill>
                <a:schemeClr val="bg2"/>
              </a:solidFill>
              <a:cs typeface="Trebuchet MS"/>
            </a:endParaRPr>
          </a:p>
          <a:p>
            <a:pPr marL="206336" indent="-195476">
              <a:spcBef>
                <a:spcPts val="607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z="3000" spc="51" dirty="0">
                <a:solidFill>
                  <a:schemeClr val="bg2"/>
                </a:solidFill>
                <a:cs typeface="Trebuchet MS"/>
              </a:rPr>
              <a:t>Do</a:t>
            </a:r>
            <a:r>
              <a:rPr lang="en-GB" sz="3000" spc="-217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spc="-38" dirty="0">
                <a:solidFill>
                  <a:schemeClr val="bg2"/>
                </a:solidFill>
                <a:cs typeface="Trebuchet MS"/>
              </a:rPr>
              <a:t>you</a:t>
            </a:r>
            <a:r>
              <a:rPr lang="en-GB" sz="3000" spc="-217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spc="-56" dirty="0">
                <a:solidFill>
                  <a:schemeClr val="bg2"/>
                </a:solidFill>
                <a:cs typeface="Trebuchet MS"/>
              </a:rPr>
              <a:t>work</a:t>
            </a:r>
            <a:r>
              <a:rPr lang="en-GB" sz="3000" spc="-227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i="1" spc="-167" dirty="0">
                <a:solidFill>
                  <a:schemeClr val="accent6"/>
                </a:solidFill>
                <a:cs typeface="Trebuchet MS"/>
              </a:rPr>
              <a:t>better</a:t>
            </a:r>
            <a:r>
              <a:rPr lang="en-GB" sz="3000" i="1" spc="-192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spc="-111" dirty="0">
                <a:solidFill>
                  <a:schemeClr val="bg2"/>
                </a:solidFill>
                <a:cs typeface="Trebuchet MS"/>
              </a:rPr>
              <a:t>if</a:t>
            </a:r>
            <a:r>
              <a:rPr lang="en-GB" sz="3000" spc="-209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spc="-38" dirty="0">
                <a:solidFill>
                  <a:schemeClr val="bg2"/>
                </a:solidFill>
                <a:cs typeface="Trebuchet MS"/>
              </a:rPr>
              <a:t>you</a:t>
            </a:r>
            <a:r>
              <a:rPr lang="en-GB" sz="3000" spc="-217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spc="-94" dirty="0">
                <a:solidFill>
                  <a:schemeClr val="bg2"/>
                </a:solidFill>
                <a:cs typeface="Trebuchet MS"/>
              </a:rPr>
              <a:t>are</a:t>
            </a:r>
            <a:r>
              <a:rPr lang="en-GB" sz="3000" spc="-217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spc="-73" dirty="0">
                <a:solidFill>
                  <a:schemeClr val="bg2"/>
                </a:solidFill>
                <a:cs typeface="Trebuchet MS"/>
              </a:rPr>
              <a:t>alone</a:t>
            </a:r>
            <a:r>
              <a:rPr lang="en-GB" sz="3000" spc="-209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spc="-64" dirty="0">
                <a:solidFill>
                  <a:schemeClr val="bg2"/>
                </a:solidFill>
                <a:cs typeface="Trebuchet MS"/>
              </a:rPr>
              <a:t>or</a:t>
            </a:r>
            <a:r>
              <a:rPr lang="en-GB" sz="3000" spc="-217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spc="-77" dirty="0">
                <a:solidFill>
                  <a:schemeClr val="bg2"/>
                </a:solidFill>
                <a:cs typeface="Trebuchet MS"/>
              </a:rPr>
              <a:t>in</a:t>
            </a:r>
            <a:r>
              <a:rPr lang="en-GB" sz="3000" spc="-214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spc="-77" dirty="0">
                <a:solidFill>
                  <a:schemeClr val="bg2"/>
                </a:solidFill>
                <a:cs typeface="Trebuchet MS"/>
              </a:rPr>
              <a:t>the</a:t>
            </a:r>
            <a:r>
              <a:rPr lang="en-GB" sz="3000" spc="-209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spc="-81" dirty="0">
                <a:solidFill>
                  <a:schemeClr val="bg2"/>
                </a:solidFill>
                <a:cs typeface="Trebuchet MS"/>
              </a:rPr>
              <a:t>presence</a:t>
            </a:r>
            <a:r>
              <a:rPr lang="en-GB" sz="3000" spc="-201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spc="-60" dirty="0">
                <a:solidFill>
                  <a:schemeClr val="bg2"/>
                </a:solidFill>
                <a:cs typeface="Trebuchet MS"/>
              </a:rPr>
              <a:t>of</a:t>
            </a:r>
            <a:r>
              <a:rPr lang="en-GB" sz="3000" spc="-214" dirty="0">
                <a:solidFill>
                  <a:schemeClr val="bg2"/>
                </a:solidFill>
                <a:cs typeface="Trebuchet MS"/>
              </a:rPr>
              <a:t> </a:t>
            </a:r>
            <a:r>
              <a:rPr lang="en-GB" sz="3000" spc="-38" dirty="0">
                <a:solidFill>
                  <a:schemeClr val="bg2"/>
                </a:solidFill>
                <a:cs typeface="Trebuchet MS"/>
              </a:rPr>
              <a:t>others?</a:t>
            </a:r>
            <a:endParaRPr lang="en-GB" sz="3000" dirty="0">
              <a:solidFill>
                <a:schemeClr val="bg2"/>
              </a:solidFill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60956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Deindividuation</a:t>
            </a:r>
            <a:endParaRPr lang="en-GB" dirty="0"/>
          </a:p>
        </p:txBody>
      </p:sp>
      <p:sp>
        <p:nvSpPr>
          <p:cNvPr id="456709" name="Rectangle 5"/>
          <p:cNvSpPr>
            <a:spLocks noGrp="1" noRot="1" noChangeArrowheads="1"/>
          </p:cNvSpPr>
          <p:nvPr>
            <p:ph type="body" idx="1"/>
          </p:nvPr>
        </p:nvSpPr>
        <p:spPr>
          <a:xfrm>
            <a:off x="628650" y="1825625"/>
            <a:ext cx="4220752" cy="4351338"/>
          </a:xfrm>
        </p:spPr>
        <p:txBody>
          <a:bodyPr/>
          <a:lstStyle/>
          <a:p>
            <a:pPr lvl="1">
              <a:lnSpc>
                <a:spcPct val="114000"/>
              </a:lnSpc>
            </a:pPr>
            <a:r>
              <a:rPr lang="en-GB" dirty="0"/>
              <a:t>Loss of self-awareness &amp; evaluation apprehension leading to the loosening of normal constraints on behaviour when people are in a crowd, often leading to an increase in impulsive and deviant acts.</a:t>
            </a:r>
          </a:p>
        </p:txBody>
      </p:sp>
    </p:spTree>
    <p:extLst>
      <p:ext uri="{BB962C8B-B14F-4D97-AF65-F5344CB8AC3E}">
        <p14:creationId xmlns:p14="http://schemas.microsoft.com/office/powerpoint/2010/main" val="299028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6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/>
              <a:t>Impact </a:t>
            </a:r>
            <a:r>
              <a:rPr lang="en-GB" dirty="0"/>
              <a:t>of deindividuation</a:t>
            </a:r>
            <a:br>
              <a:rPr lang="en-GB" dirty="0"/>
            </a:br>
            <a:r>
              <a:rPr lang="en-GB" dirty="0"/>
              <a:t>(Diener et al., 1976)</a:t>
            </a:r>
          </a:p>
        </p:txBody>
      </p:sp>
      <p:pic>
        <p:nvPicPr>
          <p:cNvPr id="7170" name="Picture 2" descr="Image result for trick or treat">
            <a:extLst>
              <a:ext uri="{FF2B5EF4-FFF2-40B4-BE49-F238E27FC236}">
                <a16:creationId xmlns:a16="http://schemas.microsoft.com/office/drawing/2014/main" id="{7E3F9165-5F96-445D-9942-CD8AF8222D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/>
          <a:stretch/>
        </p:blipFill>
        <p:spPr bwMode="auto">
          <a:xfrm>
            <a:off x="1010541" y="2578111"/>
            <a:ext cx="4566826" cy="269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42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/>
              <a:t>Impact </a:t>
            </a:r>
            <a:r>
              <a:rPr lang="en-GB" dirty="0"/>
              <a:t>of deindividuation</a:t>
            </a:r>
            <a:br>
              <a:rPr lang="en-GB" dirty="0"/>
            </a:br>
            <a:r>
              <a:rPr lang="en-GB" dirty="0"/>
              <a:t>(Diener et al., 1976)</a:t>
            </a:r>
          </a:p>
        </p:txBody>
      </p:sp>
      <p:pic>
        <p:nvPicPr>
          <p:cNvPr id="25603" name="Picture 3" descr="mye13875_0807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1788" y="1534045"/>
            <a:ext cx="5558604" cy="4198935"/>
          </a:xfrm>
          <a:noFill/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047688" y="6030936"/>
            <a:ext cx="3808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</a:pPr>
            <a:r>
              <a:rPr lang="en-GB" sz="1400" dirty="0">
                <a:solidFill>
                  <a:srgbClr val="FF0000"/>
                </a:solidFill>
              </a:rPr>
              <a:t>(derived from Myers, 2002)</a:t>
            </a:r>
          </a:p>
        </p:txBody>
      </p:sp>
      <p:sp>
        <p:nvSpPr>
          <p:cNvPr id="5" name="Rectangle 4"/>
          <p:cNvSpPr/>
          <p:nvPr/>
        </p:nvSpPr>
        <p:spPr>
          <a:xfrm>
            <a:off x="3788858" y="2055890"/>
            <a:ext cx="1390702" cy="3319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Image result for trick or treat">
            <a:extLst>
              <a:ext uri="{FF2B5EF4-FFF2-40B4-BE49-F238E27FC236}">
                <a16:creationId xmlns:a16="http://schemas.microsoft.com/office/drawing/2014/main" id="{7E3F9165-5F96-445D-9942-CD8AF8222D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/>
          <a:stretch/>
        </p:blipFill>
        <p:spPr bwMode="auto">
          <a:xfrm>
            <a:off x="6222670" y="0"/>
            <a:ext cx="2921329" cy="172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9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Deindividuation</a:t>
            </a:r>
            <a:endParaRPr lang="en-GB" dirty="0"/>
          </a:p>
        </p:txBody>
      </p:sp>
      <p:sp>
        <p:nvSpPr>
          <p:cNvPr id="388100" name="Rectangle 4"/>
          <p:cNvSpPr>
            <a:spLocks noGrp="1" noRot="1" noChangeArrowheads="1"/>
          </p:cNvSpPr>
          <p:nvPr>
            <p:ph idx="1"/>
          </p:nvPr>
        </p:nvSpPr>
        <p:spPr>
          <a:xfrm>
            <a:off x="628650" y="1825625"/>
            <a:ext cx="5248168" cy="4351338"/>
          </a:xfrm>
        </p:spPr>
        <p:txBody>
          <a:bodyPr/>
          <a:lstStyle/>
          <a:p>
            <a:endParaRPr lang="en-GB" b="1" dirty="0">
              <a:solidFill>
                <a:schemeClr val="bg2">
                  <a:lumMod val="50000"/>
                </a:schemeClr>
              </a:solidFill>
            </a:endParaRPr>
          </a:p>
          <a:p>
            <a:pPr lvl="1"/>
            <a:r>
              <a:rPr lang="en-GB" dirty="0"/>
              <a:t>Two important factors: </a:t>
            </a:r>
          </a:p>
          <a:p>
            <a:pPr marL="1146175" lvl="2" indent="-341313">
              <a:buFont typeface="+mj-lt"/>
              <a:buAutoNum type="arabicPeriod"/>
            </a:pPr>
            <a:r>
              <a:rPr lang="en-GB" dirty="0"/>
              <a:t>Makes people feel </a:t>
            </a:r>
            <a:r>
              <a:rPr lang="en-GB" b="1" dirty="0"/>
              <a:t>less accountable </a:t>
            </a:r>
            <a:r>
              <a:rPr lang="en-GB" dirty="0"/>
              <a:t>for their actions</a:t>
            </a:r>
          </a:p>
          <a:p>
            <a:pPr marL="1146175" lvl="2" indent="-341313">
              <a:buFont typeface="+mj-lt"/>
              <a:buAutoNum type="arabicPeriod"/>
            </a:pPr>
            <a:r>
              <a:rPr lang="en-GB" dirty="0"/>
              <a:t>Increases obedience to </a:t>
            </a:r>
            <a:r>
              <a:rPr lang="en-GB" b="1" dirty="0"/>
              <a:t>group norms</a:t>
            </a:r>
          </a:p>
          <a:p>
            <a:pPr lvl="2"/>
            <a:endParaRPr lang="en-GB" dirty="0"/>
          </a:p>
          <a:p>
            <a:pPr lvl="1"/>
            <a:r>
              <a:rPr lang="en-GB" sz="2400" dirty="0"/>
              <a:t>However, not all impulsive behaviour is negative; it may result in pro-social behaviour depending on group norm(s).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88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388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388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388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100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nimal, bird, water, food&#10;&#10;Description automatically generated">
            <a:extLst>
              <a:ext uri="{FF2B5EF4-FFF2-40B4-BE49-F238E27FC236}">
                <a16:creationId xmlns:a16="http://schemas.microsoft.com/office/drawing/2014/main" id="{E7BB1589-FCEA-4C2B-A7E8-F0C0429C01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3316" y="0"/>
            <a:ext cx="10263105" cy="6857129"/>
          </a:xfrm>
          <a:prstGeom prst="rect">
            <a:avLst/>
          </a:prstGeom>
        </p:spPr>
      </p:pic>
      <p:graphicFrame>
        <p:nvGraphicFramePr>
          <p:cNvPr id="6146" name="Object 6" hidden="1">
            <a:extLst>
              <a:ext uri="{FF2B5EF4-FFF2-40B4-BE49-F238E27FC236}">
                <a16:creationId xmlns:a16="http://schemas.microsoft.com/office/drawing/2014/main" id="{C40C388D-AEAD-4D66-B6AC-8486241E11D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think-cell Slide" r:id="rId10" imgW="360" imgH="360" progId="TCLayout.ActiveDocument.1">
                  <p:embed/>
                </p:oleObj>
              </mc:Choice>
              <mc:Fallback>
                <p:oleObj name="think-cell Slide" r:id="rId10" imgW="360" imgH="360" progId="TCLayout.ActiveDocument.1">
                  <p:embed/>
                  <p:pic>
                    <p:nvPicPr>
                      <p:cNvPr id="6146" name="Object 6" hidden="1">
                        <a:extLst>
                          <a:ext uri="{FF2B5EF4-FFF2-40B4-BE49-F238E27FC236}">
                            <a16:creationId xmlns:a16="http://schemas.microsoft.com/office/drawing/2014/main" id="{C40C388D-AEAD-4D66-B6AC-8486241E11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1">
            <a:extLst>
              <a:ext uri="{FF2B5EF4-FFF2-40B4-BE49-F238E27FC236}">
                <a16:creationId xmlns:a16="http://schemas.microsoft.com/office/drawing/2014/main" id="{365A5990-0E78-4267-9CA3-2964EF39DFA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1916832"/>
            <a:ext cx="5348748" cy="4346316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PSY4013 – Intro to Social Psychology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3: Group effects and social influence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333399"/>
                </a:solidFill>
              </a:rPr>
              <a:t>C: Opinion formation in groups</a:t>
            </a:r>
            <a:endParaRPr lang="en-US" altLang="en-US" sz="3600" b="1" dirty="0">
              <a:solidFill>
                <a:srgbClr val="C00000"/>
              </a:solidFill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179F22F-6BA2-48F3-88FA-2DB504B9C31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48748" y="1799302"/>
            <a:ext cx="8691102" cy="5057825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endParaRPr kumimoji="0" lang="en-US" altLang="en-US" sz="3600" b="1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D34862-4287-41F9-AEFC-831BD8FB85D1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48749" y="-88584"/>
            <a:ext cx="3795251" cy="1885427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Lukas Wallrich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lukas.wallrich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@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</a:b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stmarys.ac.uk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October 2020 </a:t>
            </a:r>
            <a:r>
              <a:rPr kumimoji="0" lang="en-US" altLang="en-US" sz="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en-US" altLang="en-US" sz="1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C8D49850-723F-4C28-B160-404C2E9C3B4F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144000" y="-88584"/>
            <a:ext cx="835789" cy="1885427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endParaRPr kumimoji="0" lang="en-US" altLang="en-US" sz="1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976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 </a:t>
            </a:r>
            <a:r>
              <a:rPr lang="en-GB" b="1" dirty="0"/>
              <a:t>Group convergence</a:t>
            </a:r>
            <a:endParaRPr lang="en-GB" dirty="0"/>
          </a:p>
        </p:txBody>
      </p:sp>
      <p:pic>
        <p:nvPicPr>
          <p:cNvPr id="19459" name="Picture 3" descr="sherif resul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245565"/>
            <a:ext cx="5025281" cy="322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036865" y="5548046"/>
            <a:ext cx="35126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sz="1800" b="0" dirty="0">
                <a:solidFill>
                  <a:srgbClr val="FF0000"/>
                </a:solidFill>
              </a:rPr>
              <a:t>Data from </a:t>
            </a:r>
            <a:r>
              <a:rPr lang="en-GB" sz="1800" b="0" dirty="0" err="1">
                <a:solidFill>
                  <a:srgbClr val="FF0000"/>
                </a:solidFill>
              </a:rPr>
              <a:t>Sherif</a:t>
            </a:r>
            <a:r>
              <a:rPr lang="en-GB" sz="1800" b="0" dirty="0">
                <a:solidFill>
                  <a:srgbClr val="FF0000"/>
                </a:solidFill>
              </a:rPr>
              <a:t> &amp; </a:t>
            </a:r>
            <a:r>
              <a:rPr lang="en-GB" sz="1800" b="0" dirty="0" err="1">
                <a:solidFill>
                  <a:srgbClr val="FF0000"/>
                </a:solidFill>
              </a:rPr>
              <a:t>Sherif</a:t>
            </a:r>
            <a:r>
              <a:rPr lang="en-GB" sz="1800" b="0" dirty="0">
                <a:solidFill>
                  <a:srgbClr val="FF0000"/>
                </a:solidFill>
              </a:rPr>
              <a:t> (1967)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91C797-C65A-4A58-BD9C-8203AA06461F}"/>
              </a:ext>
            </a:extLst>
          </p:cNvPr>
          <p:cNvSpPr/>
          <p:nvPr/>
        </p:nvSpPr>
        <p:spPr>
          <a:xfrm>
            <a:off x="1516743" y="2650733"/>
            <a:ext cx="1257279" cy="1755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584CD7-784F-4C94-BDDA-0351987E0687}"/>
              </a:ext>
            </a:extLst>
          </p:cNvPr>
          <p:cNvSpPr/>
          <p:nvPr/>
        </p:nvSpPr>
        <p:spPr>
          <a:xfrm>
            <a:off x="2774022" y="2650733"/>
            <a:ext cx="2527443" cy="1755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 </a:t>
            </a:r>
            <a:r>
              <a:rPr lang="en-GB" b="1" dirty="0"/>
              <a:t>Group Polarisation</a:t>
            </a:r>
          </a:p>
        </p:txBody>
      </p:sp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981503" y="6386661"/>
            <a:ext cx="21275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/>
              <a:t>(</a:t>
            </a:r>
            <a:r>
              <a:rPr lang="en-US" sz="1600" i="1" dirty="0"/>
              <a:t>Myers &amp; Bishop, 1970</a:t>
            </a:r>
            <a:r>
              <a:rPr lang="en-GB" sz="1600" dirty="0"/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243702-2AF3-4E7F-9EB4-28EF7DFBB452}"/>
              </a:ext>
            </a:extLst>
          </p:cNvPr>
          <p:cNvSpPr/>
          <p:nvPr/>
        </p:nvSpPr>
        <p:spPr>
          <a:xfrm>
            <a:off x="2835667" y="2194401"/>
            <a:ext cx="3339648" cy="2345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A69DE2F3-0DFB-46B7-9955-75F073D11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050"/>
            <a:ext cx="4740587" cy="50826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8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Group Polarisation</a:t>
            </a:r>
          </a:p>
        </p:txBody>
      </p:sp>
      <p:sp>
        <p:nvSpPr>
          <p:cNvPr id="459781" name="Rectangle 5"/>
          <p:cNvSpPr>
            <a:spLocks noGrp="1" noRot="1" noChangeArrowheads="1"/>
          </p:cNvSpPr>
          <p:nvPr>
            <p:ph type="body" idx="1"/>
          </p:nvPr>
        </p:nvSpPr>
        <p:spPr>
          <a:xfrm>
            <a:off x="628650" y="1660845"/>
            <a:ext cx="5659134" cy="4832029"/>
          </a:xfrm>
        </p:spPr>
        <p:txBody>
          <a:bodyPr>
            <a:normAutofit/>
          </a:bodyPr>
          <a:lstStyle/>
          <a:p>
            <a:pPr lvl="1"/>
            <a:r>
              <a:rPr lang="en-GB" dirty="0"/>
              <a:t>...tendency for groups to make decisions that are more extreme than the initial inclinations of its members.</a:t>
            </a:r>
          </a:p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Why?</a:t>
            </a:r>
          </a:p>
          <a:p>
            <a:r>
              <a:rPr lang="en-GB" dirty="0"/>
              <a:t>Persuasive arguments</a:t>
            </a:r>
          </a:p>
          <a:p>
            <a:r>
              <a:rPr lang="en-GB" dirty="0"/>
              <a:t>Social learning / social comparisons</a:t>
            </a:r>
          </a:p>
          <a:p>
            <a:endParaRPr lang="en-GB" dirty="0"/>
          </a:p>
          <a:p>
            <a:r>
              <a:rPr lang="en-GB" dirty="0"/>
              <a:t>But also: </a:t>
            </a:r>
            <a:r>
              <a:rPr lang="en-GB" b="1" dirty="0"/>
              <a:t>social identity </a:t>
            </a:r>
            <a:r>
              <a:rPr lang="en-GB" dirty="0"/>
              <a:t>(Turner) – strive for cohesion and distinctiveness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16CB1-75B9-4C12-A03E-4B137659E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Group Polarisation</a:t>
            </a:r>
            <a:br>
              <a:rPr lang="en-GB" b="1" dirty="0"/>
            </a:br>
            <a:r>
              <a:rPr lang="en-GB" dirty="0"/>
              <a:t>Echo chambers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AB0336CB-D4EF-4FB9-B6DC-5C5F242B1C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55"/>
          <a:stretch/>
        </p:blipFill>
        <p:spPr bwMode="auto">
          <a:xfrm>
            <a:off x="443715" y="1834527"/>
            <a:ext cx="4128285" cy="27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48384408-B220-414A-8173-E52F8B78CC61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628650" y="4962418"/>
            <a:ext cx="5659134" cy="2074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Easy to have online-”conversations” with like-minded people</a:t>
            </a:r>
          </a:p>
          <a:p>
            <a:r>
              <a:rPr lang="en-GB" dirty="0"/>
              <a:t>Debates: how new? </a:t>
            </a:r>
            <a:br>
              <a:rPr lang="en-GB" dirty="0"/>
            </a:br>
            <a:r>
              <a:rPr lang="en-GB" dirty="0"/>
              <a:t>How influential?</a:t>
            </a:r>
          </a:p>
        </p:txBody>
      </p:sp>
    </p:spTree>
    <p:extLst>
      <p:ext uri="{BB962C8B-B14F-4D97-AF65-F5344CB8AC3E}">
        <p14:creationId xmlns:p14="http://schemas.microsoft.com/office/powerpoint/2010/main" val="99589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5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Safety first???</a:t>
            </a:r>
          </a:p>
        </p:txBody>
      </p:sp>
      <p:pic>
        <p:nvPicPr>
          <p:cNvPr id="463874" name="Picture 2" descr="challenge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4605" y="1238214"/>
            <a:ext cx="3786188" cy="3335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3877" name="Picture 5" descr="challenger1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84617" y="2993196"/>
            <a:ext cx="4392613" cy="3160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3878" name="Picture 6" descr="challenger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1412875"/>
            <a:ext cx="2997605" cy="2244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3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3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GB" dirty="0"/>
              <a:t>Social </a:t>
            </a:r>
            <a:r>
              <a:rPr lang="en-GB" b="1" dirty="0"/>
              <a:t>facilitation</a:t>
            </a:r>
            <a:r>
              <a:rPr lang="en-GB" dirty="0"/>
              <a:t> – it depends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091DDC-07FE-4BF0-9D48-7D2E97522FA8}"/>
              </a:ext>
            </a:extLst>
          </p:cNvPr>
          <p:cNvSpPr/>
          <p:nvPr/>
        </p:nvSpPr>
        <p:spPr>
          <a:xfrm>
            <a:off x="1263684" y="5449077"/>
            <a:ext cx="1481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Kotzer</a:t>
            </a:r>
            <a:r>
              <a:rPr lang="en-GB" dirty="0"/>
              <a:t>, 2007)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B4F2D1-939B-4C83-A02C-DBA96A77D493}"/>
              </a:ext>
            </a:extLst>
          </p:cNvPr>
          <p:cNvSpPr/>
          <p:nvPr/>
        </p:nvSpPr>
        <p:spPr>
          <a:xfrm>
            <a:off x="3266045" y="5552416"/>
            <a:ext cx="2260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(Michaels et al., 1982)</a:t>
            </a:r>
          </a:p>
        </p:txBody>
      </p:sp>
      <p:pic>
        <p:nvPicPr>
          <p:cNvPr id="36" name="Picture 35" descr="A person standing on a basketball court&#10;&#10;Description automatically generated">
            <a:extLst>
              <a:ext uri="{FF2B5EF4-FFF2-40B4-BE49-F238E27FC236}">
                <a16:creationId xmlns:a16="http://schemas.microsoft.com/office/drawing/2014/main" id="{E74E20EC-4A23-4C13-8CD6-EE2B880EE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996" y="2149230"/>
            <a:ext cx="2194552" cy="3299847"/>
          </a:xfrm>
          <a:prstGeom prst="rect">
            <a:avLst/>
          </a:prstGeom>
        </p:spPr>
      </p:pic>
      <p:pic>
        <p:nvPicPr>
          <p:cNvPr id="3074" name="Picture 2" descr="Image result for pool shot">
            <a:extLst>
              <a:ext uri="{FF2B5EF4-FFF2-40B4-BE49-F238E27FC236}">
                <a16:creationId xmlns:a16="http://schemas.microsoft.com/office/drawing/2014/main" id="{666EB04E-9DEC-4A40-80F6-236C70FE5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239" y="2149230"/>
            <a:ext cx="2194552" cy="329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Groupthink</a:t>
            </a:r>
          </a:p>
        </p:txBody>
      </p:sp>
      <p:sp>
        <p:nvSpPr>
          <p:cNvPr id="462853" name="Rectangle 5"/>
          <p:cNvSpPr>
            <a:spLocks noGrp="1" noRot="1" noChangeArrowheads="1"/>
          </p:cNvSpPr>
          <p:nvPr>
            <p:ph type="body" idx="1"/>
          </p:nvPr>
        </p:nvSpPr>
        <p:spPr>
          <a:xfrm>
            <a:off x="628650" y="1457490"/>
            <a:ext cx="5648860" cy="503538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4000"/>
              </a:lnSpc>
            </a:pPr>
            <a:r>
              <a:rPr lang="en-GB" dirty="0"/>
              <a:t>Defective decision making when group cohesiveness is more important than considering the facts realistically</a:t>
            </a:r>
          </a:p>
          <a:p>
            <a:pPr>
              <a:lnSpc>
                <a:spcPct val="114000"/>
              </a:lnSpc>
            </a:pPr>
            <a:endParaRPr lang="en-GB" dirty="0"/>
          </a:p>
          <a:p>
            <a:pPr>
              <a:lnSpc>
                <a:spcPct val="114000"/>
              </a:lnSpc>
            </a:pPr>
            <a:r>
              <a:rPr lang="en-GB" dirty="0"/>
              <a:t>Janis (1971) proposed </a:t>
            </a:r>
            <a:r>
              <a:rPr lang="en-GB" b="1" dirty="0"/>
              <a:t>antecedents </a:t>
            </a:r>
            <a:r>
              <a:rPr lang="en-GB" dirty="0"/>
              <a:t>(i.e. conditions): high cohesion, high status, isolation, in crisis, with a directive leader</a:t>
            </a:r>
          </a:p>
          <a:p>
            <a:pPr>
              <a:lnSpc>
                <a:spcPct val="114000"/>
              </a:lnSpc>
            </a:pPr>
            <a:r>
              <a:rPr lang="en-GB" b="1" dirty="0"/>
              <a:t>Symptoms:</a:t>
            </a:r>
            <a:r>
              <a:rPr lang="en-GB" dirty="0"/>
              <a:t> illusion of invulnerability, self-censorship, illusion of unanimity</a:t>
            </a:r>
          </a:p>
          <a:p>
            <a:pPr>
              <a:lnSpc>
                <a:spcPct val="114000"/>
              </a:lnSpc>
            </a:pPr>
            <a:endParaRPr lang="en-GB" dirty="0"/>
          </a:p>
          <a:p>
            <a:pPr>
              <a:lnSpc>
                <a:spcPct val="114000"/>
              </a:lnSpc>
            </a:pPr>
            <a:r>
              <a:rPr lang="en-GB" dirty="0"/>
              <a:t>Baron (2005): </a:t>
            </a:r>
            <a:r>
              <a:rPr lang="en-GB" b="1" dirty="0"/>
              <a:t>“So right it’s wrong” – ubiquity of groupthink </a:t>
            </a:r>
            <a:r>
              <a:rPr lang="en-GB" dirty="0"/>
              <a:t>– symptoms are so often found that it’s hard to detect special instances</a:t>
            </a:r>
          </a:p>
          <a:p>
            <a:pPr lvl="1">
              <a:lnSpc>
                <a:spcPct val="114000"/>
              </a:lnSpc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Avoiding groupthink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CEAD144-CDA4-4762-87C4-403E3B16E053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79797" y="1837706"/>
            <a:ext cx="6241552" cy="47583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dirty="0"/>
              <a:t>Leader should be impartial (speak last)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dirty="0"/>
              <a:t>Outside opinions should be invited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dirty="0"/>
              <a:t>Idea generation and evaluation be separated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dirty="0"/>
              <a:t>Group should be divided into subgroups that discuss separately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GB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dirty="0"/>
              <a:t>Individuals should </a:t>
            </a:r>
            <a:r>
              <a:rPr lang="en-GB" b="1" dirty="0"/>
              <a:t>commit to initial opinion </a:t>
            </a:r>
            <a:r>
              <a:rPr lang="en-GB" dirty="0"/>
              <a:t>on their own – in writing (then cognitive dissonance can counteract groupthink)</a:t>
            </a:r>
          </a:p>
        </p:txBody>
      </p:sp>
    </p:spTree>
    <p:extLst>
      <p:ext uri="{BB962C8B-B14F-4D97-AF65-F5344CB8AC3E}">
        <p14:creationId xmlns:p14="http://schemas.microsoft.com/office/powerpoint/2010/main" val="1460289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nimal, bird, water, food&#10;&#10;Description automatically generated">
            <a:extLst>
              <a:ext uri="{FF2B5EF4-FFF2-40B4-BE49-F238E27FC236}">
                <a16:creationId xmlns:a16="http://schemas.microsoft.com/office/drawing/2014/main" id="{E7BB1589-FCEA-4C2B-A7E8-F0C0429C01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3316" y="0"/>
            <a:ext cx="10263105" cy="6857129"/>
          </a:xfrm>
          <a:prstGeom prst="rect">
            <a:avLst/>
          </a:prstGeom>
        </p:spPr>
      </p:pic>
      <p:graphicFrame>
        <p:nvGraphicFramePr>
          <p:cNvPr id="6146" name="Object 6" hidden="1">
            <a:extLst>
              <a:ext uri="{FF2B5EF4-FFF2-40B4-BE49-F238E27FC236}">
                <a16:creationId xmlns:a16="http://schemas.microsoft.com/office/drawing/2014/main" id="{C40C388D-AEAD-4D66-B6AC-8486241E11D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think-cell Slide" r:id="rId10" imgW="360" imgH="360" progId="TCLayout.ActiveDocument.1">
                  <p:embed/>
                </p:oleObj>
              </mc:Choice>
              <mc:Fallback>
                <p:oleObj name="think-cell Slide" r:id="rId10" imgW="360" imgH="360" progId="TCLayout.ActiveDocument.1">
                  <p:embed/>
                  <p:pic>
                    <p:nvPicPr>
                      <p:cNvPr id="6146" name="Object 6" hidden="1">
                        <a:extLst>
                          <a:ext uri="{FF2B5EF4-FFF2-40B4-BE49-F238E27FC236}">
                            <a16:creationId xmlns:a16="http://schemas.microsoft.com/office/drawing/2014/main" id="{C40C388D-AEAD-4D66-B6AC-8486241E11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1">
            <a:extLst>
              <a:ext uri="{FF2B5EF4-FFF2-40B4-BE49-F238E27FC236}">
                <a16:creationId xmlns:a16="http://schemas.microsoft.com/office/drawing/2014/main" id="{365A5990-0E78-4267-9CA3-2964EF39DFA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1916832"/>
            <a:ext cx="5348748" cy="4346316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PSY4013 – Intro to Social Psychology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3: Group effects and social influence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333399"/>
                </a:solidFill>
              </a:rPr>
              <a:t>D: Conformity &amp; compliance</a:t>
            </a:r>
            <a:endParaRPr lang="en-US" altLang="en-US" sz="3600" b="1" dirty="0">
              <a:solidFill>
                <a:srgbClr val="C00000"/>
              </a:solidFill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179F22F-6BA2-48F3-88FA-2DB504B9C31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48748" y="1799302"/>
            <a:ext cx="8691102" cy="5057825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endParaRPr kumimoji="0" lang="en-US" altLang="en-US" sz="3600" b="1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D34862-4287-41F9-AEFC-831BD8FB85D1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48749" y="-88584"/>
            <a:ext cx="3795251" cy="1885427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Lukas Wallrich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lukas.wallrich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@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</a:b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stmarys.ac.uk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October 2020 </a:t>
            </a:r>
            <a:r>
              <a:rPr kumimoji="0" lang="en-US" altLang="en-US" sz="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en-US" altLang="en-US" sz="1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C8D49850-723F-4C28-B160-404C2E9C3B4F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144000" y="-88584"/>
            <a:ext cx="835789" cy="1885427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endParaRPr kumimoji="0" lang="en-US" altLang="en-US" sz="1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312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Asch’s Study (1955)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51319" y="2555679"/>
            <a:ext cx="4775485" cy="2471718"/>
            <a:chOff x="752" y="1351"/>
            <a:chExt cx="4720" cy="2443"/>
          </a:xfrm>
        </p:grpSpPr>
        <p:sp>
          <p:nvSpPr>
            <p:cNvPr id="18436" name="Line 4"/>
            <p:cNvSpPr>
              <a:spLocks noChangeShapeType="1"/>
            </p:cNvSpPr>
            <p:nvPr/>
          </p:nvSpPr>
          <p:spPr bwMode="auto">
            <a:xfrm>
              <a:off x="752" y="3034"/>
              <a:ext cx="1247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600"/>
            </a:p>
          </p:txBody>
        </p:sp>
        <p:sp>
          <p:nvSpPr>
            <p:cNvPr id="18437" name="Line 5"/>
            <p:cNvSpPr>
              <a:spLocks noChangeShapeType="1"/>
            </p:cNvSpPr>
            <p:nvPr/>
          </p:nvSpPr>
          <p:spPr bwMode="auto">
            <a:xfrm flipV="1">
              <a:off x="1406" y="1351"/>
              <a:ext cx="0" cy="168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600"/>
            </a:p>
          </p:txBody>
        </p:sp>
        <p:sp>
          <p:nvSpPr>
            <p:cNvPr id="18438" name="Line 6"/>
            <p:cNvSpPr>
              <a:spLocks noChangeShapeType="1"/>
            </p:cNvSpPr>
            <p:nvPr/>
          </p:nvSpPr>
          <p:spPr bwMode="auto">
            <a:xfrm>
              <a:off x="2907" y="3034"/>
              <a:ext cx="2565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600"/>
            </a:p>
          </p:txBody>
        </p:sp>
        <p:sp>
          <p:nvSpPr>
            <p:cNvPr id="18439" name="Line 7"/>
            <p:cNvSpPr>
              <a:spLocks noChangeShapeType="1"/>
            </p:cNvSpPr>
            <p:nvPr/>
          </p:nvSpPr>
          <p:spPr bwMode="auto">
            <a:xfrm flipV="1">
              <a:off x="4160" y="1351"/>
              <a:ext cx="0" cy="168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600"/>
            </a:p>
          </p:txBody>
        </p:sp>
        <p:sp>
          <p:nvSpPr>
            <p:cNvPr id="18440" name="Line 8"/>
            <p:cNvSpPr>
              <a:spLocks noChangeShapeType="1"/>
            </p:cNvSpPr>
            <p:nvPr/>
          </p:nvSpPr>
          <p:spPr bwMode="auto">
            <a:xfrm flipV="1">
              <a:off x="3322" y="1700"/>
              <a:ext cx="0" cy="13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600"/>
            </a:p>
          </p:txBody>
        </p:sp>
        <p:sp>
          <p:nvSpPr>
            <p:cNvPr id="18441" name="Line 9"/>
            <p:cNvSpPr>
              <a:spLocks noChangeShapeType="1"/>
            </p:cNvSpPr>
            <p:nvPr/>
          </p:nvSpPr>
          <p:spPr bwMode="auto">
            <a:xfrm flipV="1">
              <a:off x="4938" y="2120"/>
              <a:ext cx="0" cy="92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600"/>
            </a:p>
          </p:txBody>
        </p:sp>
        <p:sp>
          <p:nvSpPr>
            <p:cNvPr id="18442" name="Rectangle 10"/>
            <p:cNvSpPr>
              <a:spLocks noChangeArrowheads="1"/>
            </p:cNvSpPr>
            <p:nvPr/>
          </p:nvSpPr>
          <p:spPr bwMode="auto">
            <a:xfrm>
              <a:off x="851" y="3113"/>
              <a:ext cx="982" cy="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600">
                  <a:latin typeface="Palatino" charset="0"/>
                </a:rPr>
                <a:t>standard</a:t>
              </a:r>
            </a:p>
          </p:txBody>
        </p:sp>
        <p:sp>
          <p:nvSpPr>
            <p:cNvPr id="18443" name="Rectangle 11"/>
            <p:cNvSpPr>
              <a:spLocks noChangeArrowheads="1"/>
            </p:cNvSpPr>
            <p:nvPr/>
          </p:nvSpPr>
          <p:spPr bwMode="auto">
            <a:xfrm>
              <a:off x="3485" y="3113"/>
              <a:ext cx="1325" cy="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600">
                  <a:latin typeface="Palatino" charset="0"/>
                </a:rPr>
                <a:t>comparisons</a:t>
              </a:r>
            </a:p>
          </p:txBody>
        </p:sp>
        <p:sp>
          <p:nvSpPr>
            <p:cNvPr id="18444" name="Rectangle 12"/>
            <p:cNvSpPr>
              <a:spLocks noChangeArrowheads="1"/>
            </p:cNvSpPr>
            <p:nvPr/>
          </p:nvSpPr>
          <p:spPr bwMode="auto">
            <a:xfrm>
              <a:off x="3305" y="3462"/>
              <a:ext cx="282" cy="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600">
                  <a:latin typeface="Palatino" charset="0"/>
                </a:rPr>
                <a:t>1</a:t>
              </a:r>
            </a:p>
          </p:txBody>
        </p:sp>
        <p:sp>
          <p:nvSpPr>
            <p:cNvPr id="18445" name="Rectangle 13"/>
            <p:cNvSpPr>
              <a:spLocks noChangeArrowheads="1"/>
            </p:cNvSpPr>
            <p:nvPr/>
          </p:nvSpPr>
          <p:spPr bwMode="auto">
            <a:xfrm>
              <a:off x="4084" y="3462"/>
              <a:ext cx="282" cy="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600">
                  <a:latin typeface="Palatino" charset="0"/>
                </a:rPr>
                <a:t>2</a:t>
              </a:r>
            </a:p>
          </p:txBody>
        </p:sp>
        <p:sp>
          <p:nvSpPr>
            <p:cNvPr id="18446" name="Rectangle 14"/>
            <p:cNvSpPr>
              <a:spLocks noChangeArrowheads="1"/>
            </p:cNvSpPr>
            <p:nvPr/>
          </p:nvSpPr>
          <p:spPr bwMode="auto">
            <a:xfrm>
              <a:off x="4862" y="3462"/>
              <a:ext cx="282" cy="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600">
                  <a:latin typeface="Palatino" charset="0"/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Why?</a:t>
            </a:r>
          </a:p>
        </p:txBody>
      </p:sp>
      <p:sp>
        <p:nvSpPr>
          <p:cNvPr id="144387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643616" y="1557338"/>
            <a:ext cx="3132017" cy="4422775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dirty="0"/>
              <a:t>Normative  Influence</a:t>
            </a:r>
          </a:p>
          <a:p>
            <a:pPr eaLnBrk="1" hangingPunct="1">
              <a:defRPr/>
            </a:pPr>
            <a:endParaRPr lang="en-GB" sz="900" dirty="0"/>
          </a:p>
          <a:p>
            <a:pPr lvl="1" eaLnBrk="1" hangingPunct="1">
              <a:defRPr/>
            </a:pPr>
            <a:r>
              <a:rPr lang="en-GB" sz="2800" dirty="0"/>
              <a:t>Desire to fulfil others’ expectations, often as a way of gaining acceptance.</a:t>
            </a:r>
          </a:p>
          <a:p>
            <a:pPr marL="457200" lvl="1" indent="0" eaLnBrk="1" hangingPunct="1">
              <a:buNone/>
              <a:defRPr/>
            </a:pP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144388" name="Rectangle 4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320100" y="1557338"/>
            <a:ext cx="3132017" cy="4422775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dirty="0"/>
              <a:t>Informational Influence</a:t>
            </a:r>
          </a:p>
          <a:p>
            <a:pPr eaLnBrk="1" hangingPunct="1">
              <a:defRPr/>
            </a:pPr>
            <a:endParaRPr lang="en-GB" sz="900" dirty="0"/>
          </a:p>
          <a:p>
            <a:pPr lvl="1" eaLnBrk="1" hangingPunct="1">
              <a:defRPr/>
            </a:pPr>
            <a:r>
              <a:rPr lang="en-GB" sz="2800" dirty="0"/>
              <a:t>Accepting evidence about reality by other people.</a:t>
            </a:r>
          </a:p>
          <a:p>
            <a:pPr marL="457200" lvl="1" indent="0" eaLnBrk="1" hangingPunct="1">
              <a:buNone/>
              <a:defRPr/>
            </a:pPr>
            <a:endParaRPr lang="en-GB" sz="28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Social Influence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01625" y="1989138"/>
            <a:ext cx="792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400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85750" y="5228971"/>
            <a:ext cx="6156147" cy="1200329"/>
          </a:xfrm>
          <a:prstGeom prst="rect">
            <a:avLst/>
          </a:prstGeom>
          <a:noFill/>
          <a:ln w="9525">
            <a:solidFill>
              <a:schemeClr val="hlink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92350" indent="-2292350">
              <a:spcBef>
                <a:spcPct val="50000"/>
              </a:spcBef>
            </a:pPr>
            <a:r>
              <a:rPr lang="en-GB" sz="2400" b="1" dirty="0">
                <a:solidFill>
                  <a:schemeClr val="bg1">
                    <a:lumMod val="65000"/>
                  </a:schemeClr>
                </a:solidFill>
              </a:rPr>
              <a:t>Obedience:   	</a:t>
            </a:r>
            <a:r>
              <a:rPr lang="en-GB" sz="2400" b="1" dirty="0"/>
              <a:t>Carrying out orders </a:t>
            </a:r>
            <a:r>
              <a:rPr lang="en-GB" sz="2400" b="0" dirty="0"/>
              <a:t>given by a person invested with authority.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285750" y="3508484"/>
            <a:ext cx="6156147" cy="142192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92350" indent="-2292350">
              <a:lnSpc>
                <a:spcPct val="90000"/>
              </a:lnSpc>
              <a:spcBef>
                <a:spcPct val="20000"/>
              </a:spcBef>
              <a:buSzPct val="150000"/>
            </a:pPr>
            <a:r>
              <a:rPr lang="en-GB" sz="2400" b="1" dirty="0">
                <a:solidFill>
                  <a:schemeClr val="hlink"/>
                </a:solidFill>
              </a:rPr>
              <a:t>Compliance:</a:t>
            </a:r>
            <a:r>
              <a:rPr lang="en-GB" sz="2400" b="1" dirty="0"/>
              <a:t> 	Publicly acting </a:t>
            </a:r>
            <a:r>
              <a:rPr lang="en-GB" sz="2400" b="0" dirty="0"/>
              <a:t>(behaviour &amp; expressed attitude) in accord to social pressure while privately disagreeing.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01626" y="1715045"/>
            <a:ext cx="6156147" cy="142192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92350" indent="-2292350">
              <a:lnSpc>
                <a:spcPct val="90000"/>
              </a:lnSpc>
              <a:spcBef>
                <a:spcPct val="20000"/>
              </a:spcBef>
              <a:buSzPct val="150000"/>
            </a:pPr>
            <a:r>
              <a:rPr lang="en-GB" sz="2400" b="1" dirty="0">
                <a:solidFill>
                  <a:schemeClr val="hlink"/>
                </a:solidFill>
              </a:rPr>
              <a:t>Conformity:</a:t>
            </a:r>
            <a:r>
              <a:rPr lang="en-GB" sz="2400" b="1" dirty="0"/>
              <a:t> 	</a:t>
            </a:r>
            <a:r>
              <a:rPr lang="en-GB" sz="2400" b="0" dirty="0"/>
              <a:t>Deep-seated, </a:t>
            </a:r>
            <a:r>
              <a:rPr lang="en-GB" sz="2400" b="1" dirty="0"/>
              <a:t>private and enduring change </a:t>
            </a:r>
            <a:r>
              <a:rPr lang="en-GB" sz="2400" b="0" dirty="0"/>
              <a:t>in behaviour and attitudes due to group pressure.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 animBg="1"/>
      <p:bldP spid="51205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Conformity &amp; compliance</a:t>
            </a:r>
          </a:p>
        </p:txBody>
      </p:sp>
      <p:sp>
        <p:nvSpPr>
          <p:cNvPr id="144387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643616" y="1557338"/>
            <a:ext cx="3132017" cy="4422775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dirty="0"/>
              <a:t>Normative  Influence</a:t>
            </a:r>
          </a:p>
          <a:p>
            <a:pPr eaLnBrk="1" hangingPunct="1">
              <a:defRPr/>
            </a:pPr>
            <a:endParaRPr lang="en-GB" sz="900" dirty="0"/>
          </a:p>
          <a:p>
            <a:pPr lvl="1" eaLnBrk="1" hangingPunct="1">
              <a:defRPr/>
            </a:pPr>
            <a:r>
              <a:rPr lang="en-GB" sz="2800" dirty="0"/>
              <a:t>Desire to fulfil others’ expectations, often as a way of gaining acceptance.</a:t>
            </a:r>
          </a:p>
          <a:p>
            <a:pPr marL="457200" lvl="1" indent="0" eaLnBrk="1" hangingPunct="1">
              <a:buNone/>
              <a:defRPr/>
            </a:pPr>
            <a:r>
              <a:rPr lang="en-GB" sz="2800" b="1" dirty="0">
                <a:solidFill>
                  <a:schemeClr val="accent2"/>
                </a:solidFill>
              </a:rPr>
              <a:t>Compliance</a:t>
            </a:r>
          </a:p>
        </p:txBody>
      </p:sp>
      <p:sp>
        <p:nvSpPr>
          <p:cNvPr id="144388" name="Rectangle 4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320100" y="1557338"/>
            <a:ext cx="3132017" cy="4422775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dirty="0"/>
              <a:t>Informational Influence</a:t>
            </a:r>
          </a:p>
          <a:p>
            <a:pPr eaLnBrk="1" hangingPunct="1">
              <a:defRPr/>
            </a:pPr>
            <a:endParaRPr lang="en-GB" sz="900" dirty="0"/>
          </a:p>
          <a:p>
            <a:pPr lvl="1" eaLnBrk="1" hangingPunct="1">
              <a:defRPr/>
            </a:pPr>
            <a:r>
              <a:rPr lang="en-GB" sz="2800" dirty="0"/>
              <a:t>Accepting evidence about reality by other people.</a:t>
            </a:r>
          </a:p>
          <a:p>
            <a:pPr marL="457200" lvl="1" indent="0" eaLnBrk="1" hangingPunct="1">
              <a:buNone/>
              <a:defRPr/>
            </a:pPr>
            <a:r>
              <a:rPr lang="en-GB" sz="2800" b="1" dirty="0">
                <a:solidFill>
                  <a:schemeClr val="accent2"/>
                </a:solidFill>
              </a:rPr>
              <a:t>Conformity</a:t>
            </a:r>
          </a:p>
        </p:txBody>
      </p:sp>
    </p:spTree>
    <p:extLst>
      <p:ext uri="{BB962C8B-B14F-4D97-AF65-F5344CB8AC3E}">
        <p14:creationId xmlns:p14="http://schemas.microsoft.com/office/powerpoint/2010/main" val="8505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Conformity</a:t>
            </a:r>
          </a:p>
        </p:txBody>
      </p:sp>
      <p:pic>
        <p:nvPicPr>
          <p:cNvPr id="19459" name="Picture 3" descr="sherif resul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245565"/>
            <a:ext cx="5025281" cy="322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036865" y="5548046"/>
            <a:ext cx="35126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sz="1800" b="0" dirty="0">
                <a:solidFill>
                  <a:srgbClr val="FF0000"/>
                </a:solidFill>
              </a:rPr>
              <a:t>Data from </a:t>
            </a:r>
            <a:r>
              <a:rPr lang="en-GB" sz="1800" b="0" dirty="0" err="1">
                <a:solidFill>
                  <a:srgbClr val="FF0000"/>
                </a:solidFill>
              </a:rPr>
              <a:t>Sherif</a:t>
            </a:r>
            <a:r>
              <a:rPr lang="en-GB" sz="1800" b="0" dirty="0">
                <a:solidFill>
                  <a:srgbClr val="FF0000"/>
                </a:solidFill>
              </a:rPr>
              <a:t> &amp; </a:t>
            </a:r>
            <a:r>
              <a:rPr lang="en-GB" sz="1800" b="0" dirty="0" err="1">
                <a:solidFill>
                  <a:srgbClr val="FF0000"/>
                </a:solidFill>
              </a:rPr>
              <a:t>Sherif</a:t>
            </a:r>
            <a:r>
              <a:rPr lang="en-GB" sz="1800" b="0" dirty="0">
                <a:solidFill>
                  <a:srgbClr val="FF0000"/>
                </a:solidFill>
              </a:rPr>
              <a:t> (1967)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91C797-C65A-4A58-BD9C-8203AA06461F}"/>
              </a:ext>
            </a:extLst>
          </p:cNvPr>
          <p:cNvSpPr/>
          <p:nvPr/>
        </p:nvSpPr>
        <p:spPr>
          <a:xfrm>
            <a:off x="1516743" y="2650733"/>
            <a:ext cx="1257279" cy="1755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584CD7-784F-4C94-BDDA-0351987E0687}"/>
              </a:ext>
            </a:extLst>
          </p:cNvPr>
          <p:cNvSpPr/>
          <p:nvPr/>
        </p:nvSpPr>
        <p:spPr>
          <a:xfrm>
            <a:off x="2774022" y="2650733"/>
            <a:ext cx="2527443" cy="1755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54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684213" y="2594780"/>
            <a:ext cx="4812461" cy="307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GB" sz="6000" b="0" i="1" dirty="0">
                <a:latin typeface="Monotype Corsiva" pitchFamily="66" charset="0"/>
              </a:rPr>
              <a:t>“</a:t>
            </a:r>
            <a:r>
              <a:rPr lang="en-GB" sz="4800" b="0" i="1" dirty="0">
                <a:latin typeface="Monotype Corsiva" pitchFamily="66" charset="0"/>
              </a:rPr>
              <a:t>Do as most do, and [people] will speak well of thee.”</a:t>
            </a:r>
            <a:endParaRPr lang="en-GB" sz="4800" b="0" dirty="0">
              <a:latin typeface="Monotype Corsiva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GB" sz="2000" dirty="0"/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GB" sz="2000" dirty="0"/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GB" sz="1400" dirty="0"/>
              <a:t>Thomas Fuller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GB" sz="1400" dirty="0"/>
              <a:t>(as quoted in Aronson, Wilson, &amp; </a:t>
            </a:r>
            <a:r>
              <a:rPr lang="en-GB" sz="1400" dirty="0" err="1"/>
              <a:t>Akert</a:t>
            </a:r>
            <a:r>
              <a:rPr lang="en-GB" sz="1400" dirty="0"/>
              <a:t>, 2002)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4210D6-53B2-4D4A-8122-9D649A306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Conformity: When &amp; Why?</a:t>
            </a:r>
          </a:p>
        </p:txBody>
      </p:sp>
      <p:sp>
        <p:nvSpPr>
          <p:cNvPr id="136197" name="Rectangle 5"/>
          <p:cNvSpPr>
            <a:spLocks noGrp="1" noRot="1" noChangeArrowheads="1"/>
          </p:cNvSpPr>
          <p:nvPr>
            <p:ph sz="half" idx="1"/>
          </p:nvPr>
        </p:nvSpPr>
        <p:spPr>
          <a:xfrm>
            <a:off x="457200" y="1600200"/>
            <a:ext cx="4038600" cy="4759036"/>
          </a:xfrm>
        </p:spPr>
        <p:txBody>
          <a:bodyPr>
            <a:no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en-GB" sz="3200" dirty="0"/>
              <a:t>Unanimity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en-GB" sz="3200" dirty="0"/>
              <a:t>Group Size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en-GB" sz="3200" dirty="0"/>
              <a:t>Cohesion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en-GB" sz="3200" dirty="0"/>
              <a:t>Status</a:t>
            </a:r>
          </a:p>
          <a:p>
            <a:pPr eaLnBrk="1" hangingPunct="1">
              <a:defRPr/>
            </a:pPr>
            <a:r>
              <a:rPr lang="en-GB" sz="3200" dirty="0"/>
              <a:t>No Prior Commitment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en-GB" sz="3200" dirty="0"/>
              <a:t>Public Response</a:t>
            </a:r>
          </a:p>
        </p:txBody>
      </p:sp>
      <p:pic>
        <p:nvPicPr>
          <p:cNvPr id="6" name="Picture 6" descr="MPj0422456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6525" y="1884218"/>
            <a:ext cx="4397242" cy="3198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2FBB876-E96F-407C-AB01-DFD6CA6325FD}"/>
              </a:ext>
            </a:extLst>
          </p:cNvPr>
          <p:cNvCxnSpPr/>
          <p:nvPr/>
        </p:nvCxnSpPr>
        <p:spPr>
          <a:xfrm>
            <a:off x="5133443" y="3497658"/>
            <a:ext cx="0" cy="22923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bject 7">
            <a:extLst>
              <a:ext uri="{FF2B5EF4-FFF2-40B4-BE49-F238E27FC236}">
                <a16:creationId xmlns:a16="http://schemas.microsoft.com/office/drawing/2014/main" id="{7690D323-7975-4A43-BB6C-5A2679896910}"/>
              </a:ext>
            </a:extLst>
          </p:cNvPr>
          <p:cNvSpPr/>
          <p:nvPr/>
        </p:nvSpPr>
        <p:spPr>
          <a:xfrm>
            <a:off x="4137387" y="3664045"/>
            <a:ext cx="1881706" cy="718923"/>
          </a:xfrm>
          <a:custGeom>
            <a:avLst/>
            <a:gdLst/>
            <a:ahLst/>
            <a:cxnLst/>
            <a:rect l="l" t="t" r="r" b="b"/>
            <a:pathLst>
              <a:path w="1681479" h="840739">
                <a:moveTo>
                  <a:pt x="0" y="0"/>
                </a:moveTo>
                <a:lnTo>
                  <a:pt x="0" y="840486"/>
                </a:lnTo>
                <a:lnTo>
                  <a:pt x="1680972" y="840486"/>
                </a:lnTo>
                <a:lnTo>
                  <a:pt x="16809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>
            <a:endParaRPr sz="1539" dirty="0"/>
          </a:p>
        </p:txBody>
      </p:sp>
      <p:sp>
        <p:nvSpPr>
          <p:cNvPr id="45056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GB" dirty="0"/>
              <a:t>Social </a:t>
            </a:r>
            <a:r>
              <a:rPr lang="en-GB" b="1" dirty="0"/>
              <a:t>facilitation</a:t>
            </a:r>
            <a:r>
              <a:rPr lang="en-GB" dirty="0"/>
              <a:t> – mechanism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B8D58218-BE1F-4CF0-B352-7D22C39E1E3D}"/>
              </a:ext>
            </a:extLst>
          </p:cNvPr>
          <p:cNvSpPr txBox="1"/>
          <p:nvPr/>
        </p:nvSpPr>
        <p:spPr>
          <a:xfrm>
            <a:off x="729897" y="1479056"/>
            <a:ext cx="3533255" cy="1442307"/>
          </a:xfrm>
          <a:prstGeom prst="rect">
            <a:avLst/>
          </a:prstGeom>
        </p:spPr>
        <p:txBody>
          <a:bodyPr vert="horz" wrap="square" lIns="0" tIns="88508" rIns="0" bIns="0" rtlCol="0">
            <a:spAutoFit/>
          </a:bodyPr>
          <a:lstStyle/>
          <a:p>
            <a:pPr marL="10860">
              <a:spcBef>
                <a:spcPts val="697"/>
              </a:spcBef>
            </a:pPr>
            <a:r>
              <a:rPr sz="2052" b="1" spc="-77" dirty="0">
                <a:latin typeface="Trebuchet MS"/>
                <a:cs typeface="Trebuchet MS"/>
              </a:rPr>
              <a:t>Drive </a:t>
            </a:r>
            <a:r>
              <a:rPr sz="2052" b="1" spc="-81" dirty="0">
                <a:latin typeface="Trebuchet MS"/>
                <a:cs typeface="Trebuchet MS"/>
              </a:rPr>
              <a:t>theory </a:t>
            </a:r>
            <a:r>
              <a:rPr sz="2052" spc="-103" dirty="0">
                <a:latin typeface="Trebuchet MS"/>
                <a:cs typeface="Trebuchet MS"/>
              </a:rPr>
              <a:t>(Zajonc,</a:t>
            </a:r>
            <a:r>
              <a:rPr sz="2052" spc="-470" dirty="0">
                <a:latin typeface="Trebuchet MS"/>
                <a:cs typeface="Trebuchet MS"/>
              </a:rPr>
              <a:t> </a:t>
            </a:r>
            <a:r>
              <a:rPr sz="2052" spc="-90" dirty="0">
                <a:latin typeface="Trebuchet MS"/>
                <a:cs typeface="Trebuchet MS"/>
              </a:rPr>
              <a:t>1965)</a:t>
            </a:r>
            <a:endParaRPr sz="2052" dirty="0">
              <a:latin typeface="Trebuchet MS"/>
              <a:cs typeface="Trebuchet MS"/>
            </a:endParaRPr>
          </a:p>
          <a:p>
            <a:pPr marL="206336" indent="-195476">
              <a:spcBef>
                <a:spcPts val="693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z="2052" spc="-73" dirty="0">
                <a:latin typeface="Trebuchet MS"/>
                <a:cs typeface="Trebuchet MS"/>
              </a:rPr>
              <a:t>Arousal strengthens </a:t>
            </a:r>
            <a:r>
              <a:rPr lang="en-GB" sz="2052" b="1" spc="-73" dirty="0">
                <a:latin typeface="Trebuchet MS"/>
                <a:cs typeface="Trebuchet MS"/>
              </a:rPr>
              <a:t>dominant response </a:t>
            </a:r>
            <a:r>
              <a:rPr lang="en-GB" sz="2052" spc="-73" dirty="0">
                <a:latin typeface="Trebuchet MS"/>
                <a:cs typeface="Trebuchet MS"/>
              </a:rPr>
              <a:t>(the one that comes more naturally)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A2D2CD2-5B26-4F36-AA66-8E122045C718}"/>
              </a:ext>
            </a:extLst>
          </p:cNvPr>
          <p:cNvSpPr txBox="1"/>
          <p:nvPr/>
        </p:nvSpPr>
        <p:spPr>
          <a:xfrm>
            <a:off x="729897" y="2707116"/>
            <a:ext cx="3671175" cy="1975559"/>
          </a:xfrm>
          <a:prstGeom prst="rect">
            <a:avLst/>
          </a:prstGeom>
        </p:spPr>
        <p:txBody>
          <a:bodyPr vert="horz" wrap="square" lIns="0" tIns="87965" rIns="0" bIns="0" rtlCol="0">
            <a:spAutoFit/>
          </a:bodyPr>
          <a:lstStyle/>
          <a:p>
            <a:pPr marL="206336" indent="-195476">
              <a:spcBef>
                <a:spcPts val="693"/>
              </a:spcBef>
              <a:buFont typeface="Arial"/>
              <a:buChar char="•"/>
              <a:tabLst>
                <a:tab pos="206336" algn="l"/>
              </a:tabLst>
            </a:pPr>
            <a:endParaRPr sz="2052" dirty="0">
              <a:latin typeface="Trebuchet MS"/>
              <a:cs typeface="Trebuchet MS"/>
            </a:endParaRPr>
          </a:p>
          <a:p>
            <a:pPr marL="206336" indent="-195476">
              <a:spcBef>
                <a:spcPts val="607"/>
              </a:spcBef>
              <a:buFont typeface="Arial"/>
              <a:buChar char="•"/>
              <a:tabLst>
                <a:tab pos="206336" algn="l"/>
              </a:tabLst>
            </a:pPr>
            <a:r>
              <a:rPr sz="2052" spc="-21" dirty="0">
                <a:solidFill>
                  <a:srgbClr val="00B04F"/>
                </a:solidFill>
                <a:latin typeface="Trebuchet MS"/>
                <a:cs typeface="Trebuchet MS"/>
              </a:rPr>
              <a:t>Easy task</a:t>
            </a:r>
            <a:r>
              <a:rPr lang="en-GB" sz="2052" spc="-21" dirty="0">
                <a:solidFill>
                  <a:srgbClr val="00B04F"/>
                </a:solidFill>
                <a:latin typeface="Trebuchet MS"/>
                <a:cs typeface="Trebuchet MS"/>
              </a:rPr>
              <a:t> </a:t>
            </a:r>
            <a:r>
              <a:rPr sz="2052" spc="-21" dirty="0">
                <a:solidFill>
                  <a:srgbClr val="00B04F"/>
                </a:solidFill>
                <a:latin typeface="Trebuchet MS"/>
                <a:cs typeface="Trebuchet MS"/>
              </a:rPr>
              <a:t>…</a:t>
            </a:r>
            <a:r>
              <a:rPr sz="2052" spc="-410" dirty="0">
                <a:solidFill>
                  <a:srgbClr val="00B04F"/>
                </a:solidFill>
                <a:latin typeface="Trebuchet MS"/>
                <a:cs typeface="Trebuchet MS"/>
              </a:rPr>
              <a:t> </a:t>
            </a:r>
            <a:r>
              <a:rPr sz="2052" spc="-68" dirty="0">
                <a:latin typeface="Trebuchet MS"/>
                <a:cs typeface="Trebuchet MS"/>
              </a:rPr>
              <a:t>improvement</a:t>
            </a:r>
            <a:endParaRPr sz="2052" dirty="0">
              <a:latin typeface="Trebuchet MS"/>
              <a:cs typeface="Trebuchet MS"/>
            </a:endParaRPr>
          </a:p>
          <a:p>
            <a:pPr marL="206336" indent="-195476">
              <a:spcBef>
                <a:spcPts val="607"/>
              </a:spcBef>
              <a:buFont typeface="Arial"/>
              <a:buChar char="•"/>
              <a:tabLst>
                <a:tab pos="206336" algn="l"/>
              </a:tabLst>
            </a:pPr>
            <a:r>
              <a:rPr sz="2052" spc="-81" dirty="0">
                <a:solidFill>
                  <a:srgbClr val="FF0000"/>
                </a:solidFill>
                <a:latin typeface="Trebuchet MS"/>
                <a:cs typeface="Trebuchet MS"/>
              </a:rPr>
              <a:t>Difficult </a:t>
            </a:r>
            <a:r>
              <a:rPr sz="2052" spc="-21" dirty="0">
                <a:solidFill>
                  <a:srgbClr val="FF0000"/>
                </a:solidFill>
                <a:latin typeface="Trebuchet MS"/>
                <a:cs typeface="Trebuchet MS"/>
              </a:rPr>
              <a:t>task</a:t>
            </a:r>
            <a:r>
              <a:rPr lang="en-GB" sz="2052" spc="-21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052" spc="-21" dirty="0">
                <a:solidFill>
                  <a:srgbClr val="FF0000"/>
                </a:solidFill>
                <a:latin typeface="Trebuchet MS"/>
                <a:cs typeface="Trebuchet MS"/>
              </a:rPr>
              <a:t>…</a:t>
            </a:r>
            <a:r>
              <a:rPr sz="2052" spc="-342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052" spc="-77" dirty="0">
                <a:latin typeface="Trebuchet MS"/>
                <a:cs typeface="Trebuchet MS"/>
              </a:rPr>
              <a:t>impairment</a:t>
            </a:r>
            <a:endParaRPr lang="en-GB" sz="2052" spc="-77" dirty="0">
              <a:latin typeface="Trebuchet MS"/>
              <a:cs typeface="Trebuchet MS"/>
            </a:endParaRPr>
          </a:p>
          <a:p>
            <a:pPr marL="206336" indent="-195476">
              <a:spcBef>
                <a:spcPts val="607"/>
              </a:spcBef>
              <a:buFont typeface="Arial"/>
              <a:buChar char="•"/>
              <a:tabLst>
                <a:tab pos="206336" algn="l"/>
              </a:tabLst>
            </a:pPr>
            <a:endParaRPr lang="en-GB" sz="2052" spc="-77" dirty="0">
              <a:latin typeface="Trebuchet MS"/>
              <a:cs typeface="Trebuchet MS"/>
            </a:endParaRPr>
          </a:p>
          <a:p>
            <a:pPr marL="10860">
              <a:spcBef>
                <a:spcPts val="607"/>
              </a:spcBef>
              <a:tabLst>
                <a:tab pos="206336" algn="l"/>
              </a:tabLst>
            </a:pPr>
            <a:r>
              <a:rPr lang="en-GB" sz="2052" i="1" spc="-77" dirty="0">
                <a:latin typeface="Trebuchet MS"/>
                <a:cs typeface="Trebuchet MS"/>
              </a:rPr>
              <a:t>(Individual differences!)</a:t>
            </a:r>
            <a:endParaRPr sz="2052" i="1" dirty="0">
              <a:latin typeface="Trebuchet MS"/>
              <a:cs typeface="Trebuchet MS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120240D6-B888-4B55-9AD7-F301B35A6F75}"/>
              </a:ext>
            </a:extLst>
          </p:cNvPr>
          <p:cNvSpPr/>
          <p:nvPr/>
        </p:nvSpPr>
        <p:spPr>
          <a:xfrm>
            <a:off x="5133443" y="5266498"/>
            <a:ext cx="1050148" cy="711112"/>
          </a:xfrm>
          <a:custGeom>
            <a:avLst/>
            <a:gdLst/>
            <a:ahLst/>
            <a:cxnLst/>
            <a:rect l="l" t="t" r="r" b="b"/>
            <a:pathLst>
              <a:path w="1228090" h="1372870">
                <a:moveTo>
                  <a:pt x="6857" y="1193292"/>
                </a:moveTo>
                <a:lnTo>
                  <a:pt x="6857" y="0"/>
                </a:lnTo>
                <a:lnTo>
                  <a:pt x="0" y="0"/>
                </a:lnTo>
                <a:lnTo>
                  <a:pt x="0" y="1199388"/>
                </a:lnTo>
                <a:lnTo>
                  <a:pt x="3047" y="1199388"/>
                </a:lnTo>
                <a:lnTo>
                  <a:pt x="3047" y="1193292"/>
                </a:lnTo>
                <a:lnTo>
                  <a:pt x="6857" y="1193292"/>
                </a:lnTo>
                <a:close/>
              </a:path>
              <a:path w="1228090" h="1372870">
                <a:moveTo>
                  <a:pt x="1227581" y="1372362"/>
                </a:moveTo>
                <a:lnTo>
                  <a:pt x="1227581" y="1193292"/>
                </a:lnTo>
                <a:lnTo>
                  <a:pt x="3047" y="1193292"/>
                </a:lnTo>
                <a:lnTo>
                  <a:pt x="6857" y="1196340"/>
                </a:lnTo>
                <a:lnTo>
                  <a:pt x="6857" y="1199388"/>
                </a:lnTo>
                <a:lnTo>
                  <a:pt x="1220723" y="1199388"/>
                </a:lnTo>
                <a:lnTo>
                  <a:pt x="1220723" y="1196340"/>
                </a:lnTo>
                <a:lnTo>
                  <a:pt x="1223771" y="1199388"/>
                </a:lnTo>
                <a:lnTo>
                  <a:pt x="1223771" y="1372362"/>
                </a:lnTo>
                <a:lnTo>
                  <a:pt x="1227581" y="1372362"/>
                </a:lnTo>
                <a:close/>
              </a:path>
              <a:path w="1228090" h="1372870">
                <a:moveTo>
                  <a:pt x="6857" y="1199388"/>
                </a:moveTo>
                <a:lnTo>
                  <a:pt x="6857" y="1196340"/>
                </a:lnTo>
                <a:lnTo>
                  <a:pt x="3047" y="1193292"/>
                </a:lnTo>
                <a:lnTo>
                  <a:pt x="3047" y="1199388"/>
                </a:lnTo>
                <a:lnTo>
                  <a:pt x="6857" y="1199388"/>
                </a:lnTo>
                <a:close/>
              </a:path>
              <a:path w="1228090" h="1372870">
                <a:moveTo>
                  <a:pt x="1223771" y="1199388"/>
                </a:moveTo>
                <a:lnTo>
                  <a:pt x="1220723" y="1196340"/>
                </a:lnTo>
                <a:lnTo>
                  <a:pt x="1220723" y="1199388"/>
                </a:lnTo>
                <a:lnTo>
                  <a:pt x="1223771" y="1199388"/>
                </a:lnTo>
                <a:close/>
              </a:path>
              <a:path w="1228090" h="1372870">
                <a:moveTo>
                  <a:pt x="1223771" y="1372362"/>
                </a:moveTo>
                <a:lnTo>
                  <a:pt x="1223771" y="1199388"/>
                </a:lnTo>
                <a:lnTo>
                  <a:pt x="1220723" y="1199388"/>
                </a:lnTo>
                <a:lnTo>
                  <a:pt x="1220723" y="1372362"/>
                </a:lnTo>
                <a:lnTo>
                  <a:pt x="1223771" y="13723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1050E4D2-9AD2-4D40-A242-CC718F86F2D9}"/>
              </a:ext>
            </a:extLst>
          </p:cNvPr>
          <p:cNvSpPr/>
          <p:nvPr/>
        </p:nvSpPr>
        <p:spPr>
          <a:xfrm>
            <a:off x="4012707" y="5325270"/>
            <a:ext cx="1126710" cy="652340"/>
          </a:xfrm>
          <a:custGeom>
            <a:avLst/>
            <a:gdLst/>
            <a:ahLst/>
            <a:cxnLst/>
            <a:rect l="l" t="t" r="r" b="b"/>
            <a:pathLst>
              <a:path w="1317625" h="1372870">
                <a:moveTo>
                  <a:pt x="1313688" y="1193292"/>
                </a:moveTo>
                <a:lnTo>
                  <a:pt x="0" y="1193292"/>
                </a:lnTo>
                <a:lnTo>
                  <a:pt x="0" y="1372362"/>
                </a:lnTo>
                <a:lnTo>
                  <a:pt x="3810" y="1372362"/>
                </a:lnTo>
                <a:lnTo>
                  <a:pt x="3810" y="1199388"/>
                </a:lnTo>
                <a:lnTo>
                  <a:pt x="6858" y="1196340"/>
                </a:lnTo>
                <a:lnTo>
                  <a:pt x="6858" y="1199388"/>
                </a:lnTo>
                <a:lnTo>
                  <a:pt x="1310639" y="1199388"/>
                </a:lnTo>
                <a:lnTo>
                  <a:pt x="1310639" y="1196340"/>
                </a:lnTo>
                <a:lnTo>
                  <a:pt x="1313688" y="1193292"/>
                </a:lnTo>
                <a:close/>
              </a:path>
              <a:path w="1317625" h="1372870">
                <a:moveTo>
                  <a:pt x="6858" y="1199388"/>
                </a:moveTo>
                <a:lnTo>
                  <a:pt x="6858" y="1196340"/>
                </a:lnTo>
                <a:lnTo>
                  <a:pt x="3810" y="1199388"/>
                </a:lnTo>
                <a:lnTo>
                  <a:pt x="6858" y="1199388"/>
                </a:lnTo>
                <a:close/>
              </a:path>
              <a:path w="1317625" h="1372870">
                <a:moveTo>
                  <a:pt x="6858" y="1372362"/>
                </a:moveTo>
                <a:lnTo>
                  <a:pt x="6858" y="1199388"/>
                </a:lnTo>
                <a:lnTo>
                  <a:pt x="3810" y="1199388"/>
                </a:lnTo>
                <a:lnTo>
                  <a:pt x="3810" y="1372362"/>
                </a:lnTo>
                <a:lnTo>
                  <a:pt x="6858" y="1372362"/>
                </a:lnTo>
                <a:close/>
              </a:path>
              <a:path w="1317625" h="1372870">
                <a:moveTo>
                  <a:pt x="1317498" y="1199388"/>
                </a:moveTo>
                <a:lnTo>
                  <a:pt x="1317498" y="0"/>
                </a:lnTo>
                <a:lnTo>
                  <a:pt x="1310639" y="0"/>
                </a:lnTo>
                <a:lnTo>
                  <a:pt x="1310639" y="1193292"/>
                </a:lnTo>
                <a:lnTo>
                  <a:pt x="1313688" y="1193292"/>
                </a:lnTo>
                <a:lnTo>
                  <a:pt x="1313688" y="1199388"/>
                </a:lnTo>
                <a:lnTo>
                  <a:pt x="1317498" y="1199388"/>
                </a:lnTo>
                <a:close/>
              </a:path>
              <a:path w="1317625" h="1372870">
                <a:moveTo>
                  <a:pt x="1313688" y="1199388"/>
                </a:moveTo>
                <a:lnTo>
                  <a:pt x="1313688" y="1193292"/>
                </a:lnTo>
                <a:lnTo>
                  <a:pt x="1310639" y="1196340"/>
                </a:lnTo>
                <a:lnTo>
                  <a:pt x="1310639" y="1199388"/>
                </a:lnTo>
                <a:lnTo>
                  <a:pt x="1313688" y="11993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6F572FEC-6862-4919-ABCC-51C870F751D0}"/>
              </a:ext>
            </a:extLst>
          </p:cNvPr>
          <p:cNvSpPr/>
          <p:nvPr/>
        </p:nvSpPr>
        <p:spPr>
          <a:xfrm>
            <a:off x="4137387" y="2804619"/>
            <a:ext cx="1881706" cy="718923"/>
          </a:xfrm>
          <a:custGeom>
            <a:avLst/>
            <a:gdLst/>
            <a:ahLst/>
            <a:cxnLst/>
            <a:rect l="l" t="t" r="r" b="b"/>
            <a:pathLst>
              <a:path w="1681479" h="840739">
                <a:moveTo>
                  <a:pt x="0" y="0"/>
                </a:moveTo>
                <a:lnTo>
                  <a:pt x="0" y="840486"/>
                </a:lnTo>
                <a:lnTo>
                  <a:pt x="1680972" y="840486"/>
                </a:lnTo>
                <a:lnTo>
                  <a:pt x="16809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>
            <a:endParaRPr sz="1539" dirty="0"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B51FCF82-AE44-4E19-9360-582E978C0A53}"/>
              </a:ext>
            </a:extLst>
          </p:cNvPr>
          <p:cNvSpPr txBox="1"/>
          <p:nvPr/>
        </p:nvSpPr>
        <p:spPr>
          <a:xfrm>
            <a:off x="4253441" y="3737009"/>
            <a:ext cx="1765652" cy="607572"/>
          </a:xfrm>
          <a:prstGeom prst="rect">
            <a:avLst/>
          </a:prstGeom>
        </p:spPr>
        <p:txBody>
          <a:bodyPr vert="horz" wrap="square" lIns="0" tIns="42896" rIns="0" bIns="0" rtlCol="0">
            <a:spAutoFit/>
          </a:bodyPr>
          <a:lstStyle/>
          <a:p>
            <a:pPr marL="332309" marR="217195" indent="-107512">
              <a:lnSpc>
                <a:spcPts val="2249"/>
              </a:lnSpc>
              <a:spcBef>
                <a:spcPts val="338"/>
              </a:spcBef>
            </a:pPr>
            <a:r>
              <a:rPr sz="2052" spc="-73" dirty="0">
                <a:latin typeface="Arial"/>
                <a:cs typeface="Arial"/>
              </a:rPr>
              <a:t>Inc</a:t>
            </a:r>
            <a:r>
              <a:rPr sz="2052" spc="-81" dirty="0">
                <a:latin typeface="Arial"/>
                <a:cs typeface="Arial"/>
              </a:rPr>
              <a:t>r</a:t>
            </a:r>
            <a:r>
              <a:rPr sz="2052" spc="-150" dirty="0">
                <a:latin typeface="Arial"/>
                <a:cs typeface="Arial"/>
              </a:rPr>
              <a:t>eases  </a:t>
            </a:r>
            <a:r>
              <a:rPr sz="2052" spc="-97" dirty="0">
                <a:latin typeface="Arial"/>
                <a:cs typeface="Arial"/>
              </a:rPr>
              <a:t>arousal</a:t>
            </a:r>
            <a:endParaRPr sz="2052" dirty="0">
              <a:latin typeface="Arial"/>
              <a:cs typeface="Arial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3FFDF556-AE0A-44D7-AC9A-FCE3456CE1E1}"/>
              </a:ext>
            </a:extLst>
          </p:cNvPr>
          <p:cNvSpPr/>
          <p:nvPr/>
        </p:nvSpPr>
        <p:spPr>
          <a:xfrm>
            <a:off x="3297269" y="6018986"/>
            <a:ext cx="1437845" cy="718923"/>
          </a:xfrm>
          <a:custGeom>
            <a:avLst/>
            <a:gdLst/>
            <a:ahLst/>
            <a:cxnLst/>
            <a:rect l="l" t="t" r="r" b="b"/>
            <a:pathLst>
              <a:path w="1681479" h="840739">
                <a:moveTo>
                  <a:pt x="0" y="0"/>
                </a:moveTo>
                <a:lnTo>
                  <a:pt x="0" y="840486"/>
                </a:lnTo>
                <a:lnTo>
                  <a:pt x="1680972" y="840486"/>
                </a:lnTo>
                <a:lnTo>
                  <a:pt x="168097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AF4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8A3CE190-79BA-4F3B-A7AC-4ABF56D1B3FD}"/>
              </a:ext>
            </a:extLst>
          </p:cNvPr>
          <p:cNvSpPr/>
          <p:nvPr/>
        </p:nvSpPr>
        <p:spPr>
          <a:xfrm>
            <a:off x="3292708" y="6015078"/>
            <a:ext cx="1445990" cy="727610"/>
          </a:xfrm>
          <a:custGeom>
            <a:avLst/>
            <a:gdLst/>
            <a:ahLst/>
            <a:cxnLst/>
            <a:rect l="l" t="t" r="r" b="b"/>
            <a:pathLst>
              <a:path w="1691004" h="850900">
                <a:moveTo>
                  <a:pt x="1690877" y="848106"/>
                </a:moveTo>
                <a:lnTo>
                  <a:pt x="1690877" y="2286"/>
                </a:lnTo>
                <a:lnTo>
                  <a:pt x="1688592" y="0"/>
                </a:lnTo>
                <a:lnTo>
                  <a:pt x="2285" y="0"/>
                </a:lnTo>
                <a:lnTo>
                  <a:pt x="0" y="2286"/>
                </a:lnTo>
                <a:lnTo>
                  <a:pt x="0" y="848106"/>
                </a:lnTo>
                <a:lnTo>
                  <a:pt x="2286" y="850392"/>
                </a:lnTo>
                <a:lnTo>
                  <a:pt x="5333" y="850392"/>
                </a:lnTo>
                <a:lnTo>
                  <a:pt x="5334" y="9906"/>
                </a:lnTo>
                <a:lnTo>
                  <a:pt x="9906" y="4572"/>
                </a:lnTo>
                <a:lnTo>
                  <a:pt x="9906" y="9906"/>
                </a:lnTo>
                <a:lnTo>
                  <a:pt x="1680972" y="9906"/>
                </a:lnTo>
                <a:lnTo>
                  <a:pt x="1680972" y="4572"/>
                </a:lnTo>
                <a:lnTo>
                  <a:pt x="1686306" y="9906"/>
                </a:lnTo>
                <a:lnTo>
                  <a:pt x="1686306" y="850391"/>
                </a:lnTo>
                <a:lnTo>
                  <a:pt x="1688592" y="850391"/>
                </a:lnTo>
                <a:lnTo>
                  <a:pt x="1690877" y="848106"/>
                </a:lnTo>
                <a:close/>
              </a:path>
              <a:path w="1691004" h="850900">
                <a:moveTo>
                  <a:pt x="9906" y="9906"/>
                </a:moveTo>
                <a:lnTo>
                  <a:pt x="9906" y="4572"/>
                </a:lnTo>
                <a:lnTo>
                  <a:pt x="5334" y="9906"/>
                </a:lnTo>
                <a:lnTo>
                  <a:pt x="9906" y="9906"/>
                </a:lnTo>
                <a:close/>
              </a:path>
              <a:path w="1691004" h="850900">
                <a:moveTo>
                  <a:pt x="9906" y="840486"/>
                </a:moveTo>
                <a:lnTo>
                  <a:pt x="9906" y="9906"/>
                </a:lnTo>
                <a:lnTo>
                  <a:pt x="5334" y="9906"/>
                </a:lnTo>
                <a:lnTo>
                  <a:pt x="5334" y="840486"/>
                </a:lnTo>
                <a:lnTo>
                  <a:pt x="9906" y="840486"/>
                </a:lnTo>
                <a:close/>
              </a:path>
              <a:path w="1691004" h="850900">
                <a:moveTo>
                  <a:pt x="1686306" y="840485"/>
                </a:moveTo>
                <a:lnTo>
                  <a:pt x="5334" y="840486"/>
                </a:lnTo>
                <a:lnTo>
                  <a:pt x="9906" y="845058"/>
                </a:lnTo>
                <a:lnTo>
                  <a:pt x="9906" y="850392"/>
                </a:lnTo>
                <a:lnTo>
                  <a:pt x="1680972" y="850391"/>
                </a:lnTo>
                <a:lnTo>
                  <a:pt x="1680972" y="845058"/>
                </a:lnTo>
                <a:lnTo>
                  <a:pt x="1686306" y="840485"/>
                </a:lnTo>
                <a:close/>
              </a:path>
              <a:path w="1691004" h="850900">
                <a:moveTo>
                  <a:pt x="9906" y="850392"/>
                </a:moveTo>
                <a:lnTo>
                  <a:pt x="9906" y="845058"/>
                </a:lnTo>
                <a:lnTo>
                  <a:pt x="5334" y="840486"/>
                </a:lnTo>
                <a:lnTo>
                  <a:pt x="5333" y="850392"/>
                </a:lnTo>
                <a:lnTo>
                  <a:pt x="9906" y="850392"/>
                </a:lnTo>
                <a:close/>
              </a:path>
              <a:path w="1691004" h="850900">
                <a:moveTo>
                  <a:pt x="1686306" y="9906"/>
                </a:moveTo>
                <a:lnTo>
                  <a:pt x="1680972" y="4572"/>
                </a:lnTo>
                <a:lnTo>
                  <a:pt x="1680972" y="9906"/>
                </a:lnTo>
                <a:lnTo>
                  <a:pt x="1686306" y="9906"/>
                </a:lnTo>
                <a:close/>
              </a:path>
              <a:path w="1691004" h="850900">
                <a:moveTo>
                  <a:pt x="1686306" y="840485"/>
                </a:moveTo>
                <a:lnTo>
                  <a:pt x="1686306" y="9906"/>
                </a:lnTo>
                <a:lnTo>
                  <a:pt x="1680972" y="9906"/>
                </a:lnTo>
                <a:lnTo>
                  <a:pt x="1680972" y="840485"/>
                </a:lnTo>
                <a:lnTo>
                  <a:pt x="1686306" y="840485"/>
                </a:lnTo>
                <a:close/>
              </a:path>
              <a:path w="1691004" h="850900">
                <a:moveTo>
                  <a:pt x="1686306" y="850391"/>
                </a:moveTo>
                <a:lnTo>
                  <a:pt x="1686306" y="840485"/>
                </a:lnTo>
                <a:lnTo>
                  <a:pt x="1680972" y="845058"/>
                </a:lnTo>
                <a:lnTo>
                  <a:pt x="1680972" y="850391"/>
                </a:lnTo>
                <a:lnTo>
                  <a:pt x="1686306" y="8503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EADEE625-CEC4-4E01-AE9B-ED93953F6253}"/>
              </a:ext>
            </a:extLst>
          </p:cNvPr>
          <p:cNvSpPr txBox="1"/>
          <p:nvPr/>
        </p:nvSpPr>
        <p:spPr>
          <a:xfrm>
            <a:off x="3297269" y="6036798"/>
            <a:ext cx="1437845" cy="607572"/>
          </a:xfrm>
          <a:prstGeom prst="rect">
            <a:avLst/>
          </a:prstGeom>
        </p:spPr>
        <p:txBody>
          <a:bodyPr vert="horz" wrap="square" lIns="0" tIns="42896" rIns="0" bIns="0" rtlCol="0">
            <a:spAutoFit/>
          </a:bodyPr>
          <a:lstStyle/>
          <a:p>
            <a:pPr marL="33122" marR="28778" indent="193847">
              <a:lnSpc>
                <a:spcPts val="2249"/>
              </a:lnSpc>
              <a:spcBef>
                <a:spcPts val="338"/>
              </a:spcBef>
            </a:pPr>
            <a:r>
              <a:rPr sz="2052" spc="-94" dirty="0">
                <a:latin typeface="Arial"/>
                <a:cs typeface="Arial"/>
              </a:rPr>
              <a:t>Improves  </a:t>
            </a:r>
            <a:r>
              <a:rPr sz="2052" spc="-34" dirty="0">
                <a:latin typeface="Arial"/>
                <a:cs typeface="Arial"/>
              </a:rPr>
              <a:t>per</a:t>
            </a:r>
            <a:r>
              <a:rPr sz="2052" spc="-60" dirty="0">
                <a:latin typeface="Arial"/>
                <a:cs typeface="Arial"/>
              </a:rPr>
              <a:t>f</a:t>
            </a:r>
            <a:r>
              <a:rPr sz="2052" spc="-90" dirty="0">
                <a:latin typeface="Arial"/>
                <a:cs typeface="Arial"/>
              </a:rPr>
              <a:t>ormance</a:t>
            </a:r>
            <a:endParaRPr sz="2052">
              <a:latin typeface="Arial"/>
              <a:cs typeface="Arial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0F3B1898-0A34-4C47-A489-911EF10FE88D}"/>
              </a:ext>
            </a:extLst>
          </p:cNvPr>
          <p:cNvSpPr txBox="1"/>
          <p:nvPr/>
        </p:nvSpPr>
        <p:spPr>
          <a:xfrm>
            <a:off x="4253441" y="2890086"/>
            <a:ext cx="1765652" cy="607572"/>
          </a:xfrm>
          <a:prstGeom prst="rect">
            <a:avLst/>
          </a:prstGeom>
        </p:spPr>
        <p:txBody>
          <a:bodyPr vert="horz" wrap="square" lIns="0" tIns="42896" rIns="0" bIns="0" rtlCol="0">
            <a:spAutoFit/>
          </a:bodyPr>
          <a:lstStyle/>
          <a:p>
            <a:pPr marL="379006" marR="94479" indent="-279096">
              <a:lnSpc>
                <a:spcPts val="2249"/>
              </a:lnSpc>
              <a:spcBef>
                <a:spcPts val="338"/>
              </a:spcBef>
            </a:pPr>
            <a:r>
              <a:rPr sz="2052" spc="-141" dirty="0">
                <a:latin typeface="Arial"/>
                <a:cs typeface="Arial"/>
              </a:rPr>
              <a:t>Presence</a:t>
            </a:r>
            <a:r>
              <a:rPr sz="2052" spc="-171" dirty="0">
                <a:latin typeface="Arial"/>
                <a:cs typeface="Arial"/>
              </a:rPr>
              <a:t> </a:t>
            </a:r>
            <a:r>
              <a:rPr sz="2052" spc="-9" dirty="0">
                <a:latin typeface="Arial"/>
                <a:cs typeface="Arial"/>
              </a:rPr>
              <a:t>of  </a:t>
            </a:r>
            <a:r>
              <a:rPr sz="2052" spc="-64" dirty="0">
                <a:latin typeface="Arial"/>
                <a:cs typeface="Arial"/>
              </a:rPr>
              <a:t>others</a:t>
            </a:r>
            <a:endParaRPr sz="2052" dirty="0">
              <a:latin typeface="Arial"/>
              <a:cs typeface="Arial"/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1460F429-2BB1-4564-B4DF-FA07037E1DFC}"/>
              </a:ext>
            </a:extLst>
          </p:cNvPr>
          <p:cNvSpPr/>
          <p:nvPr/>
        </p:nvSpPr>
        <p:spPr>
          <a:xfrm>
            <a:off x="5461194" y="6018986"/>
            <a:ext cx="1437845" cy="718923"/>
          </a:xfrm>
          <a:custGeom>
            <a:avLst/>
            <a:gdLst/>
            <a:ahLst/>
            <a:cxnLst/>
            <a:rect l="l" t="t" r="r" b="b"/>
            <a:pathLst>
              <a:path w="1681479" h="840739">
                <a:moveTo>
                  <a:pt x="0" y="0"/>
                </a:moveTo>
                <a:lnTo>
                  <a:pt x="0" y="840486"/>
                </a:lnTo>
                <a:lnTo>
                  <a:pt x="1680972" y="840486"/>
                </a:lnTo>
                <a:lnTo>
                  <a:pt x="16809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C88BA240-7D73-4257-9787-CE2ADDC3B605}"/>
              </a:ext>
            </a:extLst>
          </p:cNvPr>
          <p:cNvSpPr/>
          <p:nvPr/>
        </p:nvSpPr>
        <p:spPr>
          <a:xfrm>
            <a:off x="5457295" y="6015078"/>
            <a:ext cx="1445990" cy="727610"/>
          </a:xfrm>
          <a:custGeom>
            <a:avLst/>
            <a:gdLst/>
            <a:ahLst/>
            <a:cxnLst/>
            <a:rect l="l" t="t" r="r" b="b"/>
            <a:pathLst>
              <a:path w="1691004" h="850900">
                <a:moveTo>
                  <a:pt x="1690877" y="848106"/>
                </a:moveTo>
                <a:lnTo>
                  <a:pt x="1690877" y="2286"/>
                </a:lnTo>
                <a:lnTo>
                  <a:pt x="1688592" y="0"/>
                </a:lnTo>
                <a:lnTo>
                  <a:pt x="2285" y="0"/>
                </a:lnTo>
                <a:lnTo>
                  <a:pt x="0" y="2286"/>
                </a:lnTo>
                <a:lnTo>
                  <a:pt x="0" y="848106"/>
                </a:lnTo>
                <a:lnTo>
                  <a:pt x="2286" y="850392"/>
                </a:lnTo>
                <a:lnTo>
                  <a:pt x="4572" y="850392"/>
                </a:lnTo>
                <a:lnTo>
                  <a:pt x="4572" y="9906"/>
                </a:lnTo>
                <a:lnTo>
                  <a:pt x="9906" y="4572"/>
                </a:lnTo>
                <a:lnTo>
                  <a:pt x="9906" y="9906"/>
                </a:lnTo>
                <a:lnTo>
                  <a:pt x="1680971" y="9906"/>
                </a:lnTo>
                <a:lnTo>
                  <a:pt x="1680971" y="4571"/>
                </a:lnTo>
                <a:lnTo>
                  <a:pt x="1685544" y="9906"/>
                </a:lnTo>
                <a:lnTo>
                  <a:pt x="1685544" y="850391"/>
                </a:lnTo>
                <a:lnTo>
                  <a:pt x="1688592" y="850391"/>
                </a:lnTo>
                <a:lnTo>
                  <a:pt x="1690877" y="848106"/>
                </a:lnTo>
                <a:close/>
              </a:path>
              <a:path w="1691004" h="850900">
                <a:moveTo>
                  <a:pt x="9906" y="9906"/>
                </a:moveTo>
                <a:lnTo>
                  <a:pt x="9906" y="4572"/>
                </a:lnTo>
                <a:lnTo>
                  <a:pt x="4572" y="9906"/>
                </a:lnTo>
                <a:lnTo>
                  <a:pt x="9906" y="9906"/>
                </a:lnTo>
                <a:close/>
              </a:path>
              <a:path w="1691004" h="850900">
                <a:moveTo>
                  <a:pt x="9906" y="840486"/>
                </a:moveTo>
                <a:lnTo>
                  <a:pt x="9906" y="9906"/>
                </a:lnTo>
                <a:lnTo>
                  <a:pt x="4572" y="9906"/>
                </a:lnTo>
                <a:lnTo>
                  <a:pt x="4572" y="840486"/>
                </a:lnTo>
                <a:lnTo>
                  <a:pt x="9906" y="840486"/>
                </a:lnTo>
                <a:close/>
              </a:path>
              <a:path w="1691004" h="850900">
                <a:moveTo>
                  <a:pt x="1685544" y="840485"/>
                </a:moveTo>
                <a:lnTo>
                  <a:pt x="4572" y="840486"/>
                </a:lnTo>
                <a:lnTo>
                  <a:pt x="9906" y="845058"/>
                </a:lnTo>
                <a:lnTo>
                  <a:pt x="9906" y="850392"/>
                </a:lnTo>
                <a:lnTo>
                  <a:pt x="1680971" y="850391"/>
                </a:lnTo>
                <a:lnTo>
                  <a:pt x="1680971" y="845058"/>
                </a:lnTo>
                <a:lnTo>
                  <a:pt x="1685544" y="840485"/>
                </a:lnTo>
                <a:close/>
              </a:path>
              <a:path w="1691004" h="850900">
                <a:moveTo>
                  <a:pt x="9906" y="850392"/>
                </a:moveTo>
                <a:lnTo>
                  <a:pt x="9906" y="845058"/>
                </a:lnTo>
                <a:lnTo>
                  <a:pt x="4572" y="840486"/>
                </a:lnTo>
                <a:lnTo>
                  <a:pt x="4572" y="850392"/>
                </a:lnTo>
                <a:lnTo>
                  <a:pt x="9906" y="850392"/>
                </a:lnTo>
                <a:close/>
              </a:path>
              <a:path w="1691004" h="850900">
                <a:moveTo>
                  <a:pt x="1685544" y="9906"/>
                </a:moveTo>
                <a:lnTo>
                  <a:pt x="1680971" y="4571"/>
                </a:lnTo>
                <a:lnTo>
                  <a:pt x="1680971" y="9906"/>
                </a:lnTo>
                <a:lnTo>
                  <a:pt x="1685544" y="9906"/>
                </a:lnTo>
                <a:close/>
              </a:path>
              <a:path w="1691004" h="850900">
                <a:moveTo>
                  <a:pt x="1685544" y="840485"/>
                </a:moveTo>
                <a:lnTo>
                  <a:pt x="1685544" y="9906"/>
                </a:lnTo>
                <a:lnTo>
                  <a:pt x="1680971" y="9906"/>
                </a:lnTo>
                <a:lnTo>
                  <a:pt x="1680971" y="840485"/>
                </a:lnTo>
                <a:lnTo>
                  <a:pt x="1685544" y="840485"/>
                </a:lnTo>
                <a:close/>
              </a:path>
              <a:path w="1691004" h="850900">
                <a:moveTo>
                  <a:pt x="1685544" y="850391"/>
                </a:moveTo>
                <a:lnTo>
                  <a:pt x="1685544" y="840485"/>
                </a:lnTo>
                <a:lnTo>
                  <a:pt x="1680971" y="845058"/>
                </a:lnTo>
                <a:lnTo>
                  <a:pt x="1680971" y="850391"/>
                </a:lnTo>
                <a:lnTo>
                  <a:pt x="1685544" y="8503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BA480049-EDC3-4875-AB71-48274D3768D7}"/>
              </a:ext>
            </a:extLst>
          </p:cNvPr>
          <p:cNvSpPr txBox="1"/>
          <p:nvPr/>
        </p:nvSpPr>
        <p:spPr>
          <a:xfrm>
            <a:off x="5461194" y="6036798"/>
            <a:ext cx="1437845" cy="607572"/>
          </a:xfrm>
          <a:prstGeom prst="rect">
            <a:avLst/>
          </a:prstGeom>
        </p:spPr>
        <p:txBody>
          <a:bodyPr vert="horz" wrap="square" lIns="0" tIns="42896" rIns="0" bIns="0" rtlCol="0">
            <a:spAutoFit/>
          </a:bodyPr>
          <a:lstStyle/>
          <a:p>
            <a:pPr marL="33665" marR="28235" indent="292128">
              <a:lnSpc>
                <a:spcPts val="2249"/>
              </a:lnSpc>
              <a:spcBef>
                <a:spcPts val="338"/>
              </a:spcBef>
            </a:pPr>
            <a:r>
              <a:rPr sz="2052" spc="-81" dirty="0">
                <a:latin typeface="Arial"/>
                <a:cs typeface="Arial"/>
              </a:rPr>
              <a:t>Impairs  </a:t>
            </a:r>
            <a:r>
              <a:rPr sz="2052" spc="-34" dirty="0">
                <a:latin typeface="Arial"/>
                <a:cs typeface="Arial"/>
              </a:rPr>
              <a:t>per</a:t>
            </a:r>
            <a:r>
              <a:rPr sz="2052" spc="-60" dirty="0">
                <a:latin typeface="Arial"/>
                <a:cs typeface="Arial"/>
              </a:rPr>
              <a:t>f</a:t>
            </a:r>
            <a:r>
              <a:rPr sz="2052" spc="-90" dirty="0">
                <a:latin typeface="Arial"/>
                <a:cs typeface="Arial"/>
              </a:rPr>
              <a:t>ormance</a:t>
            </a:r>
            <a:endParaRPr sz="2052">
              <a:latin typeface="Arial"/>
              <a:cs typeface="Arial"/>
            </a:endParaRPr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F26484AD-8EE0-4793-82EA-9B8C9717F9C2}"/>
              </a:ext>
            </a:extLst>
          </p:cNvPr>
          <p:cNvSpPr txBox="1"/>
          <p:nvPr/>
        </p:nvSpPr>
        <p:spPr>
          <a:xfrm>
            <a:off x="729897" y="5883436"/>
            <a:ext cx="4732183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60">
              <a:lnSpc>
                <a:spcPts val="1060"/>
              </a:lnSpc>
            </a:pPr>
            <a:endParaRPr sz="1026" dirty="0">
              <a:latin typeface="Arial"/>
              <a:cs typeface="Arial"/>
            </a:endParaRPr>
          </a:p>
        </p:txBody>
      </p:sp>
      <p:sp>
        <p:nvSpPr>
          <p:cNvPr id="35" name="object 7">
            <a:extLst>
              <a:ext uri="{FF2B5EF4-FFF2-40B4-BE49-F238E27FC236}">
                <a16:creationId xmlns:a16="http://schemas.microsoft.com/office/drawing/2014/main" id="{36B976EE-8942-48F2-8E12-D782A5185644}"/>
              </a:ext>
            </a:extLst>
          </p:cNvPr>
          <p:cNvSpPr/>
          <p:nvPr/>
        </p:nvSpPr>
        <p:spPr>
          <a:xfrm>
            <a:off x="4137387" y="4553768"/>
            <a:ext cx="1881706" cy="718923"/>
          </a:xfrm>
          <a:custGeom>
            <a:avLst/>
            <a:gdLst/>
            <a:ahLst/>
            <a:cxnLst/>
            <a:rect l="l" t="t" r="r" b="b"/>
            <a:pathLst>
              <a:path w="1681479" h="840739">
                <a:moveTo>
                  <a:pt x="0" y="0"/>
                </a:moveTo>
                <a:lnTo>
                  <a:pt x="0" y="840486"/>
                </a:lnTo>
                <a:lnTo>
                  <a:pt x="1680972" y="840486"/>
                </a:lnTo>
                <a:lnTo>
                  <a:pt x="16809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>
            <a:endParaRPr sz="1539" dirty="0"/>
          </a:p>
        </p:txBody>
      </p:sp>
      <p:sp>
        <p:nvSpPr>
          <p:cNvPr id="24" name="object 21">
            <a:extLst>
              <a:ext uri="{FF2B5EF4-FFF2-40B4-BE49-F238E27FC236}">
                <a16:creationId xmlns:a16="http://schemas.microsoft.com/office/drawing/2014/main" id="{9DEBEE01-1E3C-482D-B132-4F05B113F577}"/>
              </a:ext>
            </a:extLst>
          </p:cNvPr>
          <p:cNvSpPr txBox="1"/>
          <p:nvPr/>
        </p:nvSpPr>
        <p:spPr>
          <a:xfrm>
            <a:off x="4253441" y="4606347"/>
            <a:ext cx="1765652" cy="607572"/>
          </a:xfrm>
          <a:prstGeom prst="rect">
            <a:avLst/>
          </a:prstGeom>
        </p:spPr>
        <p:txBody>
          <a:bodyPr vert="horz" wrap="square" lIns="0" tIns="42896" rIns="0" bIns="0" rtlCol="0">
            <a:spAutoFit/>
          </a:bodyPr>
          <a:lstStyle/>
          <a:p>
            <a:pPr marL="237286" marR="187874" indent="-44524">
              <a:lnSpc>
                <a:spcPts val="2249"/>
              </a:lnSpc>
              <a:spcBef>
                <a:spcPts val="338"/>
              </a:spcBef>
            </a:pPr>
            <a:r>
              <a:rPr sz="2052" b="1" spc="-90" dirty="0">
                <a:latin typeface="Arial"/>
                <a:cs typeface="Arial"/>
              </a:rPr>
              <a:t>Domina</a:t>
            </a:r>
            <a:r>
              <a:rPr sz="2052" b="1" spc="-115" dirty="0">
                <a:latin typeface="Arial"/>
                <a:cs typeface="Arial"/>
              </a:rPr>
              <a:t>n</a:t>
            </a:r>
            <a:r>
              <a:rPr sz="2052" b="1" spc="115" dirty="0">
                <a:latin typeface="Arial"/>
                <a:cs typeface="Arial"/>
              </a:rPr>
              <a:t>t  </a:t>
            </a:r>
            <a:r>
              <a:rPr sz="2052" b="1" spc="-115" dirty="0">
                <a:latin typeface="Arial"/>
                <a:cs typeface="Arial"/>
              </a:rPr>
              <a:t>response</a:t>
            </a:r>
            <a:endParaRPr sz="2052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980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2" grpId="0"/>
      <p:bldP spid="35" grpId="0" animBg="1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Conformity &amp; </a:t>
            </a:r>
            <a:r>
              <a:rPr lang="en-GB" sz="4400" dirty="0"/>
              <a:t>Unanimity</a:t>
            </a:r>
            <a:endParaRPr lang="en-GB" dirty="0"/>
          </a:p>
        </p:txBody>
      </p:sp>
      <p:sp>
        <p:nvSpPr>
          <p:cNvPr id="13824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250825" y="1132243"/>
            <a:ext cx="5214546" cy="442277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en-GB" sz="36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dirty="0"/>
              <a:t>If someone punctures the group’s unanimity, it is enough to deflate its social power.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GB" sz="16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sz="1600" b="1" dirty="0"/>
              <a:t>             (Allen, 1975; Morris &amp; Miller, 1975)</a:t>
            </a:r>
          </a:p>
        </p:txBody>
      </p:sp>
      <p:pic>
        <p:nvPicPr>
          <p:cNvPr id="23556" name="Picture 5" descr="ES060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7205" y="2845932"/>
            <a:ext cx="4908166" cy="3680658"/>
          </a:xfrm>
          <a:noFill/>
        </p:spPr>
      </p:pic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922932" y="2737982"/>
            <a:ext cx="4176712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bus stop">
            <a:extLst>
              <a:ext uri="{FF2B5EF4-FFF2-40B4-BE49-F238E27FC236}">
                <a16:creationId xmlns:a16="http://schemas.microsoft.com/office/drawing/2014/main" id="{523951B6-06F4-4E22-86E9-23730BF81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34" y="2275518"/>
            <a:ext cx="2059790" cy="115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Conformity &amp; group size</a:t>
            </a:r>
          </a:p>
        </p:txBody>
      </p:sp>
      <p:sp>
        <p:nvSpPr>
          <p:cNvPr id="13721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-71912" y="1676400"/>
            <a:ext cx="5377522" cy="4422775"/>
          </a:xfrm>
        </p:spPr>
        <p:txBody>
          <a:bodyPr>
            <a:normAutofit/>
          </a:bodyPr>
          <a:lstStyle/>
          <a:p>
            <a:pPr lvl="1" eaLnBrk="1" hangingPunct="1">
              <a:defRPr/>
            </a:pPr>
            <a:r>
              <a:rPr lang="en-GB" dirty="0"/>
              <a:t>Mann (1977): needed 6 people to start a queue at a bus stop in Israel</a:t>
            </a:r>
          </a:p>
          <a:p>
            <a:pPr lvl="1" eaLnBrk="1" hangingPunct="1">
              <a:defRPr/>
            </a:pPr>
            <a:endParaRPr lang="en-GB" dirty="0"/>
          </a:p>
          <a:p>
            <a:pPr lvl="1" eaLnBrk="1" hangingPunct="1">
              <a:defRPr/>
            </a:pPr>
            <a:endParaRPr lang="en-GB" dirty="0"/>
          </a:p>
          <a:p>
            <a:pPr lvl="1" eaLnBrk="1" hangingPunct="1">
              <a:defRPr/>
            </a:pPr>
            <a:endParaRPr lang="en-GB" dirty="0"/>
          </a:p>
          <a:p>
            <a:pPr lvl="1" eaLnBrk="1" hangingPunct="1">
              <a:defRPr/>
            </a:pPr>
            <a:r>
              <a:rPr lang="en-GB" dirty="0"/>
              <a:t>Ash (1951): 3 confederates enough to reach maximum conformity on line experiment</a:t>
            </a:r>
          </a:p>
          <a:p>
            <a:pPr lvl="2">
              <a:defRPr/>
            </a:pPr>
            <a:r>
              <a:rPr lang="en-GB" dirty="0"/>
              <a:t>but Gerard et al. (1968) found linear effect up to 7 participants</a:t>
            </a:r>
          </a:p>
          <a:p>
            <a:pPr lvl="2">
              <a:defRPr/>
            </a:pPr>
            <a:endParaRPr lang="en-GB" dirty="0"/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1AAAAE32-3E4C-4FAC-83F5-C3C3A8CCD19F}"/>
              </a:ext>
            </a:extLst>
          </p:cNvPr>
          <p:cNvGrpSpPr>
            <a:grpSpLocks/>
          </p:cNvGrpSpPr>
          <p:nvPr/>
        </p:nvGrpSpPr>
        <p:grpSpPr bwMode="auto">
          <a:xfrm>
            <a:off x="1561671" y="5439937"/>
            <a:ext cx="2441523" cy="1318476"/>
            <a:chOff x="752" y="1351"/>
            <a:chExt cx="5343" cy="2747"/>
          </a:xfrm>
        </p:grpSpPr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7AA37255-5085-4F11-87A4-A8514E375E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2" y="3034"/>
              <a:ext cx="1247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400"/>
            </a:p>
          </p:txBody>
        </p:sp>
        <p:sp>
          <p:nvSpPr>
            <p:cNvPr id="10" name="Line 5">
              <a:extLst>
                <a:ext uri="{FF2B5EF4-FFF2-40B4-BE49-F238E27FC236}">
                  <a16:creationId xmlns:a16="http://schemas.microsoft.com/office/drawing/2014/main" id="{C5AC0844-EA50-4D94-B9F5-9B6F98A9DC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06" y="1351"/>
              <a:ext cx="0" cy="168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400"/>
            </a:p>
          </p:txBody>
        </p:sp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7A07846D-23AC-417E-B664-565E449EAE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7" y="3034"/>
              <a:ext cx="2565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400"/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75A6BFB1-1132-4CEC-B718-52BF8F7723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60" y="1351"/>
              <a:ext cx="0" cy="168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400"/>
            </a:p>
          </p:txBody>
        </p:sp>
        <p:sp>
          <p:nvSpPr>
            <p:cNvPr id="13" name="Line 8">
              <a:extLst>
                <a:ext uri="{FF2B5EF4-FFF2-40B4-BE49-F238E27FC236}">
                  <a16:creationId xmlns:a16="http://schemas.microsoft.com/office/drawing/2014/main" id="{39274E8D-F8D1-4D06-B285-5C1BE7F994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22" y="1700"/>
              <a:ext cx="0" cy="13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400"/>
            </a:p>
          </p:txBody>
        </p:sp>
        <p:sp>
          <p:nvSpPr>
            <p:cNvPr id="14" name="Line 9">
              <a:extLst>
                <a:ext uri="{FF2B5EF4-FFF2-40B4-BE49-F238E27FC236}">
                  <a16:creationId xmlns:a16="http://schemas.microsoft.com/office/drawing/2014/main" id="{29B2C7E8-8771-44F8-9915-934611CC79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38" y="2120"/>
              <a:ext cx="0" cy="92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400"/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C7F97FD6-954D-4E5C-B16A-20EFB0220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" y="3113"/>
              <a:ext cx="1947" cy="6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400">
                  <a:latin typeface="Palatino" charset="0"/>
                </a:rPr>
                <a:t>standard</a:t>
              </a:r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774DEB92-7B1F-48FA-92CD-67EE10E98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5" y="3113"/>
              <a:ext cx="2610" cy="6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400">
                  <a:latin typeface="Palatino" charset="0"/>
                </a:rPr>
                <a:t>comparisons</a:t>
              </a: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3A817FB7-1279-4487-B46D-637878498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5" y="3462"/>
              <a:ext cx="596" cy="6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400">
                  <a:latin typeface="Palatino" charset="0"/>
                </a:rPr>
                <a:t>1</a:t>
              </a:r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191EF3E3-2EC7-4D86-8A8E-A7CEB92E9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4" y="3462"/>
              <a:ext cx="596" cy="6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400">
                  <a:latin typeface="Palatino" charset="0"/>
                </a:rPr>
                <a:t>2</a:t>
              </a:r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2E96C7AD-2DE8-4398-92BC-DF05D95AB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2" y="3462"/>
              <a:ext cx="596" cy="6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400">
                  <a:latin typeface="Palatino" charset="0"/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Conformity: When &amp; Why?</a:t>
            </a:r>
          </a:p>
        </p:txBody>
      </p:sp>
      <p:sp>
        <p:nvSpPr>
          <p:cNvPr id="14029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700569" y="1690689"/>
            <a:ext cx="5669408" cy="43513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sz="2600" b="1" dirty="0"/>
              <a:t>Status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GB" sz="2600" dirty="0"/>
              <a:t>Higher-status members have more impact</a:t>
            </a:r>
          </a:p>
          <a:p>
            <a:r>
              <a:rPr lang="en-GB" sz="2600" b="1" dirty="0"/>
              <a:t>Cohesion: </a:t>
            </a:r>
            <a:r>
              <a:rPr lang="en-GB" sz="2600" dirty="0"/>
              <a:t>The more cohesive a group, the more control/power it gains over its members</a:t>
            </a:r>
          </a:p>
          <a:p>
            <a:pPr lvl="1"/>
            <a:r>
              <a:rPr lang="en-GB" sz="2600" dirty="0"/>
              <a:t>Minority opinion from within the group has more impact than minority influence from outside the group.</a:t>
            </a:r>
          </a:p>
          <a:p>
            <a:pPr lvl="2"/>
            <a:r>
              <a:rPr lang="en-GB" sz="2600" dirty="0"/>
              <a:t>See Moscovici’s (1980, 1985) Conversion Theory</a:t>
            </a:r>
          </a:p>
          <a:p>
            <a:pPr>
              <a:defRPr/>
            </a:pPr>
            <a:endParaRPr lang="en-GB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Conformity: When &amp; Why?</a:t>
            </a:r>
          </a:p>
        </p:txBody>
      </p:sp>
      <p:sp>
        <p:nvSpPr>
          <p:cNvPr id="14131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28650" y="1568378"/>
            <a:ext cx="4796105" cy="4924496"/>
          </a:xfrm>
        </p:spPr>
        <p:txBody>
          <a:bodyPr>
            <a:normAutofit fontScale="92500"/>
          </a:bodyPr>
          <a:lstStyle/>
          <a:p>
            <a:r>
              <a:rPr lang="en-GB" b="1" dirty="0"/>
              <a:t> Public Response</a:t>
            </a:r>
          </a:p>
          <a:p>
            <a:pPr lvl="1"/>
            <a:r>
              <a:rPr lang="en-GB" dirty="0"/>
              <a:t>If we can voice dissension in private, we might be less likely to conform (even though Bond, 2005, does not find this in a meta-analysis of Ash-type experiments)</a:t>
            </a:r>
          </a:p>
          <a:p>
            <a:r>
              <a:rPr lang="en-GB" b="1" dirty="0"/>
              <a:t> No Prior Commitment</a:t>
            </a:r>
          </a:p>
          <a:p>
            <a:pPr lvl="1"/>
            <a:r>
              <a:rPr lang="en-GB" dirty="0"/>
              <a:t>Making a (public) commitment makes it more likely that someone will not change their mind</a:t>
            </a:r>
          </a:p>
          <a:p>
            <a:r>
              <a:rPr lang="en-GB" b="1" dirty="0"/>
              <a:t> No need to be correct</a:t>
            </a:r>
          </a:p>
          <a:p>
            <a:pPr lvl="1"/>
            <a:r>
              <a:rPr lang="en-GB" dirty="0"/>
              <a:t>Pay-off comes from being liked, rather than being right</a:t>
            </a:r>
          </a:p>
          <a:p>
            <a:pPr marL="0" indent="0" algn="ctr"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D8C7B-3907-47F0-AC9B-707655405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Conformity &amp; motivation</a:t>
            </a:r>
            <a:br>
              <a:rPr lang="en-GB" dirty="0"/>
            </a:br>
            <a:r>
              <a:rPr lang="en-GB" dirty="0"/>
              <a:t>(Baron et al., 1996)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FD14A-4B67-4A97-8D2A-771B0F2C3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57"/>
          <a:stretch/>
        </p:blipFill>
        <p:spPr bwMode="auto">
          <a:xfrm>
            <a:off x="628650" y="1825625"/>
            <a:ext cx="4138559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5171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Normative Influence</a:t>
            </a:r>
          </a:p>
        </p:txBody>
      </p:sp>
      <p:sp>
        <p:nvSpPr>
          <p:cNvPr id="38918" name="Rectangle 6"/>
          <p:cNvSpPr>
            <a:spLocks noGrp="1" noRot="1" noChangeArrowheads="1"/>
          </p:cNvSpPr>
          <p:nvPr>
            <p:ph type="body" idx="1"/>
          </p:nvPr>
        </p:nvSpPr>
        <p:spPr>
          <a:xfrm>
            <a:off x="628650" y="1588926"/>
            <a:ext cx="5648860" cy="490394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As humans we tend to be social creatures and thus have a </a:t>
            </a:r>
            <a:r>
              <a:rPr lang="en-GB" b="1" dirty="0"/>
              <a:t>need for companionship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Conformity in order to be liked and accepted by others.</a:t>
            </a:r>
          </a:p>
          <a:p>
            <a:pPr marL="457200" lvl="1" indent="0">
              <a:buNone/>
            </a:pPr>
            <a:r>
              <a:rPr lang="en-GB" sz="1800" dirty="0"/>
              <a:t>(See Asch, 1951; Deutsch &amp; Gerard, 1955, Nail, 1986)</a:t>
            </a:r>
          </a:p>
          <a:p>
            <a:pPr marL="457200" lvl="1" indent="0">
              <a:buNone/>
            </a:pPr>
            <a:endParaRPr lang="en-GB" sz="1800" dirty="0"/>
          </a:p>
          <a:p>
            <a:r>
              <a:rPr lang="en-GB" dirty="0"/>
              <a:t>If a person resists normative influence other members will try and convince the “deviant” member to conform.</a:t>
            </a:r>
            <a:endParaRPr lang="en-GB" sz="1400" dirty="0"/>
          </a:p>
          <a:p>
            <a:pPr lvl="1"/>
            <a:r>
              <a:rPr lang="en-GB" dirty="0"/>
              <a:t>If he or she does not, eventually the deviant could be rejected (even though there is some </a:t>
            </a:r>
            <a:r>
              <a:rPr lang="en-GB" dirty="0">
                <a:solidFill>
                  <a:schemeClr val="accent2"/>
                </a:solidFill>
              </a:rPr>
              <a:t>idiosyncrasy credit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Can “group norms” be collectively misunderstood?</a:t>
            </a:r>
          </a:p>
          <a:p>
            <a:pPr marL="0" indent="0">
              <a:buNone/>
            </a:pPr>
            <a:endParaRPr lang="en-GB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6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Minority Influence</a:t>
            </a:r>
          </a:p>
        </p:txBody>
      </p:sp>
      <p:sp>
        <p:nvSpPr>
          <p:cNvPr id="71687" name="Rectangle 7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76400"/>
            <a:ext cx="5893692" cy="484822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defRPr/>
            </a:pPr>
            <a:r>
              <a:rPr lang="en-GB" sz="3000" dirty="0">
                <a:effectLst/>
              </a:rPr>
              <a:t>Moscovici  (1985): </a:t>
            </a:r>
            <a:br>
              <a:rPr lang="en-GB" sz="3000" dirty="0">
                <a:effectLst/>
              </a:rPr>
            </a:br>
            <a:r>
              <a:rPr lang="en-GB" sz="3000" dirty="0">
                <a:effectLst/>
              </a:rPr>
              <a:t>A minority can cause change in the majority.  </a:t>
            </a:r>
          </a:p>
          <a:p>
            <a:pPr lvl="1" indent="4763" eaLnBrk="1" hangingPunct="1">
              <a:lnSpc>
                <a:spcPct val="110000"/>
              </a:lnSpc>
              <a:buNone/>
              <a:defRPr/>
            </a:pPr>
            <a:r>
              <a:rPr lang="en-GB" sz="2000" dirty="0">
                <a:effectLst/>
              </a:rPr>
              <a:t>(Need: consistency over time and consistent unanimity among members of the minority.)</a:t>
            </a:r>
          </a:p>
          <a:p>
            <a:pPr lvl="1" eaLnBrk="1" hangingPunct="1">
              <a:lnSpc>
                <a:spcPct val="110000"/>
              </a:lnSpc>
              <a:defRPr/>
            </a:pPr>
            <a:endParaRPr lang="en-GB" sz="1200" dirty="0">
              <a:effectLst/>
            </a:endParaRPr>
          </a:p>
          <a:p>
            <a:pPr>
              <a:lnSpc>
                <a:spcPct val="120000"/>
              </a:lnSpc>
              <a:defRPr/>
            </a:pPr>
            <a:r>
              <a:rPr lang="en-GB" sz="3000" dirty="0">
                <a:effectLst/>
              </a:rPr>
              <a:t>Wood et al. (1994): 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2600" dirty="0">
                <a:effectLst/>
              </a:rPr>
              <a:t>Majorities often cause public compliance because of normative influence.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2600" dirty="0">
                <a:effectLst/>
              </a:rPr>
              <a:t>Minorities often cause private acceptance because of informational influence.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3540C-9E29-418E-9327-51C5A2CE1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Some take-aways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C041-687B-4CFB-88B0-A49281D0E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458930"/>
            <a:ext cx="5135153" cy="5270643"/>
          </a:xfrm>
        </p:spPr>
        <p:txBody>
          <a:bodyPr>
            <a:normAutofit fontScale="70000" lnSpcReduction="20000"/>
          </a:bodyPr>
          <a:lstStyle/>
          <a:p>
            <a:r>
              <a:rPr lang="en-GB" b="1" dirty="0"/>
              <a:t>Social facilitation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better performance on simple and worse performance on difficult tasks in the presence of others (arousal? evaluation apprehension?)</a:t>
            </a:r>
          </a:p>
          <a:p>
            <a:r>
              <a:rPr lang="en-GB" b="1" dirty="0"/>
              <a:t>Social loafing </a:t>
            </a:r>
            <a:br>
              <a:rPr lang="en-GB" b="1" dirty="0"/>
            </a:br>
            <a:r>
              <a:rPr lang="en-GB" dirty="0"/>
              <a:t>people reduce their effort in groups, esp. when results are pooled and effort is not observed.</a:t>
            </a:r>
          </a:p>
          <a:p>
            <a:r>
              <a:rPr lang="en-GB" b="1" dirty="0"/>
              <a:t>Deindividuation </a:t>
            </a:r>
            <a:br>
              <a:rPr lang="en-GB" b="1" dirty="0"/>
            </a:br>
            <a:r>
              <a:rPr lang="en-GB" dirty="0"/>
              <a:t>group members following group rather than personal norms; can be “mob mentality”</a:t>
            </a:r>
          </a:p>
          <a:p>
            <a:r>
              <a:rPr lang="en-GB" dirty="0"/>
              <a:t>Groups tend to </a:t>
            </a:r>
            <a:r>
              <a:rPr lang="en-GB" b="1" dirty="0"/>
              <a:t>develop more coherent and polarised opinions </a:t>
            </a:r>
            <a:r>
              <a:rPr lang="en-GB" dirty="0"/>
              <a:t>over time.</a:t>
            </a:r>
          </a:p>
          <a:p>
            <a:r>
              <a:rPr lang="en-GB" dirty="0"/>
              <a:t>Groups shape individual judgements through </a:t>
            </a:r>
            <a:r>
              <a:rPr lang="en-GB" b="1" dirty="0"/>
              <a:t>informational and normative influences </a:t>
            </a:r>
            <a:r>
              <a:rPr lang="en-GB" dirty="0"/>
              <a:t>– first leads to </a:t>
            </a:r>
            <a:r>
              <a:rPr lang="en-GB" b="1" dirty="0"/>
              <a:t>conformity</a:t>
            </a:r>
            <a:r>
              <a:rPr lang="en-GB" dirty="0"/>
              <a:t>, latter to </a:t>
            </a:r>
            <a:r>
              <a:rPr lang="en-GB" b="1" dirty="0"/>
              <a:t>compliance</a:t>
            </a:r>
          </a:p>
          <a:p>
            <a:r>
              <a:rPr lang="en-GB" b="1" dirty="0"/>
              <a:t>Groups often struggle to make good decisions </a:t>
            </a:r>
            <a:r>
              <a:rPr lang="en-GB" dirty="0"/>
              <a:t>due to conformity, confirmation bias etc. Persistent minority members can change group opinions and decisions.</a:t>
            </a:r>
          </a:p>
        </p:txBody>
      </p:sp>
    </p:spTree>
    <p:extLst>
      <p:ext uri="{BB962C8B-B14F-4D97-AF65-F5344CB8AC3E}">
        <p14:creationId xmlns:p14="http://schemas.microsoft.com/office/powerpoint/2010/main" val="397185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nimal, bird, water, food&#10;&#10;Description automatically generated">
            <a:extLst>
              <a:ext uri="{FF2B5EF4-FFF2-40B4-BE49-F238E27FC236}">
                <a16:creationId xmlns:a16="http://schemas.microsoft.com/office/drawing/2014/main" id="{E7BB1589-FCEA-4C2B-A7E8-F0C0429C01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3316" y="0"/>
            <a:ext cx="10263105" cy="6857129"/>
          </a:xfrm>
          <a:prstGeom prst="rect">
            <a:avLst/>
          </a:prstGeom>
        </p:spPr>
      </p:pic>
      <p:graphicFrame>
        <p:nvGraphicFramePr>
          <p:cNvPr id="6146" name="Object 6" hidden="1">
            <a:extLst>
              <a:ext uri="{FF2B5EF4-FFF2-40B4-BE49-F238E27FC236}">
                <a16:creationId xmlns:a16="http://schemas.microsoft.com/office/drawing/2014/main" id="{C40C388D-AEAD-4D66-B6AC-8486241E11D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think-cell Slide" r:id="rId10" imgW="360" imgH="360" progId="TCLayout.ActiveDocument.1">
                  <p:embed/>
                </p:oleObj>
              </mc:Choice>
              <mc:Fallback>
                <p:oleObj name="think-cell Slide" r:id="rId10" imgW="360" imgH="360" progId="TCLayout.ActiveDocument.1">
                  <p:embed/>
                  <p:pic>
                    <p:nvPicPr>
                      <p:cNvPr id="6146" name="Object 6" hidden="1">
                        <a:extLst>
                          <a:ext uri="{FF2B5EF4-FFF2-40B4-BE49-F238E27FC236}">
                            <a16:creationId xmlns:a16="http://schemas.microsoft.com/office/drawing/2014/main" id="{C40C388D-AEAD-4D66-B6AC-8486241E11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1">
            <a:extLst>
              <a:ext uri="{FF2B5EF4-FFF2-40B4-BE49-F238E27FC236}">
                <a16:creationId xmlns:a16="http://schemas.microsoft.com/office/drawing/2014/main" id="{365A5990-0E78-4267-9CA3-2964EF39DFA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1205323"/>
            <a:ext cx="5348748" cy="5057825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PSY4013 – Intro to Social Psychology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3: Group effects and social influence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333399"/>
                </a:solidFill>
              </a:rPr>
              <a:t>Bonus: Some thoughts on Milgram, obedience and conformity</a:t>
            </a:r>
            <a:endParaRPr lang="en-US" altLang="en-US" sz="3600" b="1" dirty="0">
              <a:solidFill>
                <a:srgbClr val="C00000"/>
              </a:solidFill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179F22F-6BA2-48F3-88FA-2DB504B9C31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48748" y="1799302"/>
            <a:ext cx="8691102" cy="5057825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endParaRPr kumimoji="0" lang="en-US" altLang="en-US" sz="3600" b="1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D34862-4287-41F9-AEFC-831BD8FB85D1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48749" y="-88584"/>
            <a:ext cx="3795251" cy="1885427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Lukas Wallrich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lukas.wallrich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@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</a:b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stmarys.ac.uk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b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October 2020 </a:t>
            </a:r>
            <a:r>
              <a:rPr kumimoji="0" lang="en-US" altLang="en-US" sz="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en-US" altLang="en-US" sz="1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C8D49850-723F-4C28-B160-404C2E9C3B4F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144000" y="-88584"/>
            <a:ext cx="835789" cy="1885427"/>
          </a:xfrm>
          <a:prstGeom prst="rect">
            <a:avLst/>
          </a:prstGeom>
          <a:solidFill>
            <a:srgbClr val="FFFF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76200" rIns="76200" bIns="76200" anchor="ctr"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SzTx/>
              <a:buFontTx/>
              <a:buNone/>
              <a:tabLst/>
              <a:defRPr/>
            </a:pPr>
            <a:endParaRPr kumimoji="0" lang="en-US" altLang="en-US" sz="1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7683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C270D-5C41-4B01-AFA5-4ACB364CD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Milgram and social influence</a:t>
            </a:r>
          </a:p>
        </p:txBody>
      </p:sp>
      <p:pic>
        <p:nvPicPr>
          <p:cNvPr id="5" name="Content Placeholder 4" descr="A picture containing indoor, table, display, clock&#10;&#10;Description automatically generated">
            <a:extLst>
              <a:ext uri="{FF2B5EF4-FFF2-40B4-BE49-F238E27FC236}">
                <a16:creationId xmlns:a16="http://schemas.microsoft.com/office/drawing/2014/main" id="{BA6B0B10-6F38-4AAA-BDB8-70DB432D7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90689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88395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1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Atypical evidence for </a:t>
            </a:r>
            <a:r>
              <a:rPr lang="en-GB" b="1" dirty="0"/>
              <a:t>arousal</a:t>
            </a:r>
          </a:p>
        </p:txBody>
      </p:sp>
      <p:sp>
        <p:nvSpPr>
          <p:cNvPr id="365572" name="Rectangle 4"/>
          <p:cNvSpPr>
            <a:spLocks noGrp="1" noRot="1" noChangeArrowheads="1"/>
          </p:cNvSpPr>
          <p:nvPr>
            <p:ph idx="1"/>
          </p:nvPr>
        </p:nvSpPr>
        <p:spPr>
          <a:xfrm>
            <a:off x="96805" y="1825625"/>
            <a:ext cx="5436248" cy="4351338"/>
          </a:xfrm>
        </p:spPr>
        <p:txBody>
          <a:bodyPr/>
          <a:lstStyle/>
          <a:p>
            <a:pPr lvl="1"/>
            <a:r>
              <a:rPr lang="en-GB" dirty="0" err="1"/>
              <a:t>Zajonc</a:t>
            </a:r>
            <a:r>
              <a:rPr lang="en-GB" dirty="0"/>
              <a:t> et al. (1969) found that </a:t>
            </a:r>
            <a:r>
              <a:rPr lang="en-GB" dirty="0" err="1"/>
              <a:t>Blatta</a:t>
            </a:r>
            <a:r>
              <a:rPr lang="en-GB" dirty="0"/>
              <a:t> </a:t>
            </a:r>
            <a:r>
              <a:rPr lang="en-GB" dirty="0" err="1"/>
              <a:t>orientalis</a:t>
            </a:r>
            <a:r>
              <a:rPr lang="en-GB" dirty="0"/>
              <a:t> run a </a:t>
            </a:r>
            <a:r>
              <a:rPr lang="en-GB" b="1" dirty="0"/>
              <a:t>runway faster </a:t>
            </a:r>
            <a:r>
              <a:rPr lang="en-GB" dirty="0"/>
              <a:t>and a </a:t>
            </a:r>
            <a:r>
              <a:rPr lang="en-GB" b="1" dirty="0"/>
              <a:t>maze slower </a:t>
            </a:r>
            <a:r>
              <a:rPr lang="en-GB" dirty="0"/>
              <a:t>when they are in the presence of an audience than when they are alone.</a:t>
            </a:r>
          </a:p>
          <a:p>
            <a:pPr lvl="1"/>
            <a:endParaRPr lang="en-GB" dirty="0"/>
          </a:p>
          <a:p>
            <a:pPr lvl="1"/>
            <a:r>
              <a:rPr lang="en-GB" dirty="0" err="1"/>
              <a:t>Blatta</a:t>
            </a:r>
            <a:r>
              <a:rPr lang="en-GB" dirty="0"/>
              <a:t> </a:t>
            </a:r>
            <a:r>
              <a:rPr lang="en-GB" dirty="0" err="1"/>
              <a:t>orientalis</a:t>
            </a:r>
            <a:r>
              <a:rPr lang="en-GB" dirty="0"/>
              <a:t> – </a:t>
            </a:r>
            <a:r>
              <a:rPr lang="en-GB" i="1" dirty="0"/>
              <a:t>black beetles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3321" y="4540821"/>
            <a:ext cx="156845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65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365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CD1B5-1439-4310-B77F-2BDF0B4F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“baseline” condition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4C988-3F3D-4A1C-A344-91BD7BF73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 descr="Milgram experiment - Wikipedia">
            <a:extLst>
              <a:ext uri="{FF2B5EF4-FFF2-40B4-BE49-F238E27FC236}">
                <a16:creationId xmlns:a16="http://schemas.microsoft.com/office/drawing/2014/main" id="{D4622F5D-F5F9-425E-A385-5208CD965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825625"/>
            <a:ext cx="342667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0084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95C88-EF76-411B-9F22-FD9ED972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variations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8D5A3-5C60-4F69-AD34-A3DD3D3C2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458" name="Picture 2" descr="Picture">
            <a:extLst>
              <a:ext uri="{FF2B5EF4-FFF2-40B4-BE49-F238E27FC236}">
                <a16:creationId xmlns:a16="http://schemas.microsoft.com/office/drawing/2014/main" id="{8532982F-AA95-41AD-A38A-11E7D6723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3" b="3930"/>
          <a:stretch/>
        </p:blipFill>
        <p:spPr bwMode="auto">
          <a:xfrm>
            <a:off x="-402297" y="1825625"/>
            <a:ext cx="7789416" cy="436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6665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C270D-5C41-4B01-AFA5-4ACB364CD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Obedience or conformity?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485D95-145E-4EFE-BB6C-0146F807E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8"/>
            <a:ext cx="4683089" cy="48021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Prompts by experimenter:</a:t>
            </a:r>
          </a:p>
          <a:p>
            <a:r>
              <a:rPr lang="en-GB" dirty="0"/>
              <a:t>Please continue.</a:t>
            </a:r>
          </a:p>
          <a:p>
            <a:r>
              <a:rPr lang="en-GB" dirty="0"/>
              <a:t>The experiment requires that you continue.</a:t>
            </a:r>
          </a:p>
          <a:p>
            <a:r>
              <a:rPr lang="en-GB" dirty="0"/>
              <a:t>It is absolutely essential that you continue.</a:t>
            </a:r>
          </a:p>
          <a:p>
            <a:r>
              <a:rPr lang="en-GB" dirty="0"/>
              <a:t>You have no other choice; you must go on.</a:t>
            </a:r>
          </a:p>
          <a:p>
            <a:pPr marL="0" indent="0">
              <a:buNone/>
            </a:pPr>
            <a:r>
              <a:rPr lang="en-GB" i="1" dirty="0"/>
              <a:t>In replication, </a:t>
            </a:r>
            <a:r>
              <a:rPr lang="en-GB" i="1" u="sng" dirty="0"/>
              <a:t>no one </a:t>
            </a:r>
            <a:r>
              <a:rPr lang="en-GB" i="1" dirty="0"/>
              <a:t>obeyed last prompt (Burger et al., 2011)</a:t>
            </a:r>
          </a:p>
          <a:p>
            <a:pPr marL="0" indent="0">
              <a:buNone/>
            </a:pPr>
            <a:r>
              <a:rPr lang="en-GB" i="1" dirty="0"/>
              <a:t>Haslam et al. (2014): discovered “engaged followership” in original transcripts</a:t>
            </a:r>
          </a:p>
          <a:p>
            <a:pPr marL="0" indent="0">
              <a:buNone/>
            </a:pP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197100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32226" y="1804327"/>
            <a:ext cx="5043423" cy="4485448"/>
          </a:xfrm>
          <a:prstGeom prst="rect">
            <a:avLst/>
          </a:prstGeom>
        </p:spPr>
        <p:txBody>
          <a:bodyPr vert="horz" wrap="square" lIns="0" tIns="88508" rIns="0" bIns="0" rtlCol="0">
            <a:spAutoFit/>
          </a:bodyPr>
          <a:lstStyle/>
          <a:p>
            <a:pPr marL="206336" indent="-195476">
              <a:spcBef>
                <a:spcPts val="607"/>
              </a:spcBef>
              <a:buFont typeface="Arial"/>
              <a:buChar char="•"/>
              <a:tabLst>
                <a:tab pos="206336" algn="l"/>
              </a:tabLst>
            </a:pPr>
            <a:r>
              <a:rPr sz="2600" dirty="0">
                <a:cs typeface="Trebuchet MS"/>
              </a:rPr>
              <a:t>Not</a:t>
            </a:r>
            <a:r>
              <a:rPr sz="2600" spc="-217" dirty="0">
                <a:cs typeface="Trebuchet MS"/>
              </a:rPr>
              <a:t> </a:t>
            </a:r>
            <a:r>
              <a:rPr sz="2600" spc="-111" dirty="0">
                <a:cs typeface="Trebuchet MS"/>
              </a:rPr>
              <a:t>just</a:t>
            </a:r>
            <a:r>
              <a:rPr sz="2600" spc="-209" dirty="0">
                <a:cs typeface="Trebuchet MS"/>
              </a:rPr>
              <a:t> </a:t>
            </a:r>
            <a:r>
              <a:rPr sz="2600" spc="-77" dirty="0">
                <a:cs typeface="Trebuchet MS"/>
              </a:rPr>
              <a:t>the</a:t>
            </a:r>
            <a:r>
              <a:rPr sz="2600" spc="-209" dirty="0">
                <a:cs typeface="Trebuchet MS"/>
              </a:rPr>
              <a:t> </a:t>
            </a:r>
            <a:r>
              <a:rPr sz="2600" spc="-81" dirty="0">
                <a:cs typeface="Trebuchet MS"/>
              </a:rPr>
              <a:t>presence</a:t>
            </a:r>
            <a:r>
              <a:rPr sz="2600" spc="-201" dirty="0">
                <a:cs typeface="Trebuchet MS"/>
              </a:rPr>
              <a:t> </a:t>
            </a:r>
            <a:r>
              <a:rPr sz="2600" spc="-60" dirty="0">
                <a:cs typeface="Trebuchet MS"/>
              </a:rPr>
              <a:t>of</a:t>
            </a:r>
            <a:r>
              <a:rPr sz="2600" spc="-214" dirty="0">
                <a:cs typeface="Trebuchet MS"/>
              </a:rPr>
              <a:t> </a:t>
            </a:r>
            <a:r>
              <a:rPr sz="2600" spc="-64" dirty="0">
                <a:cs typeface="Trebuchet MS"/>
              </a:rPr>
              <a:t>others</a:t>
            </a:r>
            <a:endParaRPr sz="2600" dirty="0">
              <a:cs typeface="Trebuchet MS"/>
            </a:endParaRPr>
          </a:p>
          <a:p>
            <a:pPr marL="206336" indent="-195476">
              <a:spcBef>
                <a:spcPts val="611"/>
              </a:spcBef>
              <a:buFont typeface="Arial"/>
              <a:buChar char="•"/>
              <a:tabLst>
                <a:tab pos="206336" algn="l"/>
              </a:tabLst>
            </a:pPr>
            <a:r>
              <a:rPr sz="2600" spc="-56" dirty="0">
                <a:cs typeface="Trebuchet MS"/>
              </a:rPr>
              <a:t>Approval</a:t>
            </a:r>
            <a:r>
              <a:rPr sz="2600" spc="-205" dirty="0">
                <a:cs typeface="Trebuchet MS"/>
              </a:rPr>
              <a:t> </a:t>
            </a:r>
            <a:r>
              <a:rPr sz="2600" spc="-56" dirty="0">
                <a:cs typeface="Trebuchet MS"/>
              </a:rPr>
              <a:t>and</a:t>
            </a:r>
            <a:r>
              <a:rPr sz="2600" spc="-217" dirty="0">
                <a:cs typeface="Trebuchet MS"/>
              </a:rPr>
              <a:t> </a:t>
            </a:r>
            <a:r>
              <a:rPr sz="2600" spc="-68" dirty="0">
                <a:cs typeface="Trebuchet MS"/>
              </a:rPr>
              <a:t>disapproval</a:t>
            </a:r>
            <a:r>
              <a:rPr sz="2600" spc="-201" dirty="0">
                <a:cs typeface="Trebuchet MS"/>
              </a:rPr>
              <a:t> </a:t>
            </a:r>
            <a:r>
              <a:rPr sz="2600" spc="-56" dirty="0">
                <a:cs typeface="Trebuchet MS"/>
              </a:rPr>
              <a:t>based</a:t>
            </a:r>
            <a:r>
              <a:rPr sz="2600" spc="-205" dirty="0">
                <a:cs typeface="Trebuchet MS"/>
              </a:rPr>
              <a:t> </a:t>
            </a:r>
            <a:r>
              <a:rPr sz="2600" spc="-26" dirty="0">
                <a:cs typeface="Trebuchet MS"/>
              </a:rPr>
              <a:t>on</a:t>
            </a:r>
            <a:r>
              <a:rPr sz="2600" spc="-214" dirty="0">
                <a:cs typeface="Trebuchet MS"/>
              </a:rPr>
              <a:t> </a:t>
            </a:r>
            <a:r>
              <a:rPr sz="2600" spc="-73" dirty="0">
                <a:cs typeface="Trebuchet MS"/>
              </a:rPr>
              <a:t>evaluations</a:t>
            </a:r>
            <a:r>
              <a:rPr sz="2600" spc="-209" dirty="0">
                <a:cs typeface="Trebuchet MS"/>
              </a:rPr>
              <a:t> </a:t>
            </a:r>
            <a:r>
              <a:rPr sz="2600" spc="-38" dirty="0">
                <a:cs typeface="Trebuchet MS"/>
              </a:rPr>
              <a:t>by</a:t>
            </a:r>
            <a:r>
              <a:rPr sz="2600" spc="-214" dirty="0">
                <a:cs typeface="Trebuchet MS"/>
              </a:rPr>
              <a:t> </a:t>
            </a:r>
            <a:r>
              <a:rPr sz="2600" spc="-64" dirty="0">
                <a:cs typeface="Trebuchet MS"/>
              </a:rPr>
              <a:t>others</a:t>
            </a:r>
            <a:endParaRPr sz="2600" dirty="0">
              <a:cs typeface="Trebuchet MS"/>
            </a:endParaRPr>
          </a:p>
          <a:p>
            <a:pPr marL="206336" marR="1477472" indent="-195476">
              <a:lnSpc>
                <a:spcPts val="2215"/>
              </a:lnSpc>
              <a:spcBef>
                <a:spcPts val="885"/>
              </a:spcBef>
              <a:buFont typeface="Arial"/>
              <a:buChar char="•"/>
              <a:tabLst>
                <a:tab pos="206336" algn="l"/>
              </a:tabLst>
            </a:pPr>
            <a:endParaRPr lang="en-GB" sz="2600" spc="-73" dirty="0">
              <a:cs typeface="Trebuchet MS"/>
            </a:endParaRPr>
          </a:p>
          <a:p>
            <a:pPr marL="206336" marR="1477472" indent="-195476">
              <a:lnSpc>
                <a:spcPts val="2215"/>
              </a:lnSpc>
              <a:spcBef>
                <a:spcPts val="885"/>
              </a:spcBef>
              <a:buFont typeface="Arial"/>
              <a:buChar char="•"/>
              <a:tabLst>
                <a:tab pos="206336" algn="l"/>
              </a:tabLst>
            </a:pPr>
            <a:r>
              <a:rPr sz="2600" spc="-73" dirty="0">
                <a:cs typeface="Trebuchet MS"/>
              </a:rPr>
              <a:t>Presence</a:t>
            </a:r>
            <a:r>
              <a:rPr sz="2600" spc="-188" dirty="0">
                <a:cs typeface="Trebuchet MS"/>
              </a:rPr>
              <a:t> </a:t>
            </a:r>
            <a:r>
              <a:rPr sz="2600" spc="-60" dirty="0">
                <a:cs typeface="Trebuchet MS"/>
              </a:rPr>
              <a:t>of</a:t>
            </a:r>
            <a:r>
              <a:rPr sz="2600" spc="-217" dirty="0">
                <a:cs typeface="Trebuchet MS"/>
              </a:rPr>
              <a:t> </a:t>
            </a:r>
            <a:r>
              <a:rPr sz="2600" spc="-64" dirty="0">
                <a:cs typeface="Trebuchet MS"/>
              </a:rPr>
              <a:t>others</a:t>
            </a:r>
            <a:r>
              <a:rPr sz="2600" spc="-201" dirty="0">
                <a:cs typeface="Trebuchet MS"/>
              </a:rPr>
              <a:t> </a:t>
            </a:r>
            <a:r>
              <a:rPr sz="2600" spc="-64" dirty="0">
                <a:cs typeface="Trebuchet MS"/>
              </a:rPr>
              <a:t>causes</a:t>
            </a:r>
            <a:r>
              <a:rPr sz="2600" spc="-201" dirty="0">
                <a:cs typeface="Trebuchet MS"/>
              </a:rPr>
              <a:t> </a:t>
            </a:r>
            <a:r>
              <a:rPr sz="2600" spc="-68" dirty="0">
                <a:cs typeface="Trebuchet MS"/>
              </a:rPr>
              <a:t>arousal</a:t>
            </a:r>
            <a:r>
              <a:rPr sz="2600" spc="-217" dirty="0">
                <a:cs typeface="Trebuchet MS"/>
              </a:rPr>
              <a:t> </a:t>
            </a:r>
            <a:r>
              <a:rPr sz="2600" spc="-73" dirty="0">
                <a:cs typeface="Trebuchet MS"/>
              </a:rPr>
              <a:t>because</a:t>
            </a:r>
            <a:r>
              <a:rPr sz="2600" spc="-201" dirty="0">
                <a:cs typeface="Trebuchet MS"/>
              </a:rPr>
              <a:t> </a:t>
            </a:r>
            <a:r>
              <a:rPr sz="2600" spc="-60" dirty="0">
                <a:cs typeface="Trebuchet MS"/>
              </a:rPr>
              <a:t>of</a:t>
            </a:r>
            <a:r>
              <a:rPr sz="2600" spc="-222" dirty="0">
                <a:cs typeface="Trebuchet MS"/>
              </a:rPr>
              <a:t> </a:t>
            </a:r>
            <a:r>
              <a:rPr lang="en-GB" sz="2600" b="1" spc="-77" dirty="0">
                <a:cs typeface="Trebuchet MS"/>
              </a:rPr>
              <a:t>expectation that we will be evaluated / judged</a:t>
            </a:r>
            <a:endParaRPr lang="en-GB" sz="2600" b="1" spc="-60" dirty="0">
              <a:cs typeface="Trebuchet MS"/>
            </a:endParaRPr>
          </a:p>
          <a:p>
            <a:pPr marL="206336" marR="1477472" indent="-195476">
              <a:lnSpc>
                <a:spcPts val="2215"/>
              </a:lnSpc>
              <a:spcBef>
                <a:spcPts val="885"/>
              </a:spcBef>
              <a:buFont typeface="Arial"/>
              <a:buChar char="•"/>
              <a:tabLst>
                <a:tab pos="206336" algn="l"/>
              </a:tabLst>
            </a:pPr>
            <a:endParaRPr lang="en-GB" sz="2600" spc="-60" dirty="0">
              <a:cs typeface="Trebuchet MS"/>
            </a:endParaRPr>
          </a:p>
          <a:p>
            <a:pPr marL="206336" marR="1477472" indent="-195476">
              <a:lnSpc>
                <a:spcPts val="2215"/>
              </a:lnSpc>
              <a:spcBef>
                <a:spcPts val="885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z="2600" spc="-60" dirty="0">
                <a:cs typeface="Trebuchet MS"/>
              </a:rPr>
              <a:t>Why does evaluation concern us? When?</a:t>
            </a:r>
            <a:endParaRPr sz="2600" dirty="0">
              <a:cs typeface="Trebuchet MS"/>
            </a:endParaRPr>
          </a:p>
          <a:p>
            <a:pPr>
              <a:lnSpc>
                <a:spcPct val="100000"/>
              </a:lnSpc>
            </a:pPr>
            <a:endParaRPr sz="2600" dirty="0">
              <a:cs typeface="Times New Roman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78E42696-EC9F-4842-BF7F-BCB248D4CDEB}"/>
              </a:ext>
            </a:extLst>
          </p:cNvPr>
          <p:cNvSpPr txBox="1">
            <a:spLocks/>
          </p:cNvSpPr>
          <p:nvPr/>
        </p:nvSpPr>
        <p:spPr>
          <a:xfrm>
            <a:off x="628650" y="683869"/>
            <a:ext cx="7886700" cy="688074"/>
          </a:xfrm>
          <a:prstGeom prst="rect">
            <a:avLst/>
          </a:prstGeom>
        </p:spPr>
        <p:txBody>
          <a:bodyPr vert="horz" wrap="square" lIns="0" tIns="1086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60">
              <a:lnSpc>
                <a:spcPct val="100000"/>
              </a:lnSpc>
              <a:spcBef>
                <a:spcPts val="86"/>
              </a:spcBef>
            </a:pPr>
            <a:r>
              <a:rPr lang="en-GB" b="1" spc="-73" dirty="0"/>
              <a:t>Evaluation apprehension</a:t>
            </a:r>
            <a:r>
              <a:rPr lang="en-GB" spc="-73" dirty="0"/>
              <a:t> </a:t>
            </a:r>
            <a:r>
              <a:rPr lang="en-GB" sz="3200" spc="-115" dirty="0">
                <a:cs typeface="Trebuchet MS"/>
              </a:rPr>
              <a:t>(Cottrell,</a:t>
            </a:r>
            <a:r>
              <a:rPr lang="en-GB" sz="3200" spc="-423" dirty="0">
                <a:cs typeface="Trebuchet MS"/>
              </a:rPr>
              <a:t> </a:t>
            </a:r>
            <a:r>
              <a:rPr lang="en-GB" sz="3200" spc="-115" dirty="0">
                <a:cs typeface="Trebuchet MS"/>
              </a:rPr>
              <a:t>1972)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CDA5B-570B-49FB-8D7A-71E8FABD6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going on here?</a:t>
            </a:r>
            <a:br>
              <a:rPr lang="en-GB" dirty="0"/>
            </a:br>
            <a:r>
              <a:rPr lang="en-GB" dirty="0"/>
              <a:t>(Markus, 1978)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847C8EED-DE5A-4D2D-9124-92B7D941397B}"/>
              </a:ext>
            </a:extLst>
          </p:cNvPr>
          <p:cNvSpPr/>
          <p:nvPr/>
        </p:nvSpPr>
        <p:spPr>
          <a:xfrm>
            <a:off x="628650" y="2226841"/>
            <a:ext cx="4811097" cy="4160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5EEFA0-7C28-4250-8775-F4524DE2EAB2}"/>
              </a:ext>
            </a:extLst>
          </p:cNvPr>
          <p:cNvSpPr/>
          <p:nvPr/>
        </p:nvSpPr>
        <p:spPr>
          <a:xfrm>
            <a:off x="3256384" y="2976465"/>
            <a:ext cx="1110343" cy="452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DEE43B-8FC2-47EA-A4A1-296BBE1AAE35}"/>
              </a:ext>
            </a:extLst>
          </p:cNvPr>
          <p:cNvSpPr/>
          <p:nvPr/>
        </p:nvSpPr>
        <p:spPr>
          <a:xfrm>
            <a:off x="2155372" y="2976465"/>
            <a:ext cx="1110343" cy="765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52A281-0A93-4130-91F8-960E3F4167AC}"/>
              </a:ext>
            </a:extLst>
          </p:cNvPr>
          <p:cNvSpPr/>
          <p:nvPr/>
        </p:nvSpPr>
        <p:spPr>
          <a:xfrm>
            <a:off x="2183364" y="3796068"/>
            <a:ext cx="1110343" cy="765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603D15-3937-4CFF-B3F7-128585AC0D6B}"/>
              </a:ext>
            </a:extLst>
          </p:cNvPr>
          <p:cNvSpPr/>
          <p:nvPr/>
        </p:nvSpPr>
        <p:spPr>
          <a:xfrm>
            <a:off x="3265714" y="4326687"/>
            <a:ext cx="447869" cy="452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EC3B18-1E8A-40FE-B661-D93AA199BED6}"/>
              </a:ext>
            </a:extLst>
          </p:cNvPr>
          <p:cNvSpPr/>
          <p:nvPr/>
        </p:nvSpPr>
        <p:spPr>
          <a:xfrm>
            <a:off x="3589369" y="4542133"/>
            <a:ext cx="1234558" cy="580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68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09DF8-3F09-4AC3-9FE1-9C42B1BDE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Combining the theories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56AA61D3-DED4-47B1-8546-256F188F370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69746" y="1825625"/>
            <a:ext cx="4313220" cy="125489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206336" marR="4344" indent="-195476">
              <a:lnSpc>
                <a:spcPts val="2215"/>
              </a:lnSpc>
              <a:spcBef>
                <a:spcPts val="889"/>
              </a:spcBef>
              <a:buFont typeface="Arial"/>
              <a:buChar char="•"/>
              <a:tabLst>
                <a:tab pos="206336" algn="l"/>
              </a:tabLst>
            </a:pPr>
            <a:r>
              <a:rPr sz="2052" spc="4" dirty="0">
                <a:latin typeface="Trebuchet MS"/>
                <a:cs typeface="Trebuchet MS"/>
              </a:rPr>
              <a:t>Any </a:t>
            </a:r>
            <a:r>
              <a:rPr sz="2052" spc="-81" dirty="0">
                <a:latin typeface="Trebuchet MS"/>
                <a:cs typeface="Trebuchet MS"/>
              </a:rPr>
              <a:t>audience </a:t>
            </a:r>
            <a:r>
              <a:rPr sz="2052" spc="-94" dirty="0">
                <a:latin typeface="Trebuchet MS"/>
                <a:cs typeface="Trebuchet MS"/>
              </a:rPr>
              <a:t>affected  </a:t>
            </a:r>
            <a:r>
              <a:rPr sz="2052" spc="-81" dirty="0">
                <a:latin typeface="Trebuchet MS"/>
                <a:cs typeface="Trebuchet MS"/>
              </a:rPr>
              <a:t>performance </a:t>
            </a:r>
            <a:r>
              <a:rPr sz="2052" spc="-60" dirty="0">
                <a:latin typeface="Trebuchet MS"/>
                <a:cs typeface="Trebuchet MS"/>
              </a:rPr>
              <a:t>of</a:t>
            </a:r>
            <a:r>
              <a:rPr sz="2052" spc="-492" dirty="0">
                <a:latin typeface="Trebuchet MS"/>
                <a:cs typeface="Trebuchet MS"/>
              </a:rPr>
              <a:t> </a:t>
            </a:r>
            <a:r>
              <a:rPr sz="2052" spc="-97" dirty="0">
                <a:latin typeface="Trebuchet MS"/>
                <a:cs typeface="Trebuchet MS"/>
              </a:rPr>
              <a:t>difficult </a:t>
            </a:r>
            <a:r>
              <a:rPr sz="2052" spc="-56" dirty="0">
                <a:latin typeface="Trebuchet MS"/>
                <a:cs typeface="Trebuchet MS"/>
              </a:rPr>
              <a:t>task</a:t>
            </a:r>
            <a:endParaRPr sz="2052" dirty="0">
              <a:latin typeface="Trebuchet MS"/>
              <a:cs typeface="Trebuchet MS"/>
            </a:endParaRPr>
          </a:p>
          <a:p>
            <a:pPr marL="206336" marR="53756" indent="-195476">
              <a:lnSpc>
                <a:spcPts val="2215"/>
              </a:lnSpc>
              <a:spcBef>
                <a:spcPts val="859"/>
              </a:spcBef>
              <a:buFont typeface="Arial"/>
              <a:buChar char="•"/>
              <a:tabLst>
                <a:tab pos="206336" algn="l"/>
              </a:tabLst>
            </a:pPr>
            <a:r>
              <a:rPr sz="2052" spc="-68" dirty="0">
                <a:latin typeface="Trebuchet MS"/>
                <a:cs typeface="Trebuchet MS"/>
              </a:rPr>
              <a:t>Attentive </a:t>
            </a:r>
            <a:r>
              <a:rPr sz="2052" spc="-81" dirty="0">
                <a:latin typeface="Trebuchet MS"/>
                <a:cs typeface="Trebuchet MS"/>
              </a:rPr>
              <a:t>audience</a:t>
            </a:r>
            <a:r>
              <a:rPr sz="2052" spc="-385" dirty="0">
                <a:latin typeface="Trebuchet MS"/>
                <a:cs typeface="Trebuchet MS"/>
              </a:rPr>
              <a:t> </a:t>
            </a:r>
            <a:r>
              <a:rPr sz="2052" spc="-94" dirty="0">
                <a:latin typeface="Trebuchet MS"/>
                <a:cs typeface="Trebuchet MS"/>
              </a:rPr>
              <a:t>affected  </a:t>
            </a:r>
            <a:r>
              <a:rPr sz="2052" spc="-81" dirty="0">
                <a:latin typeface="Trebuchet MS"/>
                <a:cs typeface="Trebuchet MS"/>
              </a:rPr>
              <a:t>performance </a:t>
            </a:r>
            <a:r>
              <a:rPr sz="2052" spc="-60" dirty="0">
                <a:latin typeface="Trebuchet MS"/>
                <a:cs typeface="Trebuchet MS"/>
              </a:rPr>
              <a:t>of</a:t>
            </a:r>
            <a:r>
              <a:rPr sz="2052" spc="-483" dirty="0">
                <a:latin typeface="Trebuchet MS"/>
                <a:cs typeface="Trebuchet MS"/>
              </a:rPr>
              <a:t> </a:t>
            </a:r>
            <a:r>
              <a:rPr sz="2052" spc="-73" dirty="0">
                <a:latin typeface="Trebuchet MS"/>
                <a:cs typeface="Trebuchet MS"/>
              </a:rPr>
              <a:t>simple </a:t>
            </a:r>
            <a:r>
              <a:rPr sz="2052" spc="-56" dirty="0">
                <a:latin typeface="Trebuchet MS"/>
                <a:cs typeface="Trebuchet MS"/>
              </a:rPr>
              <a:t>task</a:t>
            </a:r>
            <a:endParaRPr sz="2052" dirty="0">
              <a:latin typeface="Trebuchet MS"/>
              <a:cs typeface="Trebuchet MS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31330672-2988-4E20-B9DA-E154406F327E}"/>
              </a:ext>
            </a:extLst>
          </p:cNvPr>
          <p:cNvSpPr/>
          <p:nvPr/>
        </p:nvSpPr>
        <p:spPr>
          <a:xfrm>
            <a:off x="3272500" y="3999412"/>
            <a:ext cx="3225486" cy="27894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52E35352-C361-4EFE-B638-FCFB289363DC}"/>
              </a:ext>
            </a:extLst>
          </p:cNvPr>
          <p:cNvSpPr txBox="1">
            <a:spLocks/>
          </p:cNvSpPr>
          <p:nvPr/>
        </p:nvSpPr>
        <p:spPr>
          <a:xfrm>
            <a:off x="751939" y="3777480"/>
            <a:ext cx="2761823" cy="2058001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Arial"/>
              <a:buChar char="•"/>
            </a:pPr>
            <a:endParaRPr lang="en-GB" sz="2052" dirty="0">
              <a:latin typeface="Times New Roman"/>
              <a:cs typeface="Times New Roman"/>
            </a:endParaRPr>
          </a:p>
          <a:p>
            <a:pPr marL="206336" marR="149865" indent="-195476">
              <a:lnSpc>
                <a:spcPts val="2215"/>
              </a:lnSpc>
              <a:spcBef>
                <a:spcPts val="1569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z="2052" b="1" i="1" spc="-111" dirty="0">
                <a:latin typeface="Trebuchet MS"/>
                <a:cs typeface="Trebuchet MS"/>
              </a:rPr>
              <a:t>Drive </a:t>
            </a:r>
            <a:r>
              <a:rPr lang="en-GB" sz="2052" b="1" i="1" spc="-154" dirty="0">
                <a:latin typeface="Trebuchet MS"/>
                <a:cs typeface="Trebuchet MS"/>
              </a:rPr>
              <a:t>theory. </a:t>
            </a:r>
            <a:r>
              <a:rPr lang="en-GB" sz="2052" spc="-38" dirty="0">
                <a:latin typeface="Trebuchet MS"/>
                <a:cs typeface="Trebuchet MS"/>
              </a:rPr>
              <a:t>Arousal affects </a:t>
            </a:r>
            <a:r>
              <a:rPr lang="en-GB" sz="2052" spc="-97" dirty="0">
                <a:latin typeface="Trebuchet MS"/>
                <a:cs typeface="Trebuchet MS"/>
              </a:rPr>
              <a:t>difficult</a:t>
            </a:r>
            <a:r>
              <a:rPr lang="en-GB" sz="2052" spc="-209" dirty="0">
                <a:latin typeface="Trebuchet MS"/>
                <a:cs typeface="Trebuchet MS"/>
              </a:rPr>
              <a:t> </a:t>
            </a:r>
            <a:r>
              <a:rPr lang="en-GB" sz="2052" spc="-56" dirty="0">
                <a:latin typeface="Trebuchet MS"/>
                <a:cs typeface="Trebuchet MS"/>
              </a:rPr>
              <a:t>task</a:t>
            </a:r>
            <a:endParaRPr lang="en-GB" sz="2052" dirty="0">
              <a:latin typeface="Trebuchet MS"/>
              <a:cs typeface="Trebuchet MS"/>
            </a:endParaRPr>
          </a:p>
          <a:p>
            <a:pPr marL="206336" indent="-195476">
              <a:lnSpc>
                <a:spcPts val="2339"/>
              </a:lnSpc>
              <a:spcBef>
                <a:spcPts val="581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z="2052" b="1" i="1" spc="-94" dirty="0">
                <a:latin typeface="Trebuchet MS"/>
                <a:cs typeface="Trebuchet MS"/>
              </a:rPr>
              <a:t>Evaluation</a:t>
            </a:r>
            <a:r>
              <a:rPr lang="en-GB" sz="2052" b="1" i="1" spc="-217" dirty="0">
                <a:latin typeface="Trebuchet MS"/>
                <a:cs typeface="Trebuchet MS"/>
              </a:rPr>
              <a:t> </a:t>
            </a:r>
            <a:r>
              <a:rPr lang="en-GB" sz="2052" b="1" i="1" spc="-124" dirty="0">
                <a:latin typeface="Trebuchet MS"/>
                <a:cs typeface="Trebuchet MS"/>
              </a:rPr>
              <a:t>apprehension.</a:t>
            </a:r>
            <a:r>
              <a:rPr lang="en-GB" sz="2052" b="1" i="1" dirty="0">
                <a:latin typeface="Trebuchet MS"/>
                <a:cs typeface="Trebuchet MS"/>
              </a:rPr>
              <a:t> </a:t>
            </a:r>
            <a:r>
              <a:rPr lang="en-GB" sz="2052" spc="-38" dirty="0">
                <a:latin typeface="Trebuchet MS"/>
                <a:cs typeface="Trebuchet MS"/>
              </a:rPr>
              <a:t>Supports</a:t>
            </a:r>
            <a:r>
              <a:rPr lang="en-GB" sz="2052" spc="-500" dirty="0">
                <a:latin typeface="Trebuchet MS"/>
                <a:cs typeface="Trebuchet MS"/>
              </a:rPr>
              <a:t>  </a:t>
            </a:r>
            <a:r>
              <a:rPr lang="en-GB" sz="2052" spc="-73" dirty="0">
                <a:latin typeface="Trebuchet MS"/>
                <a:cs typeface="Trebuchet MS"/>
              </a:rPr>
              <a:t>simple </a:t>
            </a:r>
            <a:r>
              <a:rPr lang="en-GB" sz="2052" spc="-56" dirty="0">
                <a:latin typeface="Trebuchet MS"/>
                <a:cs typeface="Trebuchet MS"/>
              </a:rPr>
              <a:t>task</a:t>
            </a:r>
            <a:endParaRPr lang="en-GB" sz="2052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428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197BFCBD-1E96-45D0-8231-7824203BF1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9896" y="730092"/>
            <a:ext cx="8022218" cy="564964"/>
          </a:xfrm>
          <a:prstGeom prst="rect">
            <a:avLst/>
          </a:prstGeom>
        </p:spPr>
        <p:txBody>
          <a:bodyPr vert="horz" wrap="square" lIns="0" tIns="10860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86"/>
              </a:spcBef>
            </a:pPr>
            <a:r>
              <a:rPr lang="en-GB" sz="3600" spc="-73" dirty="0"/>
              <a:t>Thinking back to the selves</a:t>
            </a:r>
            <a:endParaRPr sz="3600" dirty="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160AEFDD-CF05-4DC3-8CB7-698E82BF0F34}"/>
              </a:ext>
            </a:extLst>
          </p:cNvPr>
          <p:cNvSpPr txBox="1"/>
          <p:nvPr/>
        </p:nvSpPr>
        <p:spPr>
          <a:xfrm>
            <a:off x="729896" y="1901161"/>
            <a:ext cx="5208567" cy="4552132"/>
          </a:xfrm>
          <a:prstGeom prst="rect">
            <a:avLst/>
          </a:prstGeom>
        </p:spPr>
        <p:txBody>
          <a:bodyPr vert="horz" wrap="square" lIns="0" tIns="88508" rIns="0" bIns="0" rtlCol="0">
            <a:spAutoFit/>
          </a:bodyPr>
          <a:lstStyle/>
          <a:p>
            <a:pPr marL="10860" marR="4344">
              <a:lnSpc>
                <a:spcPts val="2215"/>
              </a:lnSpc>
              <a:spcBef>
                <a:spcPts val="894"/>
              </a:spcBef>
              <a:tabLst>
                <a:tab pos="206336" algn="l"/>
              </a:tabLst>
            </a:pPr>
            <a:r>
              <a:rPr lang="en-GB" sz="2000" b="1" spc="-68" dirty="0">
                <a:latin typeface="Trebuchet MS"/>
                <a:cs typeface="Trebuchet MS"/>
              </a:rPr>
              <a:t>Self‐awareness</a:t>
            </a:r>
            <a:r>
              <a:rPr lang="en-GB" sz="2000" b="1" spc="-209" dirty="0">
                <a:latin typeface="Trebuchet MS"/>
                <a:cs typeface="Trebuchet MS"/>
              </a:rPr>
              <a:t> </a:t>
            </a:r>
            <a:r>
              <a:rPr lang="en-GB" sz="2000" b="1" spc="-81" dirty="0">
                <a:latin typeface="Trebuchet MS"/>
                <a:cs typeface="Trebuchet MS"/>
              </a:rPr>
              <a:t>theory</a:t>
            </a:r>
            <a:r>
              <a:rPr lang="en-GB" sz="2000" b="1" spc="-205" dirty="0">
                <a:latin typeface="Trebuchet MS"/>
                <a:cs typeface="Trebuchet MS"/>
              </a:rPr>
              <a:t> </a:t>
            </a:r>
            <a:r>
              <a:rPr lang="en-GB" sz="2000" spc="-103" dirty="0">
                <a:latin typeface="Trebuchet MS"/>
                <a:cs typeface="Trebuchet MS"/>
              </a:rPr>
              <a:t>(Carver</a:t>
            </a:r>
            <a:r>
              <a:rPr lang="en-GB" sz="2000" spc="-214" dirty="0">
                <a:latin typeface="Trebuchet MS"/>
                <a:cs typeface="Trebuchet MS"/>
              </a:rPr>
              <a:t> </a:t>
            </a:r>
            <a:r>
              <a:rPr lang="en-GB" sz="2000" spc="-77" dirty="0">
                <a:latin typeface="Trebuchet MS"/>
                <a:cs typeface="Trebuchet MS"/>
              </a:rPr>
              <a:t>&amp;</a:t>
            </a:r>
            <a:r>
              <a:rPr lang="en-GB" sz="2000" spc="-261" dirty="0">
                <a:latin typeface="Trebuchet MS"/>
                <a:cs typeface="Trebuchet MS"/>
              </a:rPr>
              <a:t> </a:t>
            </a:r>
            <a:r>
              <a:rPr lang="en-GB" sz="2000" spc="-94" dirty="0" err="1">
                <a:latin typeface="Trebuchet MS"/>
                <a:cs typeface="Trebuchet MS"/>
              </a:rPr>
              <a:t>Scheier</a:t>
            </a:r>
            <a:r>
              <a:rPr lang="en-GB" sz="2000" spc="-94" dirty="0">
                <a:latin typeface="Trebuchet MS"/>
                <a:cs typeface="Trebuchet MS"/>
              </a:rPr>
              <a:t>,</a:t>
            </a:r>
            <a:r>
              <a:rPr lang="en-GB" sz="2000" spc="-201" dirty="0">
                <a:latin typeface="Trebuchet MS"/>
                <a:cs typeface="Trebuchet MS"/>
              </a:rPr>
              <a:t> </a:t>
            </a:r>
            <a:r>
              <a:rPr lang="en-GB" sz="2000" spc="-103" dirty="0">
                <a:latin typeface="Trebuchet MS"/>
                <a:cs typeface="Trebuchet MS"/>
              </a:rPr>
              <a:t>1981)</a:t>
            </a:r>
            <a:endParaRPr lang="en-GB" sz="2000" dirty="0">
              <a:latin typeface="Trebuchet MS"/>
              <a:cs typeface="Trebuchet MS"/>
            </a:endParaRPr>
          </a:p>
          <a:p>
            <a:pPr marL="206336" marR="4344" indent="-195476">
              <a:lnSpc>
                <a:spcPts val="2215"/>
              </a:lnSpc>
              <a:spcBef>
                <a:spcPts val="894"/>
              </a:spcBef>
              <a:buFont typeface="Arial"/>
              <a:buChar char="•"/>
              <a:tabLst>
                <a:tab pos="206336" algn="l"/>
              </a:tabLst>
            </a:pPr>
            <a:endParaRPr lang="en-GB" sz="2000" spc="-77" dirty="0">
              <a:cs typeface="Trebuchet MS"/>
            </a:endParaRPr>
          </a:p>
          <a:p>
            <a:pPr marL="206336" indent="-195476">
              <a:buFont typeface="Arial"/>
              <a:buChar char="•"/>
              <a:tabLst>
                <a:tab pos="206336" algn="l"/>
              </a:tabLst>
            </a:pPr>
            <a:r>
              <a:rPr lang="en-GB" sz="2000" spc="-60" dirty="0">
                <a:latin typeface="Trebuchet MS"/>
                <a:cs typeface="Trebuchet MS"/>
              </a:rPr>
              <a:t>Presence of others directs attention </a:t>
            </a:r>
            <a:r>
              <a:rPr lang="en-GB" sz="2000" spc="-26" dirty="0">
                <a:latin typeface="Trebuchet MS"/>
                <a:cs typeface="Trebuchet MS"/>
              </a:rPr>
              <a:t>to </a:t>
            </a:r>
            <a:r>
              <a:rPr lang="en-GB" sz="2000" spc="-86" dirty="0">
                <a:latin typeface="Trebuchet MS"/>
                <a:cs typeface="Trebuchet MS"/>
              </a:rPr>
              <a:t>self</a:t>
            </a:r>
            <a:endParaRPr lang="en-GB" sz="2000" dirty="0">
              <a:latin typeface="Trebuchet MS"/>
              <a:cs typeface="Trebuchet MS"/>
            </a:endParaRPr>
          </a:p>
          <a:p>
            <a:pPr marL="206336" indent="-195476">
              <a:spcBef>
                <a:spcPts val="611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z="2000" spc="-43" dirty="0">
                <a:latin typeface="Trebuchet MS"/>
                <a:cs typeface="Trebuchet MS"/>
              </a:rPr>
              <a:t>Comparisons</a:t>
            </a:r>
            <a:r>
              <a:rPr lang="en-GB" sz="2000" spc="-209" dirty="0">
                <a:latin typeface="Trebuchet MS"/>
                <a:cs typeface="Trebuchet MS"/>
              </a:rPr>
              <a:t> </a:t>
            </a:r>
            <a:r>
              <a:rPr lang="en-GB" sz="2000" spc="-81" dirty="0">
                <a:latin typeface="Trebuchet MS"/>
                <a:cs typeface="Trebuchet MS"/>
              </a:rPr>
              <a:t>between</a:t>
            </a:r>
            <a:r>
              <a:rPr lang="en-GB" sz="2000" spc="-196" dirty="0">
                <a:latin typeface="Trebuchet MS"/>
                <a:cs typeface="Trebuchet MS"/>
              </a:rPr>
              <a:t> </a:t>
            </a:r>
            <a:r>
              <a:rPr lang="en-GB" sz="2000" spc="-94" dirty="0">
                <a:latin typeface="Trebuchet MS"/>
                <a:cs typeface="Trebuchet MS"/>
              </a:rPr>
              <a:t>actual</a:t>
            </a:r>
            <a:r>
              <a:rPr lang="en-GB" sz="2000" spc="-217" dirty="0">
                <a:latin typeface="Trebuchet MS"/>
                <a:cs typeface="Trebuchet MS"/>
              </a:rPr>
              <a:t> </a:t>
            </a:r>
            <a:r>
              <a:rPr lang="en-GB" sz="2000" spc="-86" dirty="0">
                <a:latin typeface="Trebuchet MS"/>
                <a:cs typeface="Trebuchet MS"/>
              </a:rPr>
              <a:t>self</a:t>
            </a:r>
            <a:r>
              <a:rPr lang="en-GB" sz="2000" spc="-201" dirty="0">
                <a:latin typeface="Trebuchet MS"/>
                <a:cs typeface="Trebuchet MS"/>
              </a:rPr>
              <a:t> </a:t>
            </a:r>
            <a:r>
              <a:rPr lang="en-GB" sz="2000" spc="-56" dirty="0">
                <a:latin typeface="Trebuchet MS"/>
                <a:cs typeface="Trebuchet MS"/>
              </a:rPr>
              <a:t>and</a:t>
            </a:r>
            <a:r>
              <a:rPr lang="en-GB" sz="2000" spc="-217" dirty="0">
                <a:latin typeface="Trebuchet MS"/>
                <a:cs typeface="Trebuchet MS"/>
              </a:rPr>
              <a:t> </a:t>
            </a:r>
            <a:r>
              <a:rPr lang="en-GB" sz="2000" spc="-94" dirty="0">
                <a:latin typeface="Trebuchet MS"/>
                <a:cs typeface="Trebuchet MS"/>
              </a:rPr>
              <a:t>ideal</a:t>
            </a:r>
            <a:r>
              <a:rPr lang="en-GB" sz="2000" spc="-201" dirty="0">
                <a:latin typeface="Trebuchet MS"/>
                <a:cs typeface="Trebuchet MS"/>
              </a:rPr>
              <a:t> </a:t>
            </a:r>
            <a:r>
              <a:rPr lang="en-GB" sz="2000" spc="-86" dirty="0">
                <a:latin typeface="Trebuchet MS"/>
                <a:cs typeface="Trebuchet MS"/>
              </a:rPr>
              <a:t>self</a:t>
            </a:r>
            <a:endParaRPr lang="en-GB" sz="2000" dirty="0">
              <a:latin typeface="Trebuchet MS"/>
              <a:cs typeface="Trebuchet MS"/>
            </a:endParaRPr>
          </a:p>
          <a:p>
            <a:pPr marL="206336" indent="-195476">
              <a:spcBef>
                <a:spcPts val="607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z="2000" spc="-64" dirty="0">
                <a:latin typeface="Trebuchet MS"/>
                <a:cs typeface="Trebuchet MS"/>
              </a:rPr>
              <a:t>Discrepancies</a:t>
            </a:r>
            <a:r>
              <a:rPr lang="en-GB" sz="2000" spc="-192" dirty="0">
                <a:latin typeface="Trebuchet MS"/>
                <a:cs typeface="Trebuchet MS"/>
              </a:rPr>
              <a:t> </a:t>
            </a:r>
            <a:r>
              <a:rPr lang="en-GB" sz="2000" spc="-73" dirty="0">
                <a:latin typeface="Trebuchet MS"/>
                <a:cs typeface="Trebuchet MS"/>
              </a:rPr>
              <a:t>create desire/pressure </a:t>
            </a:r>
            <a:br>
              <a:rPr lang="en-GB" sz="2000" spc="-73" dirty="0">
                <a:latin typeface="Trebuchet MS"/>
                <a:cs typeface="Trebuchet MS"/>
              </a:rPr>
            </a:br>
            <a:r>
              <a:rPr lang="en-GB" sz="2000" spc="-56" dirty="0">
                <a:latin typeface="Trebuchet MS"/>
                <a:cs typeface="Trebuchet MS"/>
              </a:rPr>
              <a:t>to</a:t>
            </a:r>
            <a:r>
              <a:rPr lang="en-GB" sz="2000" spc="-214" dirty="0">
                <a:latin typeface="Trebuchet MS"/>
                <a:cs typeface="Trebuchet MS"/>
              </a:rPr>
              <a:t> </a:t>
            </a:r>
            <a:r>
              <a:rPr lang="en-GB" sz="2000" spc="-60" dirty="0">
                <a:latin typeface="Trebuchet MS"/>
                <a:cs typeface="Trebuchet MS"/>
              </a:rPr>
              <a:t>align</a:t>
            </a:r>
            <a:r>
              <a:rPr lang="en-GB" sz="2000" spc="-201" dirty="0">
                <a:latin typeface="Trebuchet MS"/>
                <a:cs typeface="Trebuchet MS"/>
              </a:rPr>
              <a:t> </a:t>
            </a:r>
            <a:r>
              <a:rPr lang="en-GB" sz="2000" spc="-94" dirty="0">
                <a:latin typeface="Trebuchet MS"/>
                <a:cs typeface="Trebuchet MS"/>
              </a:rPr>
              <a:t>actual</a:t>
            </a:r>
            <a:r>
              <a:rPr lang="en-GB" sz="2000" spc="-217" dirty="0">
                <a:latin typeface="Trebuchet MS"/>
                <a:cs typeface="Trebuchet MS"/>
              </a:rPr>
              <a:t> </a:t>
            </a:r>
            <a:r>
              <a:rPr lang="en-GB" sz="2000" spc="-86" dirty="0">
                <a:latin typeface="Trebuchet MS"/>
                <a:cs typeface="Trebuchet MS"/>
              </a:rPr>
              <a:t>self</a:t>
            </a:r>
            <a:r>
              <a:rPr lang="en-GB" sz="2000" spc="-196" dirty="0">
                <a:latin typeface="Trebuchet MS"/>
                <a:cs typeface="Trebuchet MS"/>
              </a:rPr>
              <a:t> </a:t>
            </a:r>
            <a:r>
              <a:rPr lang="en-GB" sz="2000" spc="-77" dirty="0">
                <a:latin typeface="Trebuchet MS"/>
                <a:cs typeface="Trebuchet MS"/>
              </a:rPr>
              <a:t>with</a:t>
            </a:r>
            <a:r>
              <a:rPr lang="en-GB" sz="2000" spc="-209" dirty="0">
                <a:latin typeface="Trebuchet MS"/>
                <a:cs typeface="Trebuchet MS"/>
              </a:rPr>
              <a:t> </a:t>
            </a:r>
            <a:r>
              <a:rPr lang="en-GB" sz="2000" spc="-94" dirty="0">
                <a:latin typeface="Trebuchet MS"/>
                <a:cs typeface="Trebuchet MS"/>
              </a:rPr>
              <a:t>ideal</a:t>
            </a:r>
            <a:r>
              <a:rPr lang="en-GB" sz="2000" spc="-196" dirty="0">
                <a:latin typeface="Trebuchet MS"/>
                <a:cs typeface="Trebuchet MS"/>
              </a:rPr>
              <a:t> </a:t>
            </a:r>
            <a:r>
              <a:rPr lang="en-GB" sz="2000" spc="-86" dirty="0">
                <a:latin typeface="Trebuchet MS"/>
                <a:cs typeface="Trebuchet MS"/>
              </a:rPr>
              <a:t>self</a:t>
            </a:r>
            <a:endParaRPr lang="en-GB" sz="2000" dirty="0">
              <a:latin typeface="Trebuchet MS"/>
              <a:cs typeface="Trebuchet MS"/>
            </a:endParaRPr>
          </a:p>
          <a:p>
            <a:pPr>
              <a:spcBef>
                <a:spcPts val="43"/>
              </a:spcBef>
              <a:buChar char="•"/>
            </a:pPr>
            <a:endParaRPr lang="en-GB" sz="2000" dirty="0">
              <a:latin typeface="Times New Roman"/>
              <a:cs typeface="Times New Roman"/>
            </a:endParaRPr>
          </a:p>
          <a:p>
            <a:pPr marL="206336" indent="-195476">
              <a:buFont typeface="Arial"/>
              <a:buChar char="•"/>
              <a:tabLst>
                <a:tab pos="206336" algn="l"/>
              </a:tabLst>
            </a:pPr>
            <a:r>
              <a:rPr lang="en-GB" sz="2000" spc="-21" dirty="0">
                <a:solidFill>
                  <a:srgbClr val="00B04F"/>
                </a:solidFill>
                <a:latin typeface="Trebuchet MS"/>
                <a:cs typeface="Trebuchet MS"/>
              </a:rPr>
              <a:t>Easy</a:t>
            </a:r>
            <a:r>
              <a:rPr lang="en-GB" sz="2000" spc="-214" dirty="0">
                <a:solidFill>
                  <a:srgbClr val="00B04F"/>
                </a:solidFill>
                <a:latin typeface="Trebuchet MS"/>
                <a:cs typeface="Trebuchet MS"/>
              </a:rPr>
              <a:t> </a:t>
            </a:r>
            <a:r>
              <a:rPr lang="en-GB" sz="2000" spc="-21" dirty="0">
                <a:solidFill>
                  <a:srgbClr val="00B04F"/>
                </a:solidFill>
                <a:latin typeface="Trebuchet MS"/>
                <a:cs typeface="Trebuchet MS"/>
              </a:rPr>
              <a:t>task…</a:t>
            </a:r>
            <a:r>
              <a:rPr lang="en-GB" sz="2000" spc="-209" dirty="0">
                <a:solidFill>
                  <a:srgbClr val="00B04F"/>
                </a:solidFill>
                <a:latin typeface="Trebuchet MS"/>
                <a:cs typeface="Trebuchet MS"/>
              </a:rPr>
              <a:t> </a:t>
            </a:r>
            <a:r>
              <a:rPr lang="en-GB" sz="2000" spc="-73" dirty="0">
                <a:latin typeface="Trebuchet MS"/>
                <a:cs typeface="Trebuchet MS"/>
              </a:rPr>
              <a:t>small</a:t>
            </a:r>
            <a:r>
              <a:rPr lang="en-GB" sz="2000" spc="-201" dirty="0">
                <a:latin typeface="Trebuchet MS"/>
                <a:cs typeface="Trebuchet MS"/>
              </a:rPr>
              <a:t> </a:t>
            </a:r>
            <a:r>
              <a:rPr lang="en-GB" sz="2000" spc="-77" dirty="0">
                <a:latin typeface="Trebuchet MS"/>
                <a:cs typeface="Trebuchet MS"/>
              </a:rPr>
              <a:t>discrepancies</a:t>
            </a:r>
            <a:r>
              <a:rPr lang="en-GB" sz="2000" spc="-196" dirty="0">
                <a:latin typeface="Trebuchet MS"/>
                <a:cs typeface="Trebuchet MS"/>
              </a:rPr>
              <a:t> </a:t>
            </a:r>
            <a:br>
              <a:rPr lang="en-GB" sz="2000" spc="-196" dirty="0">
                <a:latin typeface="Trebuchet MS"/>
                <a:cs typeface="Trebuchet MS"/>
              </a:rPr>
            </a:br>
            <a:r>
              <a:rPr lang="en-GB" sz="2000" i="1" spc="-81" dirty="0">
                <a:latin typeface="Trebuchet MS"/>
                <a:cs typeface="Trebuchet MS"/>
              </a:rPr>
              <a:t>increase</a:t>
            </a:r>
            <a:r>
              <a:rPr lang="en-GB" sz="2000" i="1" spc="-201" dirty="0">
                <a:latin typeface="Trebuchet MS"/>
                <a:cs typeface="Trebuchet MS"/>
              </a:rPr>
              <a:t> </a:t>
            </a:r>
            <a:r>
              <a:rPr lang="en-GB" sz="2000" spc="-90" dirty="0">
                <a:latin typeface="Trebuchet MS"/>
                <a:cs typeface="Trebuchet MS"/>
              </a:rPr>
              <a:t>effort</a:t>
            </a:r>
            <a:r>
              <a:rPr lang="en-GB" sz="2000" spc="-214" dirty="0">
                <a:latin typeface="Trebuchet MS"/>
                <a:cs typeface="Trebuchet MS"/>
              </a:rPr>
              <a:t> </a:t>
            </a:r>
            <a:r>
              <a:rPr lang="en-GB" sz="2000" spc="-56" dirty="0">
                <a:latin typeface="Trebuchet MS"/>
                <a:cs typeface="Trebuchet MS"/>
              </a:rPr>
              <a:t>and</a:t>
            </a:r>
            <a:r>
              <a:rPr lang="en-GB" sz="2000" spc="-214" dirty="0">
                <a:latin typeface="Trebuchet MS"/>
                <a:cs typeface="Trebuchet MS"/>
              </a:rPr>
              <a:t> </a:t>
            </a:r>
            <a:r>
              <a:rPr lang="en-GB" sz="2000" spc="-81" dirty="0">
                <a:latin typeface="Trebuchet MS"/>
                <a:cs typeface="Trebuchet MS"/>
              </a:rPr>
              <a:t>performance</a:t>
            </a:r>
            <a:endParaRPr lang="en-GB" sz="2000" dirty="0">
              <a:latin typeface="Trebuchet MS"/>
              <a:cs typeface="Trebuchet MS"/>
            </a:endParaRPr>
          </a:p>
          <a:p>
            <a:pPr marL="206336" indent="-195476">
              <a:spcBef>
                <a:spcPts val="611"/>
              </a:spcBef>
              <a:buFont typeface="Arial"/>
              <a:buChar char="•"/>
              <a:tabLst>
                <a:tab pos="206336" algn="l"/>
              </a:tabLst>
            </a:pPr>
            <a:r>
              <a:rPr lang="en-GB" sz="2000" spc="-81" dirty="0">
                <a:solidFill>
                  <a:srgbClr val="FF0000"/>
                </a:solidFill>
                <a:latin typeface="Trebuchet MS"/>
                <a:cs typeface="Trebuchet MS"/>
              </a:rPr>
              <a:t>Difficult</a:t>
            </a:r>
            <a:r>
              <a:rPr lang="en-GB" sz="2000" spc="-196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lang="en-GB" sz="2000" spc="-21" dirty="0">
                <a:solidFill>
                  <a:srgbClr val="FF0000"/>
                </a:solidFill>
                <a:latin typeface="Trebuchet MS"/>
                <a:cs typeface="Trebuchet MS"/>
              </a:rPr>
              <a:t>task…</a:t>
            </a:r>
            <a:r>
              <a:rPr lang="en-GB" sz="2000" spc="-209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lang="en-GB" sz="2000" spc="-73" dirty="0">
                <a:latin typeface="Trebuchet MS"/>
                <a:cs typeface="Trebuchet MS"/>
              </a:rPr>
              <a:t>large</a:t>
            </a:r>
            <a:r>
              <a:rPr lang="en-GB" sz="2000" spc="-201" dirty="0">
                <a:latin typeface="Trebuchet MS"/>
                <a:cs typeface="Trebuchet MS"/>
              </a:rPr>
              <a:t> </a:t>
            </a:r>
            <a:r>
              <a:rPr lang="en-GB" sz="2000" spc="-77" dirty="0">
                <a:latin typeface="Trebuchet MS"/>
                <a:cs typeface="Trebuchet MS"/>
              </a:rPr>
              <a:t>discrepancies</a:t>
            </a:r>
            <a:r>
              <a:rPr lang="en-GB" sz="2000" spc="-192" dirty="0">
                <a:latin typeface="Trebuchet MS"/>
                <a:cs typeface="Trebuchet MS"/>
              </a:rPr>
              <a:t> </a:t>
            </a:r>
            <a:br>
              <a:rPr lang="en-GB" sz="2000" spc="-192" dirty="0">
                <a:latin typeface="Trebuchet MS"/>
                <a:cs typeface="Trebuchet MS"/>
              </a:rPr>
            </a:br>
            <a:r>
              <a:rPr lang="en-GB" sz="2000" i="1" spc="-81" dirty="0">
                <a:latin typeface="Trebuchet MS"/>
                <a:cs typeface="Trebuchet MS"/>
              </a:rPr>
              <a:t>decrease</a:t>
            </a:r>
            <a:r>
              <a:rPr lang="en-GB" sz="2000" i="1" spc="-196" dirty="0">
                <a:latin typeface="Trebuchet MS"/>
                <a:cs typeface="Trebuchet MS"/>
              </a:rPr>
              <a:t> </a:t>
            </a:r>
            <a:r>
              <a:rPr lang="en-GB" sz="2000" spc="-90" dirty="0">
                <a:latin typeface="Trebuchet MS"/>
                <a:cs typeface="Trebuchet MS"/>
              </a:rPr>
              <a:t>effort</a:t>
            </a:r>
            <a:r>
              <a:rPr lang="en-GB" sz="2000" spc="-209" dirty="0">
                <a:latin typeface="Trebuchet MS"/>
                <a:cs typeface="Trebuchet MS"/>
              </a:rPr>
              <a:t> </a:t>
            </a:r>
            <a:r>
              <a:rPr lang="en-GB" sz="2000" spc="-56" dirty="0">
                <a:latin typeface="Trebuchet MS"/>
                <a:cs typeface="Trebuchet MS"/>
              </a:rPr>
              <a:t>and</a:t>
            </a:r>
            <a:r>
              <a:rPr lang="en-GB" sz="2000" spc="-209" dirty="0">
                <a:latin typeface="Trebuchet MS"/>
                <a:cs typeface="Trebuchet MS"/>
              </a:rPr>
              <a:t> </a:t>
            </a:r>
            <a:r>
              <a:rPr lang="en-GB" sz="2000" spc="-81" dirty="0">
                <a:latin typeface="Trebuchet MS"/>
                <a:cs typeface="Trebuchet MS"/>
              </a:rPr>
              <a:t>performance</a:t>
            </a:r>
          </a:p>
          <a:p>
            <a:pPr marL="206336" indent="-195476">
              <a:spcBef>
                <a:spcPts val="611"/>
              </a:spcBef>
              <a:buFont typeface="Arial"/>
              <a:buChar char="•"/>
              <a:tabLst>
                <a:tab pos="206336" algn="l"/>
              </a:tabLst>
            </a:pPr>
            <a:endParaRPr lang="en-GB" sz="2000" spc="-81" dirty="0">
              <a:latin typeface="Trebuchet MS"/>
              <a:cs typeface="Trebuchet MS"/>
            </a:endParaRPr>
          </a:p>
          <a:p>
            <a:pPr marL="10860">
              <a:spcBef>
                <a:spcPts val="697"/>
              </a:spcBef>
            </a:pPr>
            <a:endParaRPr lang="en-GB"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004160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5558</TotalTime>
  <Words>2497</Words>
  <Application>Microsoft Office PowerPoint</Application>
  <PresentationFormat>On-screen Show (4:3)</PresentationFormat>
  <Paragraphs>332</Paragraphs>
  <Slides>52</Slides>
  <Notes>30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Arial</vt:lpstr>
      <vt:lpstr>Calibri</vt:lpstr>
      <vt:lpstr>Calibri Light</vt:lpstr>
      <vt:lpstr>Georgia</vt:lpstr>
      <vt:lpstr>Monotype Corsiva</vt:lpstr>
      <vt:lpstr>Palatino</vt:lpstr>
      <vt:lpstr>Times New Roman</vt:lpstr>
      <vt:lpstr>Trebuchet MS</vt:lpstr>
      <vt:lpstr>Wingdings</vt:lpstr>
      <vt:lpstr>Office Theme</vt:lpstr>
      <vt:lpstr>think-cell Slide</vt:lpstr>
      <vt:lpstr>PowerPoint Presentation</vt:lpstr>
      <vt:lpstr>PowerPoint Presentation</vt:lpstr>
      <vt:lpstr>Social facilitation – it depends</vt:lpstr>
      <vt:lpstr>Social facilitation – mechanism</vt:lpstr>
      <vt:lpstr>Atypical evidence for arousal</vt:lpstr>
      <vt:lpstr>PowerPoint Presentation</vt:lpstr>
      <vt:lpstr>What’s going on here? (Markus, 1978)</vt:lpstr>
      <vt:lpstr>Combining the theories</vt:lpstr>
      <vt:lpstr>Thinking back to the selves</vt:lpstr>
      <vt:lpstr>Social loafing –  Ringelmann effect (1931)</vt:lpstr>
      <vt:lpstr>Social loafing –  Ringelmann effect (1931)</vt:lpstr>
      <vt:lpstr>PowerPoint Presentation</vt:lpstr>
      <vt:lpstr>PowerPoint Presentation</vt:lpstr>
      <vt:lpstr>Reducing social loafing</vt:lpstr>
      <vt:lpstr>Loafing vs facilitation</vt:lpstr>
      <vt:lpstr>PowerPoint Presentation</vt:lpstr>
      <vt:lpstr>Group Processes</vt:lpstr>
      <vt:lpstr>Deindividuation</vt:lpstr>
      <vt:lpstr>PowerPoint Presentation</vt:lpstr>
      <vt:lpstr>Deindividuation</vt:lpstr>
      <vt:lpstr>Impact of deindividuation (Diener et al., 1976)</vt:lpstr>
      <vt:lpstr>Impact of deindividuation (Diener et al., 1976)</vt:lpstr>
      <vt:lpstr>Deindividuation</vt:lpstr>
      <vt:lpstr>PowerPoint Presentation</vt:lpstr>
      <vt:lpstr> Group convergence</vt:lpstr>
      <vt:lpstr> Group Polarisation</vt:lpstr>
      <vt:lpstr>Group Polarisation</vt:lpstr>
      <vt:lpstr>Group Polarisation Echo chambers</vt:lpstr>
      <vt:lpstr>Safety first???</vt:lpstr>
      <vt:lpstr>Groupthink</vt:lpstr>
      <vt:lpstr>Avoiding groupthink</vt:lpstr>
      <vt:lpstr>PowerPoint Presentation</vt:lpstr>
      <vt:lpstr>Asch’s Study (1955)</vt:lpstr>
      <vt:lpstr>Why?</vt:lpstr>
      <vt:lpstr>Social Influence</vt:lpstr>
      <vt:lpstr>Conformity &amp; compliance</vt:lpstr>
      <vt:lpstr>Conformity</vt:lpstr>
      <vt:lpstr>PowerPoint Presentation</vt:lpstr>
      <vt:lpstr>Conformity: When &amp; Why?</vt:lpstr>
      <vt:lpstr>Conformity &amp; Unanimity</vt:lpstr>
      <vt:lpstr>Conformity &amp; group size</vt:lpstr>
      <vt:lpstr>Conformity: When &amp; Why?</vt:lpstr>
      <vt:lpstr>Conformity: When &amp; Why?</vt:lpstr>
      <vt:lpstr>Conformity &amp; motivation (Baron et al., 1996)</vt:lpstr>
      <vt:lpstr>Normative Influence</vt:lpstr>
      <vt:lpstr>Minority Influence</vt:lpstr>
      <vt:lpstr>Some take-aways</vt:lpstr>
      <vt:lpstr>PowerPoint Presentation</vt:lpstr>
      <vt:lpstr>Milgram and social influence</vt:lpstr>
      <vt:lpstr>The “baseline” condition</vt:lpstr>
      <vt:lpstr>Some variations</vt:lpstr>
      <vt:lpstr>Obedience or conformity?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lukas wallrich</dc:creator>
  <cp:lastModifiedBy>Lukas Wallrich</cp:lastModifiedBy>
  <cp:revision>47</cp:revision>
  <dcterms:created xsi:type="dcterms:W3CDTF">2019-11-06T20:20:39Z</dcterms:created>
  <dcterms:modified xsi:type="dcterms:W3CDTF">2020-10-12T08:10:01Z</dcterms:modified>
</cp:coreProperties>
</file>