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6"/>
  </p:notesMasterIdLst>
  <p:sldIdLst>
    <p:sldId id="352" r:id="rId2"/>
    <p:sldId id="898" r:id="rId3"/>
    <p:sldId id="934" r:id="rId4"/>
    <p:sldId id="935" r:id="rId5"/>
    <p:sldId id="942" r:id="rId6"/>
    <p:sldId id="267" r:id="rId7"/>
    <p:sldId id="936" r:id="rId8"/>
    <p:sldId id="937" r:id="rId9"/>
    <p:sldId id="945" r:id="rId10"/>
    <p:sldId id="946" r:id="rId11"/>
    <p:sldId id="940" r:id="rId12"/>
    <p:sldId id="943" r:id="rId13"/>
    <p:sldId id="947" r:id="rId14"/>
    <p:sldId id="948" r:id="rId15"/>
    <p:sldId id="949" r:id="rId16"/>
    <p:sldId id="950" r:id="rId17"/>
    <p:sldId id="951" r:id="rId18"/>
    <p:sldId id="941" r:id="rId19"/>
    <p:sldId id="938" r:id="rId20"/>
    <p:sldId id="920" r:id="rId21"/>
    <p:sldId id="902" r:id="rId22"/>
    <p:sldId id="901" r:id="rId23"/>
    <p:sldId id="783" r:id="rId24"/>
    <p:sldId id="784" r:id="rId25"/>
    <p:sldId id="368" r:id="rId26"/>
    <p:sldId id="370" r:id="rId27"/>
    <p:sldId id="903" r:id="rId28"/>
    <p:sldId id="904" r:id="rId29"/>
    <p:sldId id="925" r:id="rId30"/>
    <p:sldId id="465" r:id="rId31"/>
    <p:sldId id="924" r:id="rId32"/>
    <p:sldId id="787" r:id="rId33"/>
    <p:sldId id="939" r:id="rId34"/>
    <p:sldId id="953" r:id="rId35"/>
    <p:sldId id="926" r:id="rId36"/>
    <p:sldId id="954" r:id="rId37"/>
    <p:sldId id="337" r:id="rId38"/>
    <p:sldId id="927" r:id="rId39"/>
    <p:sldId id="266" r:id="rId40"/>
    <p:sldId id="908" r:id="rId41"/>
    <p:sldId id="913" r:id="rId42"/>
    <p:sldId id="914" r:id="rId43"/>
    <p:sldId id="274" r:id="rId44"/>
    <p:sldId id="911" r:id="rId45"/>
    <p:sldId id="921" r:id="rId46"/>
    <p:sldId id="915" r:id="rId47"/>
    <p:sldId id="952" r:id="rId48"/>
    <p:sldId id="916" r:id="rId49"/>
    <p:sldId id="917" r:id="rId50"/>
    <p:sldId id="268" r:id="rId51"/>
    <p:sldId id="278" r:id="rId52"/>
    <p:sldId id="270" r:id="rId53"/>
    <p:sldId id="933" r:id="rId54"/>
    <p:sldId id="892" r:id="rId5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kas wallrich" initials="lw" lastIdx="1" clrIdx="0">
    <p:extLst>
      <p:ext uri="{19B8F6BF-5375-455C-9EA6-DF929625EA0E}">
        <p15:presenceInfo xmlns:p15="http://schemas.microsoft.com/office/powerpoint/2012/main" userId="9cc34b299f979ce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92888" autoAdjust="0"/>
  </p:normalViewPr>
  <p:slideViewPr>
    <p:cSldViewPr snapToGrid="0">
      <p:cViewPr varScale="1">
        <p:scale>
          <a:sx n="60" d="100"/>
          <a:sy n="60" d="100"/>
        </p:scale>
        <p:origin x="1336"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ink/ink1.xml><?xml version="1.0" encoding="utf-8"?>
<inkml:ink xmlns:inkml="http://www.w3.org/2003/InkML">
  <inkml:definitions>
    <inkml:context xml:id="ctx0">
      <inkml:inkSource xml:id="inkSrc0">
        <inkml:traceFormat>
          <inkml:channel name="X" type="integer" min="-1920" max="1920" units="cm"/>
          <inkml:channel name="Y" type="integer" max="1080" units="cm"/>
          <inkml:channel name="T" type="integer" max="2.14748E9" units="dev"/>
        </inkml:traceFormat>
        <inkml:channelProperties>
          <inkml:channelProperty channel="X" name="resolution" value="131.05801" units="1/cm"/>
          <inkml:channelProperty channel="Y" name="resolution" value="65.45454" units="1/cm"/>
          <inkml:channelProperty channel="T" name="resolution" value="1" units="1/dev"/>
        </inkml:channelProperties>
      </inkml:inkSource>
      <inkml:timestamp xml:id="ts0" timeString="2020-10-18T18:52:13.51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8979 16898 0,'17'0'188,"1"0"-157,-1 0-15,1 0-16,0 0 31,-1 0-15,19 0-1,-19 0 1,36 0 0,-18 0-1,1 0 1,-1 0-1,-17 0 1,17 0 0,-17-18-1,-1 18 1,1 0-16,0 0 31,-1 0-15,1 0 15,-1 0 0,1 0-31,0 0 32,-1 0-17,1 0 1,17 0-1,-17-17 1,0 17 0,-1 0-1,1 0 48</inkml:trace>
</inkml:ink>
</file>

<file path=ppt/ink/ink2.xml><?xml version="1.0" encoding="utf-8"?>
<inkml:ink xmlns:inkml="http://www.w3.org/2003/InkML">
  <inkml:definitions>
    <inkml:context xml:id="ctx0">
      <inkml:inkSource xml:id="inkSrc0">
        <inkml:traceFormat>
          <inkml:channel name="X" type="integer" min="-1920" max="1920" units="cm"/>
          <inkml:channel name="Y" type="integer" max="1080" units="cm"/>
          <inkml:channel name="T" type="integer" max="2.14748E9" units="dev"/>
        </inkml:traceFormat>
        <inkml:channelProperties>
          <inkml:channelProperty channel="X" name="resolution" value="131.05801" units="1/cm"/>
          <inkml:channelProperty channel="Y" name="resolution" value="65.45454" units="1/cm"/>
          <inkml:channelProperty channel="T" name="resolution" value="1" units="1/dev"/>
        </inkml:channelProperties>
      </inkml:inkSource>
      <inkml:timestamp xml:id="ts0" timeString="2020-10-18T18:52:16.76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8979 17074 0,'17'0'390,"1"0"-390,-1 0 16,19 0-1,-19 0 1,1 0 0,0 0-1,-1 0 48,1 0-1,0 0-46,-1 0 15,1 0 0,-1 0 1,1 0-17,0 0 1,-1 0 15,1 0 125,0 0-140,-1 0-16,1 0 16,0 0-1,-1 0 17,1 0 46,0 0 15,-1 0-61,1 0 61,-1 0 32,1 0-46,0 0-64,-1 0 1,1 0-1,0 0 48,-1 0-1,1 0-46,0 0 93</inkml:trace>
</inkml:ink>
</file>

<file path=ppt/ink/ink3.xml><?xml version="1.0" encoding="utf-8"?>
<inkml:ink xmlns:inkml="http://www.w3.org/2003/InkML">
  <inkml:definitions>
    <inkml:context xml:id="ctx0">
      <inkml:inkSource xml:id="inkSrc0">
        <inkml:traceFormat>
          <inkml:channel name="X" type="integer" min="-1920" max="1920" units="cm"/>
          <inkml:channel name="Y" type="integer" max="1080" units="cm"/>
          <inkml:channel name="T" type="integer" max="2.14748E9" units="dev"/>
        </inkml:traceFormat>
        <inkml:channelProperties>
          <inkml:channelProperty channel="X" name="resolution" value="131.05801" units="1/cm"/>
          <inkml:channelProperty channel="Y" name="resolution" value="65.45454" units="1/cm"/>
          <inkml:channelProperty channel="T" name="resolution" value="1" units="1/dev"/>
        </inkml:channelProperties>
      </inkml:inkSource>
      <inkml:timestamp xml:id="ts0" timeString="2020-10-18T18:52:03.86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8820 8572 0,'17'0'188,"1"0"-188,0 0 15,-1 0 1,1 0 15,-18 18-15,18-18-1,-1 0-15,1 0 16,0 0 0,-1 0-1,1 0 1,-1 0 31,19 0-32,34 0 1,-17 0 0,0-18-1,-53 1 1,18 17-1,17 0 1,-17 0 31,-1 0-47,19 0 16,-1 0-1,0 0 1,-17 0-1,-1 0 126,1 0-125,17 0-1,-17 0 1,-36 0 390,1 0-296,-1 0-64,-17 0-14,35 17-32,-18-17 15,-17 0-15,0 0 16,-18 0 0,17 0-1,19 18 16,-1-18 1,0 0 46,1 0-63,-1 0 32,18 18-31,-17-18 0,-1 0-1,0 0 1,18 17-1,-17-17 1,-1 18 0,0-18 31,18 18-32,-17-18 1,-1 0-1,18 17-15,-18-17 16,1 18 0,-1 0-16,1-18 15,-1 0 17,36 0 499,-18 17-516,17-17 1,1 0 0,-1 0 93,1 0-15,0 0-79,-1 0 32,1 0-15,0 0-17,-1 0 1,1 0-16,0 0 15,34 0 1,-16 18 0,-1-18-1,0 0 1,-17 0 15,0 0 0,-1 0 219,1 0-234,0 0 0,-1 0-16,1 0 31,-1 0-15,1 0 62,0 0-31,-1 0 31,1 0-47</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3AA033-D06F-4026-B0B9-B73284884536}" type="datetimeFigureOut">
              <a:rPr lang="en-GB" smtClean="0"/>
              <a:t>19/10/2020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98262F-4E77-4005-A49E-2F8B762942A3}" type="slidenum">
              <a:rPr lang="en-GB" smtClean="0"/>
              <a:t>‹#›</a:t>
            </a:fld>
            <a:endParaRPr lang="en-GB"/>
          </a:p>
        </p:txBody>
      </p:sp>
    </p:spTree>
    <p:extLst>
      <p:ext uri="{BB962C8B-B14F-4D97-AF65-F5344CB8AC3E}">
        <p14:creationId xmlns:p14="http://schemas.microsoft.com/office/powerpoint/2010/main" val="5602217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psycnet.apa.org/record/1990-12033-001"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ncbi.nlm.nih.gov/pmc/articles/PMC3130383/#s2title"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3EB22AF3-94AE-4295-A318-5227653E850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E898CEC-10D9-4D87-B7C2-24750942F57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171" name="Rectangle 2">
            <a:extLst>
              <a:ext uri="{FF2B5EF4-FFF2-40B4-BE49-F238E27FC236}">
                <a16:creationId xmlns:a16="http://schemas.microsoft.com/office/drawing/2014/main" id="{01E366E5-DE5A-4F70-8679-BD14CEA0C644}"/>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F3F243B7-F6E6-4C0D-B20C-C155756C0F6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dirty="0"/>
              <a:t>Lecture split into multiple parts, with small review questions in between – this first part is the heaviest</a:t>
            </a:r>
          </a:p>
        </p:txBody>
      </p:sp>
    </p:spTree>
    <p:extLst>
      <p:ext uri="{BB962C8B-B14F-4D97-AF65-F5344CB8AC3E}">
        <p14:creationId xmlns:p14="http://schemas.microsoft.com/office/powerpoint/2010/main" val="14542214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Infants already show preference for attractive dolls and attractive faces (</a:t>
            </a:r>
            <a:r>
              <a:rPr lang="en-GB" dirty="0">
                <a:hlinkClick r:id="rId3"/>
              </a:rPr>
              <a:t>https://psycnet.apa.org/record/1990-12033-001</a:t>
            </a:r>
            <a:r>
              <a:rPr lang="en-GB" dirty="0"/>
              <a:t>)</a:t>
            </a:r>
          </a:p>
          <a:p>
            <a:endParaRPr lang="en-GB" dirty="0"/>
          </a:p>
        </p:txBody>
      </p:sp>
      <p:sp>
        <p:nvSpPr>
          <p:cNvPr id="4" name="Slide Number Placeholder 3"/>
          <p:cNvSpPr>
            <a:spLocks noGrp="1"/>
          </p:cNvSpPr>
          <p:nvPr>
            <p:ph type="sldNum" sz="quarter" idx="5"/>
          </p:nvPr>
        </p:nvSpPr>
        <p:spPr/>
        <p:txBody>
          <a:bodyPr/>
          <a:lstStyle/>
          <a:p>
            <a:fld id="{D598262F-4E77-4005-A49E-2F8B762942A3}" type="slidenum">
              <a:rPr lang="en-GB" smtClean="0"/>
              <a:t>37</a:t>
            </a:fld>
            <a:endParaRPr lang="en-GB"/>
          </a:p>
        </p:txBody>
      </p:sp>
    </p:spTree>
    <p:extLst>
      <p:ext uri="{BB962C8B-B14F-4D97-AF65-F5344CB8AC3E}">
        <p14:creationId xmlns:p14="http://schemas.microsoft.com/office/powerpoint/2010/main" val="17006897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Evolutionary perspective: </a:t>
            </a:r>
            <a:r>
              <a:rPr lang="en-GB" dirty="0">
                <a:hlinkClick r:id="rId3"/>
              </a:rPr>
              <a:t>https://www.ncbi.nlm.nih.gov/pmc/articles/PMC3130383/#s2title</a:t>
            </a:r>
            <a:endParaRPr lang="en-GB" dirty="0"/>
          </a:p>
        </p:txBody>
      </p:sp>
      <p:sp>
        <p:nvSpPr>
          <p:cNvPr id="4" name="Slide Number Placeholder 3"/>
          <p:cNvSpPr>
            <a:spLocks noGrp="1"/>
          </p:cNvSpPr>
          <p:nvPr>
            <p:ph type="sldNum" sz="quarter" idx="5"/>
          </p:nvPr>
        </p:nvSpPr>
        <p:spPr/>
        <p:txBody>
          <a:bodyPr/>
          <a:lstStyle/>
          <a:p>
            <a:fld id="{D598262F-4E77-4005-A49E-2F8B762942A3}" type="slidenum">
              <a:rPr lang="en-GB" smtClean="0"/>
              <a:t>41</a:t>
            </a:fld>
            <a:endParaRPr lang="en-GB"/>
          </a:p>
        </p:txBody>
      </p:sp>
    </p:spTree>
    <p:extLst>
      <p:ext uri="{BB962C8B-B14F-4D97-AF65-F5344CB8AC3E}">
        <p14:creationId xmlns:p14="http://schemas.microsoft.com/office/powerpoint/2010/main" val="32950692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Worth reading the original article – very well written.</a:t>
            </a:r>
          </a:p>
        </p:txBody>
      </p:sp>
      <p:sp>
        <p:nvSpPr>
          <p:cNvPr id="4" name="Slide Number Placeholder 3"/>
          <p:cNvSpPr>
            <a:spLocks noGrp="1"/>
          </p:cNvSpPr>
          <p:nvPr>
            <p:ph type="sldNum" sz="quarter" idx="5"/>
          </p:nvPr>
        </p:nvSpPr>
        <p:spPr/>
        <p:txBody>
          <a:bodyPr/>
          <a:lstStyle/>
          <a:p>
            <a:fld id="{D598262F-4E77-4005-A49E-2F8B762942A3}" type="slidenum">
              <a:rPr lang="en-GB" smtClean="0"/>
              <a:t>43</a:t>
            </a:fld>
            <a:endParaRPr lang="en-GB"/>
          </a:p>
        </p:txBody>
      </p:sp>
    </p:spTree>
    <p:extLst>
      <p:ext uri="{BB962C8B-B14F-4D97-AF65-F5344CB8AC3E}">
        <p14:creationId xmlns:p14="http://schemas.microsoft.com/office/powerpoint/2010/main" val="31795681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Holds when controlling for alcohol</a:t>
            </a:r>
          </a:p>
        </p:txBody>
      </p:sp>
      <p:sp>
        <p:nvSpPr>
          <p:cNvPr id="4" name="Slide Number Placeholder 3"/>
          <p:cNvSpPr>
            <a:spLocks noGrp="1"/>
          </p:cNvSpPr>
          <p:nvPr>
            <p:ph type="sldNum" sz="quarter" idx="5"/>
          </p:nvPr>
        </p:nvSpPr>
        <p:spPr/>
        <p:txBody>
          <a:bodyPr/>
          <a:lstStyle/>
          <a:p>
            <a:fld id="{D598262F-4E77-4005-A49E-2F8B762942A3}" type="slidenum">
              <a:rPr lang="en-GB" smtClean="0"/>
              <a:t>44</a:t>
            </a:fld>
            <a:endParaRPr lang="en-GB"/>
          </a:p>
        </p:txBody>
      </p:sp>
    </p:spTree>
    <p:extLst>
      <p:ext uri="{BB962C8B-B14F-4D97-AF65-F5344CB8AC3E}">
        <p14:creationId xmlns:p14="http://schemas.microsoft.com/office/powerpoint/2010/main" val="2515611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3EB22AF3-94AE-4295-A318-5227653E850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E898CEC-10D9-4D87-B7C2-24750942F57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171" name="Rectangle 2">
            <a:extLst>
              <a:ext uri="{FF2B5EF4-FFF2-40B4-BE49-F238E27FC236}">
                <a16:creationId xmlns:a16="http://schemas.microsoft.com/office/drawing/2014/main" id="{01E366E5-DE5A-4F70-8679-BD14CEA0C644}"/>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F3F243B7-F6E6-4C0D-B20C-C155756C0F6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dirty="0"/>
              <a:t>Lecture split into multiple parts, with small review questions in between – this first part is the heaviest</a:t>
            </a:r>
          </a:p>
        </p:txBody>
      </p:sp>
    </p:spTree>
    <p:extLst>
      <p:ext uri="{BB962C8B-B14F-4D97-AF65-F5344CB8AC3E}">
        <p14:creationId xmlns:p14="http://schemas.microsoft.com/office/powerpoint/2010/main" val="7903782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Close marriages: stronger effect</a:t>
            </a:r>
          </a:p>
          <a:p>
            <a:r>
              <a:rPr lang="en-GB" dirty="0"/>
              <a:t>Article focuses on effect on various brain regions – worth having a look if interested in neuropsychology</a:t>
            </a:r>
          </a:p>
        </p:txBody>
      </p:sp>
      <p:sp>
        <p:nvSpPr>
          <p:cNvPr id="4" name="Slide Number Placeholder 3"/>
          <p:cNvSpPr>
            <a:spLocks noGrp="1"/>
          </p:cNvSpPr>
          <p:nvPr>
            <p:ph type="sldNum" sz="quarter" idx="5"/>
          </p:nvPr>
        </p:nvSpPr>
        <p:spPr/>
        <p:txBody>
          <a:bodyPr/>
          <a:lstStyle/>
          <a:p>
            <a:fld id="{D598262F-4E77-4005-A49E-2F8B762942A3}" type="slidenum">
              <a:rPr lang="en-GB" smtClean="0"/>
              <a:t>46</a:t>
            </a:fld>
            <a:endParaRPr lang="en-GB"/>
          </a:p>
        </p:txBody>
      </p:sp>
    </p:spTree>
    <p:extLst>
      <p:ext uri="{BB962C8B-B14F-4D97-AF65-F5344CB8AC3E}">
        <p14:creationId xmlns:p14="http://schemas.microsoft.com/office/powerpoint/2010/main" val="22353152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Close marriages: stronger effect</a:t>
            </a:r>
          </a:p>
          <a:p>
            <a:r>
              <a:rPr lang="en-GB" dirty="0"/>
              <a:t>Article focuses on effect on various brain regions – worth having a look if interested in neuropsychology</a:t>
            </a:r>
          </a:p>
        </p:txBody>
      </p:sp>
      <p:sp>
        <p:nvSpPr>
          <p:cNvPr id="4" name="Slide Number Placeholder 3"/>
          <p:cNvSpPr>
            <a:spLocks noGrp="1"/>
          </p:cNvSpPr>
          <p:nvPr>
            <p:ph type="sldNum" sz="quarter" idx="5"/>
          </p:nvPr>
        </p:nvSpPr>
        <p:spPr/>
        <p:txBody>
          <a:bodyPr/>
          <a:lstStyle/>
          <a:p>
            <a:fld id="{D598262F-4E77-4005-A49E-2F8B762942A3}" type="slidenum">
              <a:rPr lang="en-GB" smtClean="0"/>
              <a:t>47</a:t>
            </a:fld>
            <a:endParaRPr lang="en-GB"/>
          </a:p>
        </p:txBody>
      </p:sp>
    </p:spTree>
    <p:extLst>
      <p:ext uri="{BB962C8B-B14F-4D97-AF65-F5344CB8AC3E}">
        <p14:creationId xmlns:p14="http://schemas.microsoft.com/office/powerpoint/2010/main" val="34106304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shows women – effect for men slightly smaller</a:t>
            </a:r>
          </a:p>
          <a:p>
            <a:endParaRPr lang="en-GB" dirty="0"/>
          </a:p>
          <a:p>
            <a:r>
              <a:rPr lang="en-GB" dirty="0"/>
              <a:t>Social isolation: marriage, friends, clubs, religious groups</a:t>
            </a:r>
          </a:p>
        </p:txBody>
      </p:sp>
      <p:sp>
        <p:nvSpPr>
          <p:cNvPr id="4" name="Slide Number Placeholder 3"/>
          <p:cNvSpPr>
            <a:spLocks noGrp="1"/>
          </p:cNvSpPr>
          <p:nvPr>
            <p:ph type="sldNum" sz="quarter" idx="5"/>
          </p:nvPr>
        </p:nvSpPr>
        <p:spPr/>
        <p:txBody>
          <a:bodyPr/>
          <a:lstStyle/>
          <a:p>
            <a:fld id="{D598262F-4E77-4005-A49E-2F8B762942A3}" type="slidenum">
              <a:rPr lang="en-GB" smtClean="0"/>
              <a:t>48</a:t>
            </a:fld>
            <a:endParaRPr lang="en-GB"/>
          </a:p>
        </p:txBody>
      </p:sp>
    </p:spTree>
    <p:extLst>
      <p:ext uri="{BB962C8B-B14F-4D97-AF65-F5344CB8AC3E}">
        <p14:creationId xmlns:p14="http://schemas.microsoft.com/office/powerpoint/2010/main" val="26317454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598262F-4E77-4005-A49E-2F8B762942A3}" type="slidenum">
              <a:rPr lang="en-GB" smtClean="0"/>
              <a:t>49</a:t>
            </a:fld>
            <a:endParaRPr lang="en-GB"/>
          </a:p>
        </p:txBody>
      </p:sp>
    </p:spTree>
    <p:extLst>
      <p:ext uri="{BB962C8B-B14F-4D97-AF65-F5344CB8AC3E}">
        <p14:creationId xmlns:p14="http://schemas.microsoft.com/office/powerpoint/2010/main" val="16798263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598262F-4E77-4005-A49E-2F8B762942A3}" type="slidenum">
              <a:rPr lang="en-GB" smtClean="0"/>
              <a:t>4</a:t>
            </a:fld>
            <a:endParaRPr lang="en-GB"/>
          </a:p>
        </p:txBody>
      </p:sp>
    </p:spTree>
    <p:extLst>
      <p:ext uri="{BB962C8B-B14F-4D97-AF65-F5344CB8AC3E}">
        <p14:creationId xmlns:p14="http://schemas.microsoft.com/office/powerpoint/2010/main" val="40565126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Darwin did not talk about “survival of the fittest” – that was a wording developed by an economist</a:t>
            </a:r>
          </a:p>
        </p:txBody>
      </p:sp>
      <p:sp>
        <p:nvSpPr>
          <p:cNvPr id="4" name="Slide Number Placeholder 3"/>
          <p:cNvSpPr>
            <a:spLocks noGrp="1"/>
          </p:cNvSpPr>
          <p:nvPr>
            <p:ph type="sldNum" sz="quarter" idx="5"/>
          </p:nvPr>
        </p:nvSpPr>
        <p:spPr/>
        <p:txBody>
          <a:bodyPr/>
          <a:lstStyle/>
          <a:p>
            <a:fld id="{D598262F-4E77-4005-A49E-2F8B762942A3}" type="slidenum">
              <a:rPr lang="en-GB" smtClean="0"/>
              <a:t>5</a:t>
            </a:fld>
            <a:endParaRPr lang="en-GB"/>
          </a:p>
        </p:txBody>
      </p:sp>
    </p:spTree>
    <p:extLst>
      <p:ext uri="{BB962C8B-B14F-4D97-AF65-F5344CB8AC3E}">
        <p14:creationId xmlns:p14="http://schemas.microsoft.com/office/powerpoint/2010/main" val="3044246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3EB22AF3-94AE-4295-A318-5227653E850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E898CEC-10D9-4D87-B7C2-24750942F57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171" name="Rectangle 2">
            <a:extLst>
              <a:ext uri="{FF2B5EF4-FFF2-40B4-BE49-F238E27FC236}">
                <a16:creationId xmlns:a16="http://schemas.microsoft.com/office/drawing/2014/main" id="{01E366E5-DE5A-4F70-8679-BD14CEA0C644}"/>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F3F243B7-F6E6-4C0D-B20C-C155756C0F6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dirty="0"/>
              <a:t>Lecture split into multiple parts, with small review questions in between – this first part is the heaviest</a:t>
            </a:r>
          </a:p>
        </p:txBody>
      </p:sp>
    </p:spTree>
    <p:extLst>
      <p:ext uri="{BB962C8B-B14F-4D97-AF65-F5344CB8AC3E}">
        <p14:creationId xmlns:p14="http://schemas.microsoft.com/office/powerpoint/2010/main" val="1333610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Who is sitting next to you?</a:t>
            </a:r>
          </a:p>
          <a:p>
            <a:r>
              <a:rPr lang="en-GB" dirty="0"/>
              <a:t>“Cafeteria effect” – social segregation – is very widespread</a:t>
            </a:r>
          </a:p>
        </p:txBody>
      </p:sp>
      <p:sp>
        <p:nvSpPr>
          <p:cNvPr id="4" name="Slide Number Placeholder 3"/>
          <p:cNvSpPr>
            <a:spLocks noGrp="1"/>
          </p:cNvSpPr>
          <p:nvPr>
            <p:ph type="sldNum" sz="quarter" idx="5"/>
          </p:nvPr>
        </p:nvSpPr>
        <p:spPr/>
        <p:txBody>
          <a:bodyPr/>
          <a:lstStyle/>
          <a:p>
            <a:fld id="{D598262F-4E77-4005-A49E-2F8B762942A3}" type="slidenum">
              <a:rPr lang="en-GB" smtClean="0"/>
              <a:t>28</a:t>
            </a:fld>
            <a:endParaRPr lang="en-GB"/>
          </a:p>
        </p:txBody>
      </p:sp>
    </p:spTree>
    <p:extLst>
      <p:ext uri="{BB962C8B-B14F-4D97-AF65-F5344CB8AC3E}">
        <p14:creationId xmlns:p14="http://schemas.microsoft.com/office/powerpoint/2010/main" val="417169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Even Bumble now has election day filters </a:t>
            </a:r>
          </a:p>
        </p:txBody>
      </p:sp>
      <p:sp>
        <p:nvSpPr>
          <p:cNvPr id="4" name="Slide Number Placeholder 3"/>
          <p:cNvSpPr>
            <a:spLocks noGrp="1"/>
          </p:cNvSpPr>
          <p:nvPr>
            <p:ph type="sldNum" sz="quarter" idx="5"/>
          </p:nvPr>
        </p:nvSpPr>
        <p:spPr/>
        <p:txBody>
          <a:bodyPr/>
          <a:lstStyle/>
          <a:p>
            <a:fld id="{D598262F-4E77-4005-A49E-2F8B762942A3}" type="slidenum">
              <a:rPr lang="en-GB" smtClean="0"/>
              <a:t>29</a:t>
            </a:fld>
            <a:endParaRPr lang="en-GB"/>
          </a:p>
        </p:txBody>
      </p:sp>
    </p:spTree>
    <p:extLst>
      <p:ext uri="{BB962C8B-B14F-4D97-AF65-F5344CB8AC3E}">
        <p14:creationId xmlns:p14="http://schemas.microsoft.com/office/powerpoint/2010/main" val="3348586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a:extLst>
              <a:ext uri="{FF2B5EF4-FFF2-40B4-BE49-F238E27FC236}">
                <a16:creationId xmlns:a16="http://schemas.microsoft.com/office/drawing/2014/main" id="{ED6DB0C3-4D9E-42E1-AB33-D05A9AEE9CF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8" name="Notes Placeholder 2">
            <a:extLst>
              <a:ext uri="{FF2B5EF4-FFF2-40B4-BE49-F238E27FC236}">
                <a16:creationId xmlns:a16="http://schemas.microsoft.com/office/drawing/2014/main" id="{339199CF-6194-4103-AF13-B5BF662CF0F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Tx/>
              <a:buChar char="•"/>
            </a:pPr>
            <a:endParaRPr lang="en-US" altLang="en-US" dirty="0"/>
          </a:p>
        </p:txBody>
      </p:sp>
      <p:sp>
        <p:nvSpPr>
          <p:cNvPr id="101379" name="Slide Number Placeholder 3">
            <a:extLst>
              <a:ext uri="{FF2B5EF4-FFF2-40B4-BE49-F238E27FC236}">
                <a16:creationId xmlns:a16="http://schemas.microsoft.com/office/drawing/2014/main" id="{1E39B833-4648-407C-9843-37779E6F490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fld id="{DACB19C6-946B-4FAA-87D9-B920FB0F3B54}" type="slidenum">
              <a:rPr lang="en-US" altLang="en-US" sz="1200">
                <a:cs typeface="Arial" panose="020B0604020202020204" pitchFamily="34" charset="0"/>
              </a:rPr>
              <a:pPr eaLnBrk="1" hangingPunct="1"/>
              <a:t>30</a:t>
            </a:fld>
            <a:endParaRPr lang="en-US" altLang="en-US" sz="1200">
              <a:cs typeface="Arial" panose="020B0604020202020204" pitchFamily="34" charset="0"/>
            </a:endParaRPr>
          </a:p>
        </p:txBody>
      </p:sp>
    </p:spTree>
    <p:extLst>
      <p:ext uri="{BB962C8B-B14F-4D97-AF65-F5344CB8AC3E}">
        <p14:creationId xmlns:p14="http://schemas.microsoft.com/office/powerpoint/2010/main" val="2925730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a:extLst>
              <a:ext uri="{FF2B5EF4-FFF2-40B4-BE49-F238E27FC236}">
                <a16:creationId xmlns:a16="http://schemas.microsoft.com/office/drawing/2014/main" id="{ED6DB0C3-4D9E-42E1-AB33-D05A9AEE9CF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8" name="Notes Placeholder 2">
            <a:extLst>
              <a:ext uri="{FF2B5EF4-FFF2-40B4-BE49-F238E27FC236}">
                <a16:creationId xmlns:a16="http://schemas.microsoft.com/office/drawing/2014/main" id="{339199CF-6194-4103-AF13-B5BF662CF0F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Tx/>
              <a:buChar char="•"/>
            </a:pPr>
            <a:r>
              <a:rPr lang="en-US" altLang="en-US" dirty="0"/>
              <a:t>This figure show the percentage of individuals (broken down by gender and race) </a:t>
            </a:r>
            <a:br>
              <a:rPr lang="en-US" altLang="en-US" dirty="0"/>
            </a:br>
            <a:r>
              <a:rPr lang="en-US" altLang="en-US" dirty="0"/>
              <a:t>receiving replies to online dating messages.</a:t>
            </a:r>
          </a:p>
          <a:p>
            <a:pPr marL="171450" indent="-171450">
              <a:buFontTx/>
              <a:buChar char="•"/>
            </a:pPr>
            <a:r>
              <a:rPr lang="en-US" altLang="en-US" dirty="0"/>
              <a:t>OK Cupid  surveyed a half-million randomly selected site users and found the following.</a:t>
            </a:r>
          </a:p>
          <a:p>
            <a:pPr marL="171450" indent="-171450">
              <a:buFontTx/>
              <a:buChar char="•"/>
            </a:pPr>
            <a:r>
              <a:rPr lang="en-US" altLang="en-US" dirty="0"/>
              <a:t>White men were more likely than other men to receive a reply from a woman. </a:t>
            </a:r>
          </a:p>
          <a:p>
            <a:pPr marL="171450" indent="-171450">
              <a:buFontTx/>
              <a:buChar char="•"/>
            </a:pPr>
            <a:r>
              <a:rPr lang="en-US" altLang="en-US" dirty="0"/>
              <a:t>Black women were the least likely to receive a reply.</a:t>
            </a:r>
          </a:p>
          <a:p>
            <a:pPr marL="171450" indent="-171450">
              <a:buFontTx/>
              <a:buChar char="•"/>
            </a:pPr>
            <a:r>
              <a:rPr lang="en-US" altLang="en-US" dirty="0"/>
              <a:t>This seems to reinforce data from other researchers that asserts the fact that racial/ethnic boundaries remain an issue both off- and online. </a:t>
            </a:r>
          </a:p>
          <a:p>
            <a:pPr marL="171450" indent="-171450">
              <a:buFontTx/>
              <a:buChar char="•"/>
            </a:pPr>
            <a:r>
              <a:rPr lang="en-US" altLang="en-US" dirty="0"/>
              <a:t> </a:t>
            </a:r>
          </a:p>
          <a:p>
            <a:pPr marL="171450" indent="-171450">
              <a:buFontTx/>
              <a:buChar char="•"/>
            </a:pPr>
            <a:r>
              <a:rPr lang="en-US" altLang="en-US" dirty="0"/>
              <a:t>Source: Cohen’</a:t>
            </a:r>
            <a:r>
              <a:rPr lang="en-US" altLang="ja-JP" dirty="0"/>
              <a:t>s graph from OK Cupid research (Rudder, 2009).</a:t>
            </a:r>
            <a:endParaRPr lang="en-US" altLang="en-US" dirty="0"/>
          </a:p>
        </p:txBody>
      </p:sp>
      <p:sp>
        <p:nvSpPr>
          <p:cNvPr id="101379" name="Slide Number Placeholder 3">
            <a:extLst>
              <a:ext uri="{FF2B5EF4-FFF2-40B4-BE49-F238E27FC236}">
                <a16:creationId xmlns:a16="http://schemas.microsoft.com/office/drawing/2014/main" id="{1E39B833-4648-407C-9843-37779E6F490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fld id="{DACB19C6-946B-4FAA-87D9-B920FB0F3B54}" type="slidenum">
              <a:rPr lang="en-US" altLang="en-US" sz="1200">
                <a:cs typeface="Arial" panose="020B0604020202020204" pitchFamily="34" charset="0"/>
              </a:rPr>
              <a:pPr eaLnBrk="1" hangingPunct="1"/>
              <a:t>31</a:t>
            </a:fld>
            <a:endParaRPr lang="en-US" altLang="en-US" sz="1200">
              <a:cs typeface="Arial" panose="020B0604020202020204" pitchFamily="34" charset="0"/>
            </a:endParaRPr>
          </a:p>
        </p:txBody>
      </p:sp>
    </p:spTree>
    <p:extLst>
      <p:ext uri="{BB962C8B-B14F-4D97-AF65-F5344CB8AC3E}">
        <p14:creationId xmlns:p14="http://schemas.microsoft.com/office/powerpoint/2010/main" val="2063677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3EB22AF3-94AE-4295-A318-5227653E850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E898CEC-10D9-4D87-B7C2-24750942F57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171" name="Rectangle 2">
            <a:extLst>
              <a:ext uri="{FF2B5EF4-FFF2-40B4-BE49-F238E27FC236}">
                <a16:creationId xmlns:a16="http://schemas.microsoft.com/office/drawing/2014/main" id="{01E366E5-DE5A-4F70-8679-BD14CEA0C644}"/>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F3F243B7-F6E6-4C0D-B20C-C155756C0F6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dirty="0"/>
              <a:t>Lecture split into multiple parts, with small review questions in between – this first part is the heaviest</a:t>
            </a:r>
          </a:p>
        </p:txBody>
      </p:sp>
    </p:spTree>
    <p:extLst>
      <p:ext uri="{BB962C8B-B14F-4D97-AF65-F5344CB8AC3E}">
        <p14:creationId xmlns:p14="http://schemas.microsoft.com/office/powerpoint/2010/main" val="1524186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37FFF21-1B8E-44D3-8B50-B1D360324B2D}" type="datetimeFigureOut">
              <a:rPr lang="en-GB" smtClean="0"/>
              <a:t>19/10/2020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EBA9440-E160-417A-9589-9DFA9EE0B97E}" type="slidenum">
              <a:rPr lang="en-GB" smtClean="0"/>
              <a:t>‹#›</a:t>
            </a:fld>
            <a:endParaRPr lang="en-GB"/>
          </a:p>
        </p:txBody>
      </p:sp>
    </p:spTree>
    <p:extLst>
      <p:ext uri="{BB962C8B-B14F-4D97-AF65-F5344CB8AC3E}">
        <p14:creationId xmlns:p14="http://schemas.microsoft.com/office/powerpoint/2010/main" val="24646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7FFF21-1B8E-44D3-8B50-B1D360324B2D}" type="datetimeFigureOut">
              <a:rPr lang="en-GB" smtClean="0"/>
              <a:t>19/10/2020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EBA9440-E160-417A-9589-9DFA9EE0B97E}" type="slidenum">
              <a:rPr lang="en-GB" smtClean="0"/>
              <a:t>‹#›</a:t>
            </a:fld>
            <a:endParaRPr lang="en-GB"/>
          </a:p>
        </p:txBody>
      </p:sp>
    </p:spTree>
    <p:extLst>
      <p:ext uri="{BB962C8B-B14F-4D97-AF65-F5344CB8AC3E}">
        <p14:creationId xmlns:p14="http://schemas.microsoft.com/office/powerpoint/2010/main" val="3241381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Ar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lang="en-US" dirty="0"/>
            </a:lvl1pPr>
          </a:lstStyle>
          <a:p>
            <a:r>
              <a:rPr lang="en-US" dirty="0"/>
              <a:t>Click to edit Master title style</a:t>
            </a:r>
          </a:p>
        </p:txBody>
      </p:sp>
    </p:spTree>
    <p:extLst>
      <p:ext uri="{BB962C8B-B14F-4D97-AF65-F5344CB8AC3E}">
        <p14:creationId xmlns:p14="http://schemas.microsoft.com/office/powerpoint/2010/main" val="21269880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nterior Slides 1">
    <p:spTree>
      <p:nvGrpSpPr>
        <p:cNvPr id="1" name=""/>
        <p:cNvGrpSpPr/>
        <p:nvPr/>
      </p:nvGrpSpPr>
      <p:grpSpPr>
        <a:xfrm>
          <a:off x="0" y="0"/>
          <a:ext cx="0" cy="0"/>
          <a:chOff x="0" y="0"/>
          <a:chExt cx="0" cy="0"/>
        </a:xfrm>
      </p:grpSpPr>
      <p:sp>
        <p:nvSpPr>
          <p:cNvPr id="17" name="Rectangle 3"/>
          <p:cNvSpPr>
            <a:spLocks noGrp="1" noChangeArrowheads="1"/>
          </p:cNvSpPr>
          <p:nvPr>
            <p:ph idx="1"/>
          </p:nvPr>
        </p:nvSpPr>
        <p:spPr bwMode="auto">
          <a:xfrm>
            <a:off x="466344" y="1508760"/>
            <a:ext cx="8144256" cy="4739640"/>
          </a:xfrm>
          <a:prstGeom prst="rect">
            <a:avLst/>
          </a:prstGeom>
          <a:noFill/>
          <a:ln>
            <a:noFill/>
          </a:ln>
          <a:effectLst/>
        </p:spPr>
        <p:txBody>
          <a:bodyPr/>
          <a:lstStyle>
            <a:lvl1pPr>
              <a:defRPr lang="en-US" noProof="0" dirty="0" smtClean="0"/>
            </a:lvl1pPr>
            <a:lvl2pPr>
              <a:defRPr lang="en-US" noProof="0" dirty="0" smtClean="0"/>
            </a:lvl2pPr>
            <a:lvl3pPr>
              <a:defRPr lang="en-US" noProof="0" dirty="0" smtClean="0"/>
            </a:lvl3pPr>
            <a:lvl4pPr>
              <a:defRPr lang="en-US" noProof="0" dirty="0" smtClean="0"/>
            </a:lvl4pPr>
            <a:lvl5pPr>
              <a:defRPr lang="en-US" noProof="0" dirty="0" smtClean="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8" name="Rectangle 2"/>
          <p:cNvSpPr>
            <a:spLocks noGrp="1" noChangeArrowheads="1"/>
          </p:cNvSpPr>
          <p:nvPr>
            <p:ph type="title"/>
          </p:nvPr>
        </p:nvSpPr>
        <p:spPr bwMode="auto">
          <a:xfrm>
            <a:off x="347472" y="347472"/>
            <a:ext cx="8447087" cy="1100328"/>
          </a:xfrm>
          <a:prstGeom prst="rect">
            <a:avLst/>
          </a:prstGeom>
          <a:noFill/>
          <a:ln>
            <a:noFill/>
          </a:ln>
          <a:effectLst/>
        </p:spPr>
        <p:txBody>
          <a:bodyPr/>
          <a:lstStyle/>
          <a:p>
            <a:pPr lvl="0"/>
            <a:r>
              <a:rPr lang="en-US" dirty="0"/>
              <a:t>Click to edit Master title style</a:t>
            </a:r>
          </a:p>
        </p:txBody>
      </p:sp>
    </p:spTree>
    <p:extLst>
      <p:ext uri="{BB962C8B-B14F-4D97-AF65-F5344CB8AC3E}">
        <p14:creationId xmlns:p14="http://schemas.microsoft.com/office/powerpoint/2010/main" val="2795729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7FFF21-1B8E-44D3-8B50-B1D360324B2D}" type="datetimeFigureOut">
              <a:rPr lang="en-GB" smtClean="0"/>
              <a:t>19/10/2020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EBA9440-E160-417A-9589-9DFA9EE0B97E}" type="slidenum">
              <a:rPr lang="en-GB" smtClean="0"/>
              <a:t>‹#›</a:t>
            </a:fld>
            <a:endParaRPr lang="en-GB"/>
          </a:p>
        </p:txBody>
      </p:sp>
    </p:spTree>
    <p:extLst>
      <p:ext uri="{BB962C8B-B14F-4D97-AF65-F5344CB8AC3E}">
        <p14:creationId xmlns:p14="http://schemas.microsoft.com/office/powerpoint/2010/main" val="2097251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37FFF21-1B8E-44D3-8B50-B1D360324B2D}" type="datetimeFigureOut">
              <a:rPr lang="en-GB" smtClean="0"/>
              <a:t>19/10/2020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EBA9440-E160-417A-9589-9DFA9EE0B97E}" type="slidenum">
              <a:rPr lang="en-GB" smtClean="0"/>
              <a:t>‹#›</a:t>
            </a:fld>
            <a:endParaRPr lang="en-GB"/>
          </a:p>
        </p:txBody>
      </p:sp>
    </p:spTree>
    <p:extLst>
      <p:ext uri="{BB962C8B-B14F-4D97-AF65-F5344CB8AC3E}">
        <p14:creationId xmlns:p14="http://schemas.microsoft.com/office/powerpoint/2010/main" val="711063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37FFF21-1B8E-44D3-8B50-B1D360324B2D}" type="datetimeFigureOut">
              <a:rPr lang="en-GB" smtClean="0"/>
              <a:t>19/10/2020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EBA9440-E160-417A-9589-9DFA9EE0B97E}" type="slidenum">
              <a:rPr lang="en-GB" smtClean="0"/>
              <a:t>‹#›</a:t>
            </a:fld>
            <a:endParaRPr lang="en-GB"/>
          </a:p>
        </p:txBody>
      </p:sp>
    </p:spTree>
    <p:extLst>
      <p:ext uri="{BB962C8B-B14F-4D97-AF65-F5344CB8AC3E}">
        <p14:creationId xmlns:p14="http://schemas.microsoft.com/office/powerpoint/2010/main" val="1051454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37FFF21-1B8E-44D3-8B50-B1D360324B2D}" type="datetimeFigureOut">
              <a:rPr lang="en-GB" smtClean="0"/>
              <a:t>19/10/2020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EBA9440-E160-417A-9589-9DFA9EE0B97E}" type="slidenum">
              <a:rPr lang="en-GB" smtClean="0"/>
              <a:t>‹#›</a:t>
            </a:fld>
            <a:endParaRPr lang="en-GB"/>
          </a:p>
        </p:txBody>
      </p:sp>
    </p:spTree>
    <p:extLst>
      <p:ext uri="{BB962C8B-B14F-4D97-AF65-F5344CB8AC3E}">
        <p14:creationId xmlns:p14="http://schemas.microsoft.com/office/powerpoint/2010/main" val="2894805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37FFF21-1B8E-44D3-8B50-B1D360324B2D}" type="datetimeFigureOut">
              <a:rPr lang="en-GB" smtClean="0"/>
              <a:t>19/10/2020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EBA9440-E160-417A-9589-9DFA9EE0B97E}" type="slidenum">
              <a:rPr lang="en-GB" smtClean="0"/>
              <a:t>‹#›</a:t>
            </a:fld>
            <a:endParaRPr lang="en-GB"/>
          </a:p>
        </p:txBody>
      </p:sp>
    </p:spTree>
    <p:extLst>
      <p:ext uri="{BB962C8B-B14F-4D97-AF65-F5344CB8AC3E}">
        <p14:creationId xmlns:p14="http://schemas.microsoft.com/office/powerpoint/2010/main" val="3345013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7FFF21-1B8E-44D3-8B50-B1D360324B2D}" type="datetimeFigureOut">
              <a:rPr lang="en-GB" smtClean="0"/>
              <a:t>19/10/2020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EBA9440-E160-417A-9589-9DFA9EE0B97E}" type="slidenum">
              <a:rPr lang="en-GB" smtClean="0"/>
              <a:t>‹#›</a:t>
            </a:fld>
            <a:endParaRPr lang="en-GB"/>
          </a:p>
        </p:txBody>
      </p:sp>
    </p:spTree>
    <p:extLst>
      <p:ext uri="{BB962C8B-B14F-4D97-AF65-F5344CB8AC3E}">
        <p14:creationId xmlns:p14="http://schemas.microsoft.com/office/powerpoint/2010/main" val="1989080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37FFF21-1B8E-44D3-8B50-B1D360324B2D}" type="datetimeFigureOut">
              <a:rPr lang="en-GB" smtClean="0"/>
              <a:t>19/10/2020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EBA9440-E160-417A-9589-9DFA9EE0B97E}" type="slidenum">
              <a:rPr lang="en-GB" smtClean="0"/>
              <a:t>‹#›</a:t>
            </a:fld>
            <a:endParaRPr lang="en-GB"/>
          </a:p>
        </p:txBody>
      </p:sp>
    </p:spTree>
    <p:extLst>
      <p:ext uri="{BB962C8B-B14F-4D97-AF65-F5344CB8AC3E}">
        <p14:creationId xmlns:p14="http://schemas.microsoft.com/office/powerpoint/2010/main" val="915078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37FFF21-1B8E-44D3-8B50-B1D360324B2D}" type="datetimeFigureOut">
              <a:rPr lang="en-GB" smtClean="0"/>
              <a:t>19/10/2020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EBA9440-E160-417A-9589-9DFA9EE0B97E}" type="slidenum">
              <a:rPr lang="en-GB" smtClean="0"/>
              <a:t>‹#›</a:t>
            </a:fld>
            <a:endParaRPr lang="en-GB"/>
          </a:p>
        </p:txBody>
      </p:sp>
    </p:spTree>
    <p:extLst>
      <p:ext uri="{BB962C8B-B14F-4D97-AF65-F5344CB8AC3E}">
        <p14:creationId xmlns:p14="http://schemas.microsoft.com/office/powerpoint/2010/main" val="1152839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7FFF21-1B8E-44D3-8B50-B1D360324B2D}" type="datetimeFigureOut">
              <a:rPr lang="en-GB" smtClean="0"/>
              <a:t>19/10/2020</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BA9440-E160-417A-9589-9DFA9EE0B97E}" type="slidenum">
              <a:rPr lang="en-GB" smtClean="0"/>
              <a:t>‹#›</a:t>
            </a:fld>
            <a:endParaRPr lang="en-GB"/>
          </a:p>
        </p:txBody>
      </p:sp>
    </p:spTree>
    <p:extLst>
      <p:ext uri="{BB962C8B-B14F-4D97-AF65-F5344CB8AC3E}">
        <p14:creationId xmlns:p14="http://schemas.microsoft.com/office/powerpoint/2010/main" val="41999032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13" Type="http://schemas.openxmlformats.org/officeDocument/2006/relationships/hyperlink" Target="mailto:l.Wallrich@gold.ac.uk" TargetMode="External"/><Relationship Id="rId3" Type="http://schemas.openxmlformats.org/officeDocument/2006/relationships/tags" Target="../tags/tag2.xml"/><Relationship Id="rId7" Type="http://schemas.openxmlformats.org/officeDocument/2006/relationships/slideLayout" Target="../slideLayouts/slideLayout1.xml"/><Relationship Id="rId12" Type="http://schemas.openxmlformats.org/officeDocument/2006/relationships/image" Target="../media/image1.e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tags" Target="../tags/tag5.xml"/><Relationship Id="rId11" Type="http://schemas.openxmlformats.org/officeDocument/2006/relationships/oleObject" Target="../embeddings/oleObject1.bin"/><Relationship Id="rId5" Type="http://schemas.openxmlformats.org/officeDocument/2006/relationships/tags" Target="../tags/tag4.xml"/><Relationship Id="rId10" Type="http://schemas.openxmlformats.org/officeDocument/2006/relationships/image" Target="../media/image3.png"/><Relationship Id="rId4" Type="http://schemas.openxmlformats.org/officeDocument/2006/relationships/tags" Target="../tags/tag3.xml"/><Relationship Id="rId9"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7.xml"/><Relationship Id="rId7" Type="http://schemas.openxmlformats.org/officeDocument/2006/relationships/slideLayout" Target="../slideLayouts/slideLayout1.xml"/><Relationship Id="rId12" Type="http://schemas.openxmlformats.org/officeDocument/2006/relationships/hyperlink" Target="mailto:l.Wallrich@gold.ac.uk" TargetMode="External"/><Relationship Id="rId2" Type="http://schemas.openxmlformats.org/officeDocument/2006/relationships/tags" Target="../tags/tag6.xml"/><Relationship Id="rId1" Type="http://schemas.openxmlformats.org/officeDocument/2006/relationships/vmlDrawing" Target="../drawings/vmlDrawing2.vml"/><Relationship Id="rId6" Type="http://schemas.openxmlformats.org/officeDocument/2006/relationships/tags" Target="../tags/tag10.xml"/><Relationship Id="rId11" Type="http://schemas.openxmlformats.org/officeDocument/2006/relationships/image" Target="../media/image1.emf"/><Relationship Id="rId5" Type="http://schemas.openxmlformats.org/officeDocument/2006/relationships/tags" Target="../tags/tag9.xml"/><Relationship Id="rId10" Type="http://schemas.openxmlformats.org/officeDocument/2006/relationships/oleObject" Target="../embeddings/oleObject2.bin"/><Relationship Id="rId4" Type="http://schemas.openxmlformats.org/officeDocument/2006/relationships/tags" Target="../tags/tag8.xml"/><Relationship Id="rId9" Type="http://schemas.openxmlformats.org/officeDocument/2006/relationships/image" Target="../media/image12.jpeg"/></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customXml" Target="../ink/ink1.xml"/><Relationship Id="rId7"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customXml" Target="../ink/ink2.xml"/><Relationship Id="rId4" Type="http://schemas.openxmlformats.org/officeDocument/2006/relationships/image" Target="../media/image15.emf"/><Relationship Id="rId9" Type="http://schemas.openxmlformats.org/officeDocument/2006/relationships/image" Target="../media/image18.emf"/></Relationships>
</file>

<file path=ppt/slides/_rels/slide2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notesSlide" Target="../notesSlides/notesSlide9.xml"/><Relationship Id="rId3" Type="http://schemas.openxmlformats.org/officeDocument/2006/relationships/tags" Target="../tags/tag12.xml"/><Relationship Id="rId7" Type="http://schemas.openxmlformats.org/officeDocument/2006/relationships/slideLayout" Target="../slideLayouts/slideLayout1.xml"/><Relationship Id="rId12" Type="http://schemas.openxmlformats.org/officeDocument/2006/relationships/hyperlink" Target="mailto:l.Wallrich@gold.ac.uk" TargetMode="External"/><Relationship Id="rId2" Type="http://schemas.openxmlformats.org/officeDocument/2006/relationships/tags" Target="../tags/tag11.xml"/><Relationship Id="rId1" Type="http://schemas.openxmlformats.org/officeDocument/2006/relationships/vmlDrawing" Target="../drawings/vmlDrawing4.vml"/><Relationship Id="rId6" Type="http://schemas.openxmlformats.org/officeDocument/2006/relationships/tags" Target="../tags/tag15.xml"/><Relationship Id="rId11" Type="http://schemas.openxmlformats.org/officeDocument/2006/relationships/image" Target="../media/image1.emf"/><Relationship Id="rId5" Type="http://schemas.openxmlformats.org/officeDocument/2006/relationships/tags" Target="../tags/tag14.xml"/><Relationship Id="rId10" Type="http://schemas.openxmlformats.org/officeDocument/2006/relationships/oleObject" Target="../embeddings/oleObject4.bin"/><Relationship Id="rId4" Type="http://schemas.openxmlformats.org/officeDocument/2006/relationships/tags" Target="../tags/tag13.xml"/><Relationship Id="rId9" Type="http://schemas.openxmlformats.org/officeDocument/2006/relationships/image" Target="../media/image12.jpeg"/></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14.xml"/><Relationship Id="rId3" Type="http://schemas.openxmlformats.org/officeDocument/2006/relationships/tags" Target="../tags/tag17.xml"/><Relationship Id="rId7" Type="http://schemas.openxmlformats.org/officeDocument/2006/relationships/slideLayout" Target="../slideLayouts/slideLayout1.xml"/><Relationship Id="rId12" Type="http://schemas.openxmlformats.org/officeDocument/2006/relationships/hyperlink" Target="mailto:l.Wallrich@gold.ac.uk" TargetMode="External"/><Relationship Id="rId2" Type="http://schemas.openxmlformats.org/officeDocument/2006/relationships/tags" Target="../tags/tag16.xml"/><Relationship Id="rId1" Type="http://schemas.openxmlformats.org/officeDocument/2006/relationships/vmlDrawing" Target="../drawings/vmlDrawing5.vml"/><Relationship Id="rId6" Type="http://schemas.openxmlformats.org/officeDocument/2006/relationships/tags" Target="../tags/tag20.xml"/><Relationship Id="rId11" Type="http://schemas.openxmlformats.org/officeDocument/2006/relationships/image" Target="../media/image1.emf"/><Relationship Id="rId5" Type="http://schemas.openxmlformats.org/officeDocument/2006/relationships/tags" Target="../tags/tag19.xml"/><Relationship Id="rId10" Type="http://schemas.openxmlformats.org/officeDocument/2006/relationships/oleObject" Target="../embeddings/oleObject5.bin"/><Relationship Id="rId4" Type="http://schemas.openxmlformats.org/officeDocument/2006/relationships/tags" Target="../tags/tag18.xml"/><Relationship Id="rId9" Type="http://schemas.openxmlformats.org/officeDocument/2006/relationships/image" Target="../media/image12.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sitting, table, standing&#10;&#10;Description automatically generated">
            <a:extLst>
              <a:ext uri="{FF2B5EF4-FFF2-40B4-BE49-F238E27FC236}">
                <a16:creationId xmlns:a16="http://schemas.microsoft.com/office/drawing/2014/main" id="{2C6668D4-35B0-4093-A1A5-3A31F1687E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66955" y="0"/>
            <a:ext cx="10278969" cy="6858000"/>
          </a:xfrm>
          <a:prstGeom prst="rect">
            <a:avLst/>
          </a:prstGeom>
        </p:spPr>
      </p:pic>
      <p:pic>
        <p:nvPicPr>
          <p:cNvPr id="5" name="Picture 36">
            <a:extLst>
              <a:ext uri="{FF2B5EF4-FFF2-40B4-BE49-F238E27FC236}">
                <a16:creationId xmlns:a16="http://schemas.microsoft.com/office/drawing/2014/main" id="{EA275048-023D-4936-A293-BC7F4B948E8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7950" y="3057939"/>
            <a:ext cx="9360166" cy="42315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146" name="Object 6" hidden="1">
            <a:extLst>
              <a:ext uri="{FF2B5EF4-FFF2-40B4-BE49-F238E27FC236}">
                <a16:creationId xmlns:a16="http://schemas.microsoft.com/office/drawing/2014/main" id="{C40C388D-AEAD-4D66-B6AC-8486241E11D2}"/>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114" name="think-cell Slide" r:id="rId11" imgW="360" imgH="360" progId="TCLayout.ActiveDocument.1">
                  <p:embed/>
                </p:oleObj>
              </mc:Choice>
              <mc:Fallback>
                <p:oleObj name="think-cell Slide" r:id="rId11" imgW="360" imgH="360" progId="TCLayout.ActiveDocument.1">
                  <p:embed/>
                  <p:pic>
                    <p:nvPicPr>
                      <p:cNvPr id="6146" name="Object 6" hidden="1">
                        <a:extLst>
                          <a:ext uri="{FF2B5EF4-FFF2-40B4-BE49-F238E27FC236}">
                            <a16:creationId xmlns:a16="http://schemas.microsoft.com/office/drawing/2014/main" id="{C40C388D-AEAD-4D66-B6AC-8486241E11D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149" name="Rectangle 1">
            <a:extLst>
              <a:ext uri="{FF2B5EF4-FFF2-40B4-BE49-F238E27FC236}">
                <a16:creationId xmlns:a16="http://schemas.microsoft.com/office/drawing/2014/main" id="{365A5990-0E78-4267-9CA3-2964EF39DFA6}"/>
              </a:ext>
            </a:extLst>
          </p:cNvPr>
          <p:cNvSpPr txBox="1">
            <a:spLocks noChangeArrowheads="1"/>
          </p:cNvSpPr>
          <p:nvPr>
            <p:custDataLst>
              <p:tags r:id="rId3"/>
            </p:custDataLst>
          </p:nvPr>
        </p:nvSpPr>
        <p:spPr bwMode="auto">
          <a:xfrm>
            <a:off x="0" y="2163097"/>
            <a:ext cx="5348748" cy="3853786"/>
          </a:xfrm>
          <a:prstGeom prst="rect">
            <a:avLst/>
          </a:prstGeom>
          <a:solidFill>
            <a:srgbClr val="FFFFFF">
              <a:alpha val="7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6200" tIns="76200" rIns="76200" bIns="76200" anchor="ctr"/>
          <a:lstStyle>
            <a:lvl1pPr>
              <a:spcBef>
                <a:spcPct val="20000"/>
              </a:spcBef>
              <a:buClr>
                <a:srgbClr val="998146"/>
              </a:buClr>
              <a:buChar char="–"/>
              <a:defRPr sz="4000">
                <a:solidFill>
                  <a:schemeClr val="tx1"/>
                </a:solidFill>
                <a:latin typeface="Georgia" panose="02040502050405020303" pitchFamily="18" charset="0"/>
              </a:defRPr>
            </a:lvl1pPr>
            <a:lvl2pPr marL="742950" indent="-285750">
              <a:spcBef>
                <a:spcPct val="20000"/>
              </a:spcBef>
              <a:buClr>
                <a:srgbClr val="998146"/>
              </a:buClr>
              <a:buChar char="–"/>
              <a:defRPr sz="4000">
                <a:solidFill>
                  <a:schemeClr val="tx1"/>
                </a:solidFill>
                <a:latin typeface="Georgia" panose="02040502050405020303" pitchFamily="18" charset="0"/>
              </a:defRPr>
            </a:lvl2pPr>
            <a:lvl3pPr marL="1143000" indent="-228600">
              <a:spcBef>
                <a:spcPct val="20000"/>
              </a:spcBef>
              <a:buClr>
                <a:srgbClr val="998146"/>
              </a:buClr>
              <a:buChar char="–"/>
              <a:defRPr sz="4000" i="1">
                <a:solidFill>
                  <a:schemeClr val="tx1"/>
                </a:solidFill>
                <a:latin typeface="Georgia" panose="02040502050405020303" pitchFamily="18" charset="0"/>
              </a:defRPr>
            </a:lvl3pPr>
            <a:lvl4pPr marL="1600200" indent="-228600">
              <a:spcBef>
                <a:spcPct val="20000"/>
              </a:spcBef>
              <a:buClr>
                <a:srgbClr val="998146"/>
              </a:buClr>
              <a:buChar char="–"/>
              <a:defRPr sz="4000">
                <a:solidFill>
                  <a:schemeClr val="tx1"/>
                </a:solidFill>
                <a:latin typeface="Georgia" panose="02040502050405020303" pitchFamily="18" charset="0"/>
              </a:defRPr>
            </a:lvl4pPr>
            <a:lvl5pPr marL="2057400" indent="-228600">
              <a:spcBef>
                <a:spcPct val="20000"/>
              </a:spcBef>
              <a:buClr>
                <a:srgbClr val="998146"/>
              </a:buClr>
              <a:buChar char="–"/>
              <a:defRPr sz="4000" i="1">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defRPr>
            </a:lvl9pPr>
          </a:lstStyle>
          <a:p>
            <a:pPr marL="0" marR="0" lvl="0" indent="0" algn="ctr" defTabSz="914400" rtl="0" eaLnBrk="0" fontAlgn="base" latinLnBrk="0" hangingPunct="0">
              <a:lnSpc>
                <a:spcPct val="100000"/>
              </a:lnSpc>
              <a:spcBef>
                <a:spcPct val="20000"/>
              </a:spcBef>
              <a:spcAft>
                <a:spcPct val="0"/>
              </a:spcAft>
              <a:buClr>
                <a:srgbClr val="998146"/>
              </a:buClr>
              <a:buSzTx/>
              <a:buFontTx/>
              <a:buNone/>
              <a:tabLst/>
              <a:defRPr/>
            </a:pPr>
            <a:r>
              <a:rPr kumimoji="0" lang="en-US" altLang="en-US" sz="3600" b="1"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PSY4013 – Intro to Social Psychology</a:t>
            </a:r>
          </a:p>
          <a:p>
            <a:pPr marL="0" marR="0" lvl="0" indent="0" algn="ctr" defTabSz="914400" rtl="0" eaLnBrk="0" fontAlgn="base" latinLnBrk="0" hangingPunct="0">
              <a:lnSpc>
                <a:spcPct val="100000"/>
              </a:lnSpc>
              <a:spcBef>
                <a:spcPct val="20000"/>
              </a:spcBef>
              <a:spcAft>
                <a:spcPct val="0"/>
              </a:spcAft>
              <a:buClr>
                <a:srgbClr val="998146"/>
              </a:buClr>
              <a:buSzTx/>
              <a:buFontTx/>
              <a:buNone/>
              <a:tabLst/>
              <a:defRPr/>
            </a:pPr>
            <a:r>
              <a:rPr kumimoji="0" lang="en-US" altLang="en-US" sz="3600" b="1" i="0" u="none" strike="noStrike" kern="1200" cap="none" spc="0" normalizeH="0" baseline="0" noProof="0">
                <a:ln>
                  <a:noFill/>
                </a:ln>
                <a:solidFill>
                  <a:srgbClr val="C00000"/>
                </a:solidFill>
                <a:effectLst/>
                <a:uLnTx/>
                <a:uFillTx/>
                <a:latin typeface="Georgia" panose="02040502050405020303" pitchFamily="18" charset="0"/>
                <a:ea typeface="+mn-ea"/>
                <a:cs typeface="+mn-cs"/>
              </a:rPr>
              <a:t>4: </a:t>
            </a:r>
            <a:r>
              <a:rPr kumimoji="0" lang="en-US" altLang="en-US" sz="3600" b="1" i="0" u="none" strike="noStrike" kern="1200" cap="none" spc="0" normalizeH="0" baseline="0" noProof="0" dirty="0">
                <a:ln>
                  <a:noFill/>
                </a:ln>
                <a:solidFill>
                  <a:srgbClr val="C00000"/>
                </a:solidFill>
                <a:effectLst/>
                <a:uLnTx/>
                <a:uFillTx/>
                <a:latin typeface="Georgia" panose="02040502050405020303" pitchFamily="18" charset="0"/>
                <a:ea typeface="+mn-ea"/>
                <a:cs typeface="+mn-cs"/>
              </a:rPr>
              <a:t>Altruism and attraction</a:t>
            </a:r>
          </a:p>
          <a:p>
            <a:pPr marL="0" marR="0" lvl="0" indent="0" algn="ctr" defTabSz="914400" rtl="0" eaLnBrk="0" fontAlgn="base" latinLnBrk="0" hangingPunct="0">
              <a:lnSpc>
                <a:spcPct val="100000"/>
              </a:lnSpc>
              <a:spcBef>
                <a:spcPct val="20000"/>
              </a:spcBef>
              <a:spcAft>
                <a:spcPct val="0"/>
              </a:spcAft>
              <a:buClr>
                <a:srgbClr val="998146"/>
              </a:buClr>
              <a:buSzTx/>
              <a:buFontTx/>
              <a:buNone/>
              <a:tabLst/>
              <a:defRPr/>
            </a:pPr>
            <a:r>
              <a:rPr lang="en-US" altLang="en-US" sz="3600" b="1" dirty="0">
                <a:solidFill>
                  <a:srgbClr val="333399"/>
                </a:solidFill>
              </a:rPr>
              <a:t>A: Self-interest </a:t>
            </a:r>
            <a:br>
              <a:rPr lang="en-US" altLang="en-US" sz="3600" b="1" dirty="0">
                <a:solidFill>
                  <a:srgbClr val="333399"/>
                </a:solidFill>
              </a:rPr>
            </a:br>
            <a:r>
              <a:rPr lang="en-US" altLang="en-US" sz="3600" b="1" dirty="0">
                <a:solidFill>
                  <a:srgbClr val="333399"/>
                </a:solidFill>
              </a:rPr>
              <a:t>and altruism</a:t>
            </a:r>
            <a:endParaRPr lang="en-US" altLang="en-US" sz="3600" b="1" dirty="0">
              <a:solidFill>
                <a:srgbClr val="C00000"/>
              </a:solidFill>
            </a:endParaRPr>
          </a:p>
        </p:txBody>
      </p:sp>
      <p:sp>
        <p:nvSpPr>
          <p:cNvPr id="7" name="Rectangle 1">
            <a:extLst>
              <a:ext uri="{FF2B5EF4-FFF2-40B4-BE49-F238E27FC236}">
                <a16:creationId xmlns:a16="http://schemas.microsoft.com/office/drawing/2014/main" id="{F179F22F-6BA2-48F3-88FA-2DB504B9C31E}"/>
              </a:ext>
            </a:extLst>
          </p:cNvPr>
          <p:cNvSpPr txBox="1">
            <a:spLocks noChangeArrowheads="1"/>
          </p:cNvSpPr>
          <p:nvPr>
            <p:custDataLst>
              <p:tags r:id="rId4"/>
            </p:custDataLst>
          </p:nvPr>
        </p:nvSpPr>
        <p:spPr bwMode="auto">
          <a:xfrm>
            <a:off x="5348748" y="1799302"/>
            <a:ext cx="8691102" cy="5057825"/>
          </a:xfrm>
          <a:prstGeom prst="rect">
            <a:avLst/>
          </a:prstGeom>
          <a:solidFill>
            <a:srgbClr val="FFFFFF">
              <a:alpha val="7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6200" tIns="76200" rIns="76200" bIns="76200" anchor="ctr"/>
          <a:lstStyle>
            <a:lvl1pPr>
              <a:spcBef>
                <a:spcPct val="20000"/>
              </a:spcBef>
              <a:buClr>
                <a:srgbClr val="998146"/>
              </a:buClr>
              <a:buChar char="–"/>
              <a:defRPr sz="4000">
                <a:solidFill>
                  <a:schemeClr val="tx1"/>
                </a:solidFill>
                <a:latin typeface="Georgia" panose="02040502050405020303" pitchFamily="18" charset="0"/>
              </a:defRPr>
            </a:lvl1pPr>
            <a:lvl2pPr marL="742950" indent="-285750">
              <a:spcBef>
                <a:spcPct val="20000"/>
              </a:spcBef>
              <a:buClr>
                <a:srgbClr val="998146"/>
              </a:buClr>
              <a:buChar char="–"/>
              <a:defRPr sz="4000">
                <a:solidFill>
                  <a:schemeClr val="tx1"/>
                </a:solidFill>
                <a:latin typeface="Georgia" panose="02040502050405020303" pitchFamily="18" charset="0"/>
              </a:defRPr>
            </a:lvl2pPr>
            <a:lvl3pPr marL="1143000" indent="-228600">
              <a:spcBef>
                <a:spcPct val="20000"/>
              </a:spcBef>
              <a:buClr>
                <a:srgbClr val="998146"/>
              </a:buClr>
              <a:buChar char="–"/>
              <a:defRPr sz="4000" i="1">
                <a:solidFill>
                  <a:schemeClr val="tx1"/>
                </a:solidFill>
                <a:latin typeface="Georgia" panose="02040502050405020303" pitchFamily="18" charset="0"/>
              </a:defRPr>
            </a:lvl3pPr>
            <a:lvl4pPr marL="1600200" indent="-228600">
              <a:spcBef>
                <a:spcPct val="20000"/>
              </a:spcBef>
              <a:buClr>
                <a:srgbClr val="998146"/>
              </a:buClr>
              <a:buChar char="–"/>
              <a:defRPr sz="4000">
                <a:solidFill>
                  <a:schemeClr val="tx1"/>
                </a:solidFill>
                <a:latin typeface="Georgia" panose="02040502050405020303" pitchFamily="18" charset="0"/>
              </a:defRPr>
            </a:lvl4pPr>
            <a:lvl5pPr marL="2057400" indent="-228600">
              <a:spcBef>
                <a:spcPct val="20000"/>
              </a:spcBef>
              <a:buClr>
                <a:srgbClr val="998146"/>
              </a:buClr>
              <a:buChar char="–"/>
              <a:defRPr sz="4000" i="1">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defRPr>
            </a:lvl9pPr>
          </a:lstStyle>
          <a:p>
            <a:pPr marL="0" marR="0" lvl="0" indent="0" algn="ctr" defTabSz="914400" rtl="0" eaLnBrk="0" fontAlgn="base" latinLnBrk="0" hangingPunct="0">
              <a:lnSpc>
                <a:spcPct val="100000"/>
              </a:lnSpc>
              <a:spcBef>
                <a:spcPct val="20000"/>
              </a:spcBef>
              <a:spcAft>
                <a:spcPct val="0"/>
              </a:spcAft>
              <a:buClr>
                <a:srgbClr val="998146"/>
              </a:buClr>
              <a:buSzTx/>
              <a:buFontTx/>
              <a:buNone/>
              <a:tabLst/>
              <a:defRPr/>
            </a:pPr>
            <a:endParaRPr kumimoji="0" lang="en-US" altLang="en-US" sz="3600" b="1" u="none" strike="noStrike" kern="1200" cap="none" spc="0" normalizeH="0" baseline="0" noProof="0" dirty="0">
              <a:ln>
                <a:noFill/>
              </a:ln>
              <a:solidFill>
                <a:srgbClr val="333399"/>
              </a:solidFill>
              <a:effectLst/>
              <a:uLnTx/>
              <a:uFillTx/>
              <a:latin typeface="Georgia" panose="02040502050405020303" pitchFamily="18" charset="0"/>
              <a:ea typeface="+mn-ea"/>
              <a:cs typeface="+mn-cs"/>
            </a:endParaRPr>
          </a:p>
        </p:txBody>
      </p:sp>
      <p:sp>
        <p:nvSpPr>
          <p:cNvPr id="2" name="Rectangle 1">
            <a:extLst>
              <a:ext uri="{FF2B5EF4-FFF2-40B4-BE49-F238E27FC236}">
                <a16:creationId xmlns:a16="http://schemas.microsoft.com/office/drawing/2014/main" id="{F6D34862-4287-41F9-AEFC-831BD8FB85D1}"/>
              </a:ext>
            </a:extLst>
          </p:cNvPr>
          <p:cNvSpPr txBox="1">
            <a:spLocks noChangeArrowheads="1"/>
          </p:cNvSpPr>
          <p:nvPr>
            <p:custDataLst>
              <p:tags r:id="rId5"/>
            </p:custDataLst>
          </p:nvPr>
        </p:nvSpPr>
        <p:spPr bwMode="auto">
          <a:xfrm>
            <a:off x="5348749" y="-88584"/>
            <a:ext cx="3795251" cy="1885427"/>
          </a:xfrm>
          <a:prstGeom prst="rect">
            <a:avLst/>
          </a:prstGeom>
          <a:solidFill>
            <a:srgbClr val="FFFFFF">
              <a:alpha val="7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6200" tIns="76200" rIns="76200" bIns="76200" anchor="ctr"/>
          <a:lstStyle>
            <a:lvl1pPr>
              <a:spcBef>
                <a:spcPct val="20000"/>
              </a:spcBef>
              <a:buClr>
                <a:srgbClr val="998146"/>
              </a:buClr>
              <a:buChar char="–"/>
              <a:defRPr sz="4000">
                <a:solidFill>
                  <a:schemeClr val="tx1"/>
                </a:solidFill>
                <a:latin typeface="Georgia" panose="02040502050405020303" pitchFamily="18" charset="0"/>
              </a:defRPr>
            </a:lvl1pPr>
            <a:lvl2pPr marL="742950" indent="-285750">
              <a:spcBef>
                <a:spcPct val="20000"/>
              </a:spcBef>
              <a:buClr>
                <a:srgbClr val="998146"/>
              </a:buClr>
              <a:buChar char="–"/>
              <a:defRPr sz="4000">
                <a:solidFill>
                  <a:schemeClr val="tx1"/>
                </a:solidFill>
                <a:latin typeface="Georgia" panose="02040502050405020303" pitchFamily="18" charset="0"/>
              </a:defRPr>
            </a:lvl2pPr>
            <a:lvl3pPr marL="1143000" indent="-228600">
              <a:spcBef>
                <a:spcPct val="20000"/>
              </a:spcBef>
              <a:buClr>
                <a:srgbClr val="998146"/>
              </a:buClr>
              <a:buChar char="–"/>
              <a:defRPr sz="4000" i="1">
                <a:solidFill>
                  <a:schemeClr val="tx1"/>
                </a:solidFill>
                <a:latin typeface="Georgia" panose="02040502050405020303" pitchFamily="18" charset="0"/>
              </a:defRPr>
            </a:lvl3pPr>
            <a:lvl4pPr marL="1600200" indent="-228600">
              <a:spcBef>
                <a:spcPct val="20000"/>
              </a:spcBef>
              <a:buClr>
                <a:srgbClr val="998146"/>
              </a:buClr>
              <a:buChar char="–"/>
              <a:defRPr sz="4000">
                <a:solidFill>
                  <a:schemeClr val="tx1"/>
                </a:solidFill>
                <a:latin typeface="Georgia" panose="02040502050405020303" pitchFamily="18" charset="0"/>
              </a:defRPr>
            </a:lvl4pPr>
            <a:lvl5pPr marL="2057400" indent="-228600">
              <a:spcBef>
                <a:spcPct val="20000"/>
              </a:spcBef>
              <a:buClr>
                <a:srgbClr val="998146"/>
              </a:buClr>
              <a:buChar char="–"/>
              <a:defRPr sz="4000" i="1">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defRPr>
            </a:lvl9pPr>
          </a:lstStyle>
          <a:p>
            <a:pPr marL="0" marR="0" lvl="0" indent="0" algn="r" defTabSz="914400" rtl="0" eaLnBrk="0" fontAlgn="base" latinLnBrk="0" hangingPunct="0">
              <a:lnSpc>
                <a:spcPct val="100000"/>
              </a:lnSpc>
              <a:spcBef>
                <a:spcPct val="20000"/>
              </a:spcBef>
              <a:spcAft>
                <a:spcPct val="0"/>
              </a:spcAft>
              <a:buClr>
                <a:srgbClr val="998146"/>
              </a:buClr>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alibri" panose="020F0502020204030204" pitchFamily="34" charset="0"/>
                <a:ea typeface="Verdana" panose="020B0604030504040204" pitchFamily="34" charset="0"/>
                <a:cs typeface="Verdana" panose="020B0604030504040204" pitchFamily="34" charset="0"/>
              </a:rPr>
              <a:t>Lukas Wallrich</a:t>
            </a:r>
            <a:br>
              <a:rPr kumimoji="0" lang="en-US" altLang="en-US" sz="2400" b="1" i="0" u="none" strike="noStrike" kern="1200" cap="none" spc="0" normalizeH="0" baseline="0" noProof="0" dirty="0">
                <a:ln>
                  <a:noFill/>
                </a:ln>
                <a:solidFill>
                  <a:srgbClr val="000000"/>
                </a:solidFill>
                <a:effectLst/>
                <a:uLnTx/>
                <a:uFillTx/>
                <a:latin typeface="Calibri" panose="020F0502020204030204" pitchFamily="34" charset="0"/>
                <a:ea typeface="Verdana" panose="020B0604030504040204" pitchFamily="34" charset="0"/>
                <a:cs typeface="Verdana" panose="020B0604030504040204" pitchFamily="34" charset="0"/>
              </a:rPr>
            </a:br>
            <a:r>
              <a:rPr kumimoji="0" lang="en-US" altLang="en-US" sz="2400" b="1" i="0" u="none" strike="noStrike" kern="1200" cap="none" spc="0" normalizeH="0" baseline="0" noProof="0" dirty="0">
                <a:ln>
                  <a:noFill/>
                </a:ln>
                <a:solidFill>
                  <a:srgbClr val="000000"/>
                </a:solidFill>
                <a:effectLst/>
                <a:uLnTx/>
                <a:uFillTx/>
                <a:latin typeface="Calibri" panose="020F0502020204030204" pitchFamily="34" charset="0"/>
                <a:ea typeface="Verdana" panose="020B0604030504040204" pitchFamily="34" charset="0"/>
                <a:cs typeface="Verdana" panose="020B0604030504040204" pitchFamily="34" charset="0"/>
              </a:rPr>
              <a:t>(</a:t>
            </a:r>
            <a:r>
              <a:rPr kumimoji="0" lang="en-US" altLang="en-US" sz="2400" b="1" i="0" u="none" strike="noStrike" kern="1200" cap="none" spc="0" normalizeH="0" baseline="0" noProof="0" dirty="0" err="1">
                <a:ln>
                  <a:noFill/>
                </a:ln>
                <a:solidFill>
                  <a:srgbClr val="000000"/>
                </a:solidFill>
                <a:effectLst/>
                <a:uLnTx/>
                <a:uFillTx/>
                <a:latin typeface="Calibri" panose="020F0502020204030204" pitchFamily="34" charset="0"/>
                <a:ea typeface="Verdana" panose="020B0604030504040204" pitchFamily="34" charset="0"/>
                <a:cs typeface="Verdana" panose="020B0604030504040204" pitchFamily="34" charset="0"/>
                <a:hlinkClick r:id="rId13"/>
              </a:rPr>
              <a:t>lukas.wallrich</a:t>
            </a:r>
            <a:r>
              <a:rPr kumimoji="0" lang="en-US" altLang="en-US" sz="2400" b="1" i="0" u="none" strike="noStrike" kern="1200" cap="none" spc="0" normalizeH="0" baseline="0" noProof="0" dirty="0">
                <a:ln>
                  <a:noFill/>
                </a:ln>
                <a:solidFill>
                  <a:srgbClr val="000000"/>
                </a:solidFill>
                <a:effectLst/>
                <a:uLnTx/>
                <a:uFillTx/>
                <a:latin typeface="Calibri" panose="020F0502020204030204" pitchFamily="34" charset="0"/>
                <a:ea typeface="Verdana" panose="020B0604030504040204" pitchFamily="34" charset="0"/>
                <a:cs typeface="Verdana" panose="020B0604030504040204" pitchFamily="34" charset="0"/>
                <a:hlinkClick r:id="rId13"/>
              </a:rPr>
              <a:t>@</a:t>
            </a:r>
            <a:br>
              <a:rPr kumimoji="0" lang="en-US" altLang="en-US" sz="2400" b="1" i="0" u="none" strike="noStrike" kern="1200" cap="none" spc="0" normalizeH="0" baseline="0" noProof="0" dirty="0">
                <a:ln>
                  <a:noFill/>
                </a:ln>
                <a:solidFill>
                  <a:srgbClr val="000000"/>
                </a:solidFill>
                <a:effectLst/>
                <a:uLnTx/>
                <a:uFillTx/>
                <a:latin typeface="Calibri" panose="020F0502020204030204" pitchFamily="34" charset="0"/>
                <a:ea typeface="Verdana" panose="020B0604030504040204" pitchFamily="34" charset="0"/>
                <a:cs typeface="Verdana" panose="020B0604030504040204" pitchFamily="34" charset="0"/>
                <a:hlinkClick r:id="rId13"/>
              </a:rPr>
            </a:br>
            <a:r>
              <a:rPr kumimoji="0" lang="en-US" altLang="en-US" sz="2400" b="1" i="0" u="none" strike="noStrike" kern="1200" cap="none" spc="0" normalizeH="0" baseline="0" noProof="0" dirty="0">
                <a:ln>
                  <a:noFill/>
                </a:ln>
                <a:solidFill>
                  <a:srgbClr val="000000"/>
                </a:solidFill>
                <a:effectLst/>
                <a:uLnTx/>
                <a:uFillTx/>
                <a:latin typeface="Calibri" panose="020F0502020204030204" pitchFamily="34" charset="0"/>
                <a:ea typeface="Verdana" panose="020B0604030504040204" pitchFamily="34" charset="0"/>
                <a:cs typeface="Verdana" panose="020B0604030504040204" pitchFamily="34" charset="0"/>
                <a:hlinkClick r:id="rId13"/>
              </a:rPr>
              <a:t>stmarys.ac.uk</a:t>
            </a:r>
            <a:r>
              <a:rPr kumimoji="0" lang="en-US" altLang="en-US" sz="2400" b="1" i="0" u="none" strike="noStrike" kern="1200" cap="none" spc="0" normalizeH="0" baseline="0" noProof="0" dirty="0">
                <a:ln>
                  <a:noFill/>
                </a:ln>
                <a:solidFill>
                  <a:srgbClr val="000000"/>
                </a:solidFill>
                <a:effectLst/>
                <a:uLnTx/>
                <a:uFillTx/>
                <a:latin typeface="Calibri" panose="020F0502020204030204" pitchFamily="34" charset="0"/>
                <a:ea typeface="Verdana" panose="020B0604030504040204" pitchFamily="34" charset="0"/>
                <a:cs typeface="Verdana" panose="020B0604030504040204" pitchFamily="34" charset="0"/>
              </a:rPr>
              <a:t>)</a:t>
            </a:r>
            <a:br>
              <a:rPr kumimoji="0" lang="en-US" altLang="en-US" sz="2400" b="1" i="0" u="none" strike="noStrike" kern="1200" cap="none" spc="0" normalizeH="0" baseline="0" noProof="0" dirty="0">
                <a:ln>
                  <a:noFill/>
                </a:ln>
                <a:solidFill>
                  <a:srgbClr val="000000"/>
                </a:solidFill>
                <a:effectLst/>
                <a:uLnTx/>
                <a:uFillTx/>
                <a:latin typeface="Calibri" panose="020F0502020204030204" pitchFamily="34" charset="0"/>
                <a:ea typeface="Verdana" panose="020B0604030504040204" pitchFamily="34" charset="0"/>
                <a:cs typeface="Verdana" panose="020B0604030504040204" pitchFamily="34" charset="0"/>
              </a:rPr>
            </a:br>
            <a:r>
              <a:rPr kumimoji="0" lang="en-US" altLang="en-US" sz="2400" b="1" i="0" u="none" strike="noStrike" kern="1200" cap="none" spc="0" normalizeH="0" baseline="0" noProof="0" dirty="0">
                <a:ln>
                  <a:noFill/>
                </a:ln>
                <a:solidFill>
                  <a:srgbClr val="000000"/>
                </a:solidFill>
                <a:effectLst/>
                <a:uLnTx/>
                <a:uFillTx/>
                <a:latin typeface="Calibri" panose="020F0502020204030204" pitchFamily="34" charset="0"/>
                <a:ea typeface="Verdana" panose="020B0604030504040204" pitchFamily="34" charset="0"/>
                <a:cs typeface="Verdana" panose="020B0604030504040204" pitchFamily="34" charset="0"/>
              </a:rPr>
              <a:t>October 2020 </a:t>
            </a:r>
            <a:r>
              <a:rPr kumimoji="0" lang="en-US" altLang="en-US" sz="100" b="1" i="0" u="none" strike="noStrike" kern="1200" cap="none" spc="0" normalizeH="0" baseline="0" noProof="0" dirty="0">
                <a:ln>
                  <a:noFill/>
                </a:ln>
                <a:solidFill>
                  <a:srgbClr val="000000"/>
                </a:solidFill>
                <a:effectLst/>
                <a:uLnTx/>
                <a:uFillTx/>
                <a:latin typeface="Calibri" panose="020F0502020204030204" pitchFamily="34" charset="0"/>
                <a:ea typeface="Verdana" panose="020B0604030504040204" pitchFamily="34" charset="0"/>
                <a:cs typeface="Verdana" panose="020B0604030504040204" pitchFamily="34" charset="0"/>
              </a:rPr>
              <a:t>.</a:t>
            </a:r>
            <a:endParaRPr kumimoji="0" lang="en-US" altLang="en-US" sz="100" b="1" i="0" u="none" strike="noStrike" kern="1200" cap="none" spc="0" normalizeH="0" baseline="0" noProof="0" dirty="0">
              <a:ln>
                <a:noFill/>
              </a:ln>
              <a:solidFill>
                <a:srgbClr val="333399"/>
              </a:solidFill>
              <a:effectLst/>
              <a:uLnTx/>
              <a:uFillTx/>
              <a:latin typeface="Calibri" panose="020F0502020204030204" pitchFamily="34" charset="0"/>
              <a:ea typeface="Verdana" panose="020B0604030504040204" pitchFamily="34" charset="0"/>
              <a:cs typeface="Verdana" panose="020B0604030504040204" pitchFamily="34" charset="0"/>
            </a:endParaRPr>
          </a:p>
        </p:txBody>
      </p:sp>
      <p:sp>
        <p:nvSpPr>
          <p:cNvPr id="10" name="Rectangle 1">
            <a:extLst>
              <a:ext uri="{FF2B5EF4-FFF2-40B4-BE49-F238E27FC236}">
                <a16:creationId xmlns:a16="http://schemas.microsoft.com/office/drawing/2014/main" id="{C8D49850-723F-4C28-B160-404C2E9C3B4F}"/>
              </a:ext>
            </a:extLst>
          </p:cNvPr>
          <p:cNvSpPr txBox="1">
            <a:spLocks noChangeArrowheads="1"/>
          </p:cNvSpPr>
          <p:nvPr>
            <p:custDataLst>
              <p:tags r:id="rId6"/>
            </p:custDataLst>
          </p:nvPr>
        </p:nvSpPr>
        <p:spPr bwMode="auto">
          <a:xfrm>
            <a:off x="9144000" y="-88584"/>
            <a:ext cx="835789" cy="1885427"/>
          </a:xfrm>
          <a:prstGeom prst="rect">
            <a:avLst/>
          </a:prstGeom>
          <a:solidFill>
            <a:srgbClr val="FFFFFF">
              <a:alpha val="7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6200" tIns="76200" rIns="76200" bIns="76200" anchor="ctr"/>
          <a:lstStyle>
            <a:lvl1pPr>
              <a:spcBef>
                <a:spcPct val="20000"/>
              </a:spcBef>
              <a:buClr>
                <a:srgbClr val="998146"/>
              </a:buClr>
              <a:buChar char="–"/>
              <a:defRPr sz="4000">
                <a:solidFill>
                  <a:schemeClr val="tx1"/>
                </a:solidFill>
                <a:latin typeface="Georgia" panose="02040502050405020303" pitchFamily="18" charset="0"/>
              </a:defRPr>
            </a:lvl1pPr>
            <a:lvl2pPr marL="742950" indent="-285750">
              <a:spcBef>
                <a:spcPct val="20000"/>
              </a:spcBef>
              <a:buClr>
                <a:srgbClr val="998146"/>
              </a:buClr>
              <a:buChar char="–"/>
              <a:defRPr sz="4000">
                <a:solidFill>
                  <a:schemeClr val="tx1"/>
                </a:solidFill>
                <a:latin typeface="Georgia" panose="02040502050405020303" pitchFamily="18" charset="0"/>
              </a:defRPr>
            </a:lvl2pPr>
            <a:lvl3pPr marL="1143000" indent="-228600">
              <a:spcBef>
                <a:spcPct val="20000"/>
              </a:spcBef>
              <a:buClr>
                <a:srgbClr val="998146"/>
              </a:buClr>
              <a:buChar char="–"/>
              <a:defRPr sz="4000" i="1">
                <a:solidFill>
                  <a:schemeClr val="tx1"/>
                </a:solidFill>
                <a:latin typeface="Georgia" panose="02040502050405020303" pitchFamily="18" charset="0"/>
              </a:defRPr>
            </a:lvl3pPr>
            <a:lvl4pPr marL="1600200" indent="-228600">
              <a:spcBef>
                <a:spcPct val="20000"/>
              </a:spcBef>
              <a:buClr>
                <a:srgbClr val="998146"/>
              </a:buClr>
              <a:buChar char="–"/>
              <a:defRPr sz="4000">
                <a:solidFill>
                  <a:schemeClr val="tx1"/>
                </a:solidFill>
                <a:latin typeface="Georgia" panose="02040502050405020303" pitchFamily="18" charset="0"/>
              </a:defRPr>
            </a:lvl4pPr>
            <a:lvl5pPr marL="2057400" indent="-228600">
              <a:spcBef>
                <a:spcPct val="20000"/>
              </a:spcBef>
              <a:buClr>
                <a:srgbClr val="998146"/>
              </a:buClr>
              <a:buChar char="–"/>
              <a:defRPr sz="4000" i="1">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defRPr>
            </a:lvl9pPr>
          </a:lstStyle>
          <a:p>
            <a:pPr marL="0" marR="0" lvl="0" indent="0" algn="r" defTabSz="914400" rtl="0" eaLnBrk="0" fontAlgn="base" latinLnBrk="0" hangingPunct="0">
              <a:lnSpc>
                <a:spcPct val="100000"/>
              </a:lnSpc>
              <a:spcBef>
                <a:spcPct val="20000"/>
              </a:spcBef>
              <a:spcAft>
                <a:spcPct val="0"/>
              </a:spcAft>
              <a:buClr>
                <a:srgbClr val="998146"/>
              </a:buClr>
              <a:buSzTx/>
              <a:buFontTx/>
              <a:buNone/>
              <a:tabLst/>
              <a:defRPr/>
            </a:pPr>
            <a:endParaRPr kumimoji="0" lang="en-US" altLang="en-US" sz="100" b="1" i="0" u="none" strike="noStrike" kern="1200" cap="none" spc="0" normalizeH="0" baseline="0" noProof="0" dirty="0">
              <a:ln>
                <a:noFill/>
              </a:ln>
              <a:solidFill>
                <a:srgbClr val="333399"/>
              </a:solidFill>
              <a:effectLst/>
              <a:uLnTx/>
              <a:uFillTx/>
              <a:latin typeface="Calibri" panose="020F050202020403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3410585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2AC02-33D4-4E57-A3C9-28072664D936}"/>
              </a:ext>
            </a:extLst>
          </p:cNvPr>
          <p:cNvSpPr>
            <a:spLocks noGrp="1"/>
          </p:cNvSpPr>
          <p:nvPr>
            <p:ph type="title"/>
          </p:nvPr>
        </p:nvSpPr>
        <p:spPr/>
        <p:txBody>
          <a:bodyPr/>
          <a:lstStyle/>
          <a:p>
            <a:r>
              <a:rPr lang="en-GB" dirty="0"/>
              <a:t>Compassion fade</a:t>
            </a:r>
          </a:p>
        </p:txBody>
      </p:sp>
      <p:sp>
        <p:nvSpPr>
          <p:cNvPr id="3" name="Content Placeholder 2">
            <a:extLst>
              <a:ext uri="{FF2B5EF4-FFF2-40B4-BE49-F238E27FC236}">
                <a16:creationId xmlns:a16="http://schemas.microsoft.com/office/drawing/2014/main" id="{4A86B41C-3CC8-4440-AF72-735152329948}"/>
              </a:ext>
            </a:extLst>
          </p:cNvPr>
          <p:cNvSpPr>
            <a:spLocks noGrp="1"/>
          </p:cNvSpPr>
          <p:nvPr>
            <p:ph idx="1"/>
          </p:nvPr>
        </p:nvSpPr>
        <p:spPr>
          <a:xfrm>
            <a:off x="628650" y="1565493"/>
            <a:ext cx="5519902" cy="4764361"/>
          </a:xfrm>
        </p:spPr>
        <p:txBody>
          <a:bodyPr>
            <a:normAutofit/>
          </a:bodyPr>
          <a:lstStyle/>
          <a:p>
            <a:r>
              <a:rPr lang="en-GB" dirty="0"/>
              <a:t>Larger groups of people in need often trigger smaller donations</a:t>
            </a:r>
          </a:p>
          <a:p>
            <a:pPr lvl="1"/>
            <a:r>
              <a:rPr lang="en-GB" dirty="0"/>
              <a:t>Appears to contradict morals and logic</a:t>
            </a:r>
          </a:p>
          <a:p>
            <a:pPr lvl="1"/>
            <a:r>
              <a:rPr lang="en-GB" dirty="0"/>
              <a:t>Contradicts people’s own predictions </a:t>
            </a:r>
          </a:p>
          <a:p>
            <a:pPr lvl="1"/>
            <a:endParaRPr lang="en-GB" dirty="0"/>
          </a:p>
          <a:p>
            <a:r>
              <a:rPr lang="en-GB" dirty="0"/>
              <a:t>Scope insensitivity (innumeracy)</a:t>
            </a:r>
          </a:p>
          <a:p>
            <a:pPr lvl="1"/>
            <a:r>
              <a:rPr lang="en-GB" dirty="0"/>
              <a:t>People’s willingness to save birds did not differ between 2,000 and 200,000 birds (</a:t>
            </a:r>
            <a:r>
              <a:rPr lang="en-GB" dirty="0" err="1"/>
              <a:t>Devousges</a:t>
            </a:r>
            <a:r>
              <a:rPr lang="en-GB" dirty="0"/>
              <a:t> et al., 1993)</a:t>
            </a:r>
          </a:p>
          <a:p>
            <a:pPr lvl="1"/>
            <a:r>
              <a:rPr lang="en-GB" dirty="0"/>
              <a:t>Intervention: unit asking.</a:t>
            </a:r>
          </a:p>
          <a:p>
            <a:endParaRPr lang="en-GB" dirty="0"/>
          </a:p>
          <a:p>
            <a:pPr lvl="1"/>
            <a:endParaRPr lang="en-GB" dirty="0"/>
          </a:p>
        </p:txBody>
      </p:sp>
    </p:spTree>
    <p:extLst>
      <p:ext uri="{BB962C8B-B14F-4D97-AF65-F5344CB8AC3E}">
        <p14:creationId xmlns:p14="http://schemas.microsoft.com/office/powerpoint/2010/main" val="42447684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8E64F-5026-49CD-87E3-B125A0ADD0D0}"/>
              </a:ext>
            </a:extLst>
          </p:cNvPr>
          <p:cNvSpPr>
            <a:spLocks noGrp="1"/>
          </p:cNvSpPr>
          <p:nvPr>
            <p:ph type="title"/>
          </p:nvPr>
        </p:nvSpPr>
        <p:spPr/>
        <p:txBody>
          <a:bodyPr/>
          <a:lstStyle/>
          <a:p>
            <a:r>
              <a:rPr lang="en-GB" dirty="0"/>
              <a:t>Bystander behaviour</a:t>
            </a:r>
          </a:p>
        </p:txBody>
      </p:sp>
      <p:sp>
        <p:nvSpPr>
          <p:cNvPr id="3" name="Content Placeholder 2">
            <a:extLst>
              <a:ext uri="{FF2B5EF4-FFF2-40B4-BE49-F238E27FC236}">
                <a16:creationId xmlns:a16="http://schemas.microsoft.com/office/drawing/2014/main" id="{E9759B1D-E563-4E74-8E26-12CEB2D891FA}"/>
              </a:ext>
            </a:extLst>
          </p:cNvPr>
          <p:cNvSpPr>
            <a:spLocks noGrp="1"/>
          </p:cNvSpPr>
          <p:nvPr>
            <p:ph idx="1"/>
          </p:nvPr>
        </p:nvSpPr>
        <p:spPr/>
        <p:txBody>
          <a:bodyPr/>
          <a:lstStyle/>
          <a:p>
            <a:r>
              <a:rPr lang="en-GB" dirty="0"/>
              <a:t>Helping a stranger in distress</a:t>
            </a:r>
          </a:p>
          <a:p>
            <a:endParaRPr lang="en-GB" dirty="0"/>
          </a:p>
          <a:p>
            <a:r>
              <a:rPr lang="en-GB" dirty="0"/>
              <a:t>Shocking stories / studies:</a:t>
            </a:r>
          </a:p>
          <a:p>
            <a:pPr lvl="1"/>
            <a:r>
              <a:rPr lang="en-GB" dirty="0"/>
              <a:t>Kitty Genovese: young woman</a:t>
            </a:r>
            <a:br>
              <a:rPr lang="en-GB" dirty="0"/>
            </a:br>
            <a:r>
              <a:rPr lang="en-GB" dirty="0"/>
              <a:t>murdered in New York while</a:t>
            </a:r>
            <a:br>
              <a:rPr lang="en-GB" dirty="0"/>
            </a:br>
            <a:r>
              <a:rPr lang="en-GB" dirty="0"/>
              <a:t>neighbours just watched (1964)</a:t>
            </a:r>
          </a:p>
          <a:p>
            <a:pPr lvl="2"/>
            <a:r>
              <a:rPr lang="en-GB" dirty="0"/>
              <a:t>Not how it went!</a:t>
            </a:r>
          </a:p>
          <a:p>
            <a:pPr lvl="1"/>
            <a:r>
              <a:rPr lang="en-GB" dirty="0"/>
              <a:t>Good Samaritan study in</a:t>
            </a:r>
            <a:br>
              <a:rPr lang="en-GB" dirty="0"/>
            </a:br>
            <a:r>
              <a:rPr lang="en-GB" dirty="0"/>
              <a:t>seminary (Darley &amp; Batson, 1973)</a:t>
            </a:r>
          </a:p>
        </p:txBody>
      </p:sp>
    </p:spTree>
    <p:extLst>
      <p:ext uri="{BB962C8B-B14F-4D97-AF65-F5344CB8AC3E}">
        <p14:creationId xmlns:p14="http://schemas.microsoft.com/office/powerpoint/2010/main" val="24799049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281B6-0B1D-4798-8462-3498019E1ABD}"/>
              </a:ext>
            </a:extLst>
          </p:cNvPr>
          <p:cNvSpPr>
            <a:spLocks noGrp="1"/>
          </p:cNvSpPr>
          <p:nvPr>
            <p:ph type="title"/>
          </p:nvPr>
        </p:nvSpPr>
        <p:spPr/>
        <p:txBody>
          <a:bodyPr/>
          <a:lstStyle/>
          <a:p>
            <a:r>
              <a:rPr lang="en-GB" dirty="0"/>
              <a:t>Good Samaritan study</a:t>
            </a:r>
            <a:br>
              <a:rPr lang="en-GB" dirty="0"/>
            </a:br>
            <a:r>
              <a:rPr lang="en-GB" sz="3200" dirty="0"/>
              <a:t>(Darley &amp; Batson, 1973)</a:t>
            </a:r>
          </a:p>
        </p:txBody>
      </p:sp>
      <p:sp>
        <p:nvSpPr>
          <p:cNvPr id="3" name="Content Placeholder 2">
            <a:extLst>
              <a:ext uri="{FF2B5EF4-FFF2-40B4-BE49-F238E27FC236}">
                <a16:creationId xmlns:a16="http://schemas.microsoft.com/office/drawing/2014/main" id="{97054B18-3D0A-4905-BAB8-E0A803561DA9}"/>
              </a:ext>
            </a:extLst>
          </p:cNvPr>
          <p:cNvSpPr>
            <a:spLocks noGrp="1"/>
          </p:cNvSpPr>
          <p:nvPr>
            <p:ph idx="1"/>
          </p:nvPr>
        </p:nvSpPr>
        <p:spPr>
          <a:xfrm>
            <a:off x="628650" y="3988674"/>
            <a:ext cx="5456840" cy="2151995"/>
          </a:xfrm>
        </p:spPr>
        <p:txBody>
          <a:bodyPr>
            <a:normAutofit fontScale="92500" lnSpcReduction="10000"/>
          </a:bodyPr>
          <a:lstStyle/>
          <a:p>
            <a:r>
              <a:rPr lang="en-GB" dirty="0"/>
              <a:t>Participants in a hurry rarely helped – even when rushing to talk about the Good Samaritan</a:t>
            </a:r>
          </a:p>
          <a:p>
            <a:r>
              <a:rPr lang="en-GB" dirty="0"/>
              <a:t>Lecture topic made no difference - based on null-hypothesis significance testing</a:t>
            </a:r>
          </a:p>
        </p:txBody>
      </p:sp>
      <p:pic>
        <p:nvPicPr>
          <p:cNvPr id="4" name="Picture 3">
            <a:extLst>
              <a:ext uri="{FF2B5EF4-FFF2-40B4-BE49-F238E27FC236}">
                <a16:creationId xmlns:a16="http://schemas.microsoft.com/office/drawing/2014/main" id="{48C88568-E794-4B7D-AEB9-34AE6383C7BD}"/>
              </a:ext>
            </a:extLst>
          </p:cNvPr>
          <p:cNvPicPr>
            <a:picLocks noChangeAspect="1"/>
          </p:cNvPicPr>
          <p:nvPr/>
        </p:nvPicPr>
        <p:blipFill>
          <a:blip r:embed="rId2"/>
          <a:stretch>
            <a:fillRect/>
          </a:stretch>
        </p:blipFill>
        <p:spPr>
          <a:xfrm>
            <a:off x="628650" y="1600847"/>
            <a:ext cx="4882314" cy="2294176"/>
          </a:xfrm>
          <a:prstGeom prst="rect">
            <a:avLst/>
          </a:prstGeom>
        </p:spPr>
      </p:pic>
    </p:spTree>
    <p:extLst>
      <p:ext uri="{BB962C8B-B14F-4D97-AF65-F5344CB8AC3E}">
        <p14:creationId xmlns:p14="http://schemas.microsoft.com/office/powerpoint/2010/main" val="7270740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75C06-49FC-4508-96F3-41EDAF1B1608}"/>
              </a:ext>
            </a:extLst>
          </p:cNvPr>
          <p:cNvSpPr>
            <a:spLocks noGrp="1"/>
          </p:cNvSpPr>
          <p:nvPr>
            <p:ph type="title"/>
          </p:nvPr>
        </p:nvSpPr>
        <p:spPr/>
        <p:txBody>
          <a:bodyPr/>
          <a:lstStyle/>
          <a:p>
            <a:r>
              <a:rPr lang="en-GB" dirty="0"/>
              <a:t>Research methods: averaging across behaviours?</a:t>
            </a:r>
          </a:p>
        </p:txBody>
      </p:sp>
      <p:pic>
        <p:nvPicPr>
          <p:cNvPr id="4" name="Picture 3">
            <a:extLst>
              <a:ext uri="{FF2B5EF4-FFF2-40B4-BE49-F238E27FC236}">
                <a16:creationId xmlns:a16="http://schemas.microsoft.com/office/drawing/2014/main" id="{95AD76B6-8FDB-43C8-A4B7-6AD094EFAC94}"/>
              </a:ext>
            </a:extLst>
          </p:cNvPr>
          <p:cNvPicPr>
            <a:picLocks noChangeAspect="1"/>
          </p:cNvPicPr>
          <p:nvPr/>
        </p:nvPicPr>
        <p:blipFill>
          <a:blip r:embed="rId2"/>
          <a:stretch>
            <a:fillRect/>
          </a:stretch>
        </p:blipFill>
        <p:spPr>
          <a:xfrm>
            <a:off x="338177" y="2669080"/>
            <a:ext cx="5451325" cy="1942334"/>
          </a:xfrm>
          <a:prstGeom prst="rect">
            <a:avLst/>
          </a:prstGeom>
        </p:spPr>
      </p:pic>
    </p:spTree>
    <p:extLst>
      <p:ext uri="{BB962C8B-B14F-4D97-AF65-F5344CB8AC3E}">
        <p14:creationId xmlns:p14="http://schemas.microsoft.com/office/powerpoint/2010/main" val="21688669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75C06-49FC-4508-96F3-41EDAF1B1608}"/>
              </a:ext>
            </a:extLst>
          </p:cNvPr>
          <p:cNvSpPr>
            <a:spLocks noGrp="1"/>
          </p:cNvSpPr>
          <p:nvPr>
            <p:ph type="title"/>
          </p:nvPr>
        </p:nvSpPr>
        <p:spPr/>
        <p:txBody>
          <a:bodyPr/>
          <a:lstStyle/>
          <a:p>
            <a:r>
              <a:rPr lang="en-GB" dirty="0"/>
              <a:t>Problem with significance testing</a:t>
            </a:r>
          </a:p>
        </p:txBody>
      </p:sp>
      <p:sp>
        <p:nvSpPr>
          <p:cNvPr id="5" name="Content Placeholder 2">
            <a:extLst>
              <a:ext uri="{FF2B5EF4-FFF2-40B4-BE49-F238E27FC236}">
                <a16:creationId xmlns:a16="http://schemas.microsoft.com/office/drawing/2014/main" id="{29313BF9-1D4A-469E-8BF7-D4A846DD8222}"/>
              </a:ext>
            </a:extLst>
          </p:cNvPr>
          <p:cNvSpPr>
            <a:spLocks noGrp="1"/>
          </p:cNvSpPr>
          <p:nvPr>
            <p:ph idx="1"/>
          </p:nvPr>
        </p:nvSpPr>
        <p:spPr>
          <a:xfrm>
            <a:off x="628650" y="1690689"/>
            <a:ext cx="4755274" cy="4732830"/>
          </a:xfrm>
        </p:spPr>
        <p:txBody>
          <a:bodyPr>
            <a:normAutofit fontScale="85000" lnSpcReduction="10000"/>
          </a:bodyPr>
          <a:lstStyle/>
          <a:p>
            <a:r>
              <a:rPr lang="en-GB" dirty="0"/>
              <a:t>Test whether we can be quite sure of an effect by asking how unlikely our observation would have been under null-hypothesis</a:t>
            </a:r>
          </a:p>
          <a:p>
            <a:endParaRPr lang="en-GB" dirty="0"/>
          </a:p>
          <a:p>
            <a:r>
              <a:rPr lang="en-GB" dirty="0"/>
              <a:t>Not being sure does not mean that there is no effect! (Here, the sample was too small!)</a:t>
            </a:r>
          </a:p>
          <a:p>
            <a:endParaRPr lang="en-GB" dirty="0"/>
          </a:p>
          <a:p>
            <a:r>
              <a:rPr lang="en-GB" dirty="0"/>
              <a:t>Bayesian analysis allows to judge probabilities of different beliefs – Greenwald (1975) suggests odds of 5:1 for effect of Good Samaritan story</a:t>
            </a:r>
          </a:p>
        </p:txBody>
      </p:sp>
    </p:spTree>
    <p:extLst>
      <p:ext uri="{BB962C8B-B14F-4D97-AF65-F5344CB8AC3E}">
        <p14:creationId xmlns:p14="http://schemas.microsoft.com/office/powerpoint/2010/main" val="38838580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71D0C-150A-4BAE-B364-1EA95045EA69}"/>
              </a:ext>
            </a:extLst>
          </p:cNvPr>
          <p:cNvSpPr>
            <a:spLocks noGrp="1"/>
          </p:cNvSpPr>
          <p:nvPr>
            <p:ph type="title"/>
          </p:nvPr>
        </p:nvSpPr>
        <p:spPr>
          <a:xfrm>
            <a:off x="201613" y="365126"/>
            <a:ext cx="8740774" cy="1325563"/>
          </a:xfrm>
        </p:spPr>
        <p:txBody>
          <a:bodyPr/>
          <a:lstStyle/>
          <a:p>
            <a:r>
              <a:rPr lang="en-GB" dirty="0"/>
              <a:t>Steps towards bystander intervention</a:t>
            </a:r>
          </a:p>
        </p:txBody>
      </p:sp>
      <p:pic>
        <p:nvPicPr>
          <p:cNvPr id="5" name="Picture 2">
            <a:extLst>
              <a:ext uri="{FF2B5EF4-FFF2-40B4-BE49-F238E27FC236}">
                <a16:creationId xmlns:a16="http://schemas.microsoft.com/office/drawing/2014/main" id="{8F798A57-C4ED-41B3-9AE0-378F8E5097D4}"/>
              </a:ext>
            </a:extLst>
          </p:cNvPr>
          <p:cNvPicPr>
            <a:picLocks noChangeAspect="1" noChangeArrowheads="1"/>
          </p:cNvPicPr>
          <p:nvPr/>
        </p:nvPicPr>
        <p:blipFill>
          <a:blip r:embed="rId2" cstate="print"/>
          <a:srcRect/>
          <a:stretch>
            <a:fillRect/>
          </a:stretch>
        </p:blipFill>
        <p:spPr bwMode="auto">
          <a:xfrm>
            <a:off x="100012" y="2170772"/>
            <a:ext cx="8943976" cy="3038475"/>
          </a:xfrm>
          <a:prstGeom prst="rect">
            <a:avLst/>
          </a:prstGeom>
          <a:noFill/>
          <a:ln w="9525">
            <a:noFill/>
            <a:miter lim="800000"/>
            <a:headEnd/>
            <a:tailEnd/>
          </a:ln>
        </p:spPr>
      </p:pic>
      <p:sp>
        <p:nvSpPr>
          <p:cNvPr id="7" name="TextBox 6">
            <a:extLst>
              <a:ext uri="{FF2B5EF4-FFF2-40B4-BE49-F238E27FC236}">
                <a16:creationId xmlns:a16="http://schemas.microsoft.com/office/drawing/2014/main" id="{093E9993-B8E0-46D6-B567-A9D71ED80642}"/>
              </a:ext>
            </a:extLst>
          </p:cNvPr>
          <p:cNvSpPr txBox="1">
            <a:spLocks noChangeArrowheads="1"/>
          </p:cNvSpPr>
          <p:nvPr/>
        </p:nvSpPr>
        <p:spPr bwMode="auto">
          <a:xfrm>
            <a:off x="201613" y="1824697"/>
            <a:ext cx="1600200" cy="461963"/>
          </a:xfrm>
          <a:prstGeom prst="rect">
            <a:avLst/>
          </a:prstGeom>
          <a:noFill/>
          <a:ln w="9525">
            <a:noFill/>
            <a:miter lim="800000"/>
            <a:headEnd/>
            <a:tailEnd/>
          </a:ln>
        </p:spPr>
        <p:txBody>
          <a:bodyPr>
            <a:spAutoFit/>
          </a:bodyPr>
          <a:lstStyle/>
          <a:p>
            <a:r>
              <a:rPr lang="en-US" sz="2400" b="1">
                <a:solidFill>
                  <a:srgbClr val="3F77B9"/>
                </a:solidFill>
              </a:rPr>
              <a:t>Attention:</a:t>
            </a:r>
          </a:p>
        </p:txBody>
      </p:sp>
      <p:sp>
        <p:nvSpPr>
          <p:cNvPr id="9" name="TextBox 7">
            <a:extLst>
              <a:ext uri="{FF2B5EF4-FFF2-40B4-BE49-F238E27FC236}">
                <a16:creationId xmlns:a16="http://schemas.microsoft.com/office/drawing/2014/main" id="{DE07680E-EAC5-4143-A7CC-80BC4D84444F}"/>
              </a:ext>
            </a:extLst>
          </p:cNvPr>
          <p:cNvSpPr txBox="1">
            <a:spLocks noChangeArrowheads="1"/>
          </p:cNvSpPr>
          <p:nvPr/>
        </p:nvSpPr>
        <p:spPr bwMode="auto">
          <a:xfrm>
            <a:off x="2574925" y="1824697"/>
            <a:ext cx="1600200" cy="461963"/>
          </a:xfrm>
          <a:prstGeom prst="rect">
            <a:avLst/>
          </a:prstGeom>
          <a:noFill/>
          <a:ln w="9525">
            <a:noFill/>
            <a:miter lim="800000"/>
            <a:headEnd/>
            <a:tailEnd/>
          </a:ln>
        </p:spPr>
        <p:txBody>
          <a:bodyPr>
            <a:spAutoFit/>
          </a:bodyPr>
          <a:lstStyle/>
          <a:p>
            <a:r>
              <a:rPr lang="en-US" sz="2400" b="1">
                <a:solidFill>
                  <a:srgbClr val="3F77B9"/>
                </a:solidFill>
              </a:rPr>
              <a:t>Appraisal:</a:t>
            </a:r>
          </a:p>
        </p:txBody>
      </p:sp>
      <p:sp>
        <p:nvSpPr>
          <p:cNvPr id="11" name="TextBox 8">
            <a:extLst>
              <a:ext uri="{FF2B5EF4-FFF2-40B4-BE49-F238E27FC236}">
                <a16:creationId xmlns:a16="http://schemas.microsoft.com/office/drawing/2014/main" id="{4F295382-3E03-4D56-A417-11A966D0C378}"/>
              </a:ext>
            </a:extLst>
          </p:cNvPr>
          <p:cNvSpPr txBox="1">
            <a:spLocks noChangeArrowheads="1"/>
          </p:cNvSpPr>
          <p:nvPr/>
        </p:nvSpPr>
        <p:spPr bwMode="auto">
          <a:xfrm>
            <a:off x="4956175" y="1824697"/>
            <a:ext cx="1816100" cy="461963"/>
          </a:xfrm>
          <a:prstGeom prst="rect">
            <a:avLst/>
          </a:prstGeom>
          <a:noFill/>
          <a:ln w="9525">
            <a:noFill/>
            <a:miter lim="800000"/>
            <a:headEnd/>
            <a:tailEnd/>
          </a:ln>
        </p:spPr>
        <p:txBody>
          <a:bodyPr>
            <a:spAutoFit/>
          </a:bodyPr>
          <a:lstStyle/>
          <a:p>
            <a:r>
              <a:rPr lang="en-US" sz="2400" b="1">
                <a:solidFill>
                  <a:srgbClr val="3F77B9"/>
                </a:solidFill>
              </a:rPr>
              <a:t>Social Role:</a:t>
            </a:r>
          </a:p>
        </p:txBody>
      </p:sp>
      <p:sp>
        <p:nvSpPr>
          <p:cNvPr id="13" name="TextBox 9">
            <a:extLst>
              <a:ext uri="{FF2B5EF4-FFF2-40B4-BE49-F238E27FC236}">
                <a16:creationId xmlns:a16="http://schemas.microsoft.com/office/drawing/2014/main" id="{7F5FC11C-7527-4775-B5E0-31074C510BA0}"/>
              </a:ext>
            </a:extLst>
          </p:cNvPr>
          <p:cNvSpPr txBox="1">
            <a:spLocks noChangeArrowheads="1"/>
          </p:cNvSpPr>
          <p:nvPr/>
        </p:nvSpPr>
        <p:spPr bwMode="auto">
          <a:xfrm>
            <a:off x="7104063" y="1823110"/>
            <a:ext cx="2147887" cy="461962"/>
          </a:xfrm>
          <a:prstGeom prst="rect">
            <a:avLst/>
          </a:prstGeom>
          <a:noFill/>
          <a:ln w="9525">
            <a:noFill/>
            <a:miter lim="800000"/>
            <a:headEnd/>
            <a:tailEnd/>
          </a:ln>
        </p:spPr>
        <p:txBody>
          <a:bodyPr>
            <a:spAutoFit/>
          </a:bodyPr>
          <a:lstStyle/>
          <a:p>
            <a:r>
              <a:rPr lang="en-US" sz="2400" b="1">
                <a:solidFill>
                  <a:srgbClr val="3F77B9"/>
                </a:solidFill>
              </a:rPr>
              <a:t>Taking Action:</a:t>
            </a:r>
          </a:p>
        </p:txBody>
      </p:sp>
    </p:spTree>
    <p:extLst>
      <p:ext uri="{BB962C8B-B14F-4D97-AF65-F5344CB8AC3E}">
        <p14:creationId xmlns:p14="http://schemas.microsoft.com/office/powerpoint/2010/main" val="37568959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71D0C-150A-4BAE-B364-1EA95045EA69}"/>
              </a:ext>
            </a:extLst>
          </p:cNvPr>
          <p:cNvSpPr>
            <a:spLocks noGrp="1"/>
          </p:cNvSpPr>
          <p:nvPr>
            <p:ph type="title"/>
          </p:nvPr>
        </p:nvSpPr>
        <p:spPr>
          <a:xfrm>
            <a:off x="628649" y="365126"/>
            <a:ext cx="8313737" cy="1325563"/>
          </a:xfrm>
        </p:spPr>
        <p:txBody>
          <a:bodyPr/>
          <a:lstStyle/>
          <a:p>
            <a:r>
              <a:rPr lang="en-GB" dirty="0"/>
              <a:t>Bystander effect</a:t>
            </a:r>
          </a:p>
        </p:txBody>
      </p:sp>
      <p:sp>
        <p:nvSpPr>
          <p:cNvPr id="8" name="Content Placeholder 2">
            <a:extLst>
              <a:ext uri="{FF2B5EF4-FFF2-40B4-BE49-F238E27FC236}">
                <a16:creationId xmlns:a16="http://schemas.microsoft.com/office/drawing/2014/main" id="{BDC188E2-59E0-4B95-8F2B-419C47F609F9}"/>
              </a:ext>
            </a:extLst>
          </p:cNvPr>
          <p:cNvSpPr>
            <a:spLocks noGrp="1"/>
          </p:cNvSpPr>
          <p:nvPr>
            <p:ph idx="1"/>
          </p:nvPr>
        </p:nvSpPr>
        <p:spPr>
          <a:xfrm>
            <a:off x="628650" y="1580330"/>
            <a:ext cx="5212474" cy="4732830"/>
          </a:xfrm>
        </p:spPr>
        <p:txBody>
          <a:bodyPr>
            <a:normAutofit fontScale="92500"/>
          </a:bodyPr>
          <a:lstStyle/>
          <a:p>
            <a:r>
              <a:rPr lang="en-GB" dirty="0"/>
              <a:t>Sometimes, fewer people help when more are available</a:t>
            </a:r>
          </a:p>
          <a:p>
            <a:endParaRPr lang="en-GB" dirty="0"/>
          </a:p>
          <a:p>
            <a:r>
              <a:rPr lang="en-GB" dirty="0"/>
              <a:t>Why?</a:t>
            </a:r>
          </a:p>
          <a:p>
            <a:pPr lvl="1"/>
            <a:r>
              <a:rPr lang="en-GB" dirty="0"/>
              <a:t>Diffusion of responsibility (free-riding)</a:t>
            </a:r>
          </a:p>
          <a:p>
            <a:pPr lvl="1"/>
            <a:r>
              <a:rPr lang="en-GB" dirty="0"/>
              <a:t>Conformity</a:t>
            </a:r>
          </a:p>
          <a:p>
            <a:pPr lvl="1"/>
            <a:r>
              <a:rPr lang="en-GB" dirty="0"/>
              <a:t>Informational influence &amp; pluralistic ignorance</a:t>
            </a:r>
          </a:p>
          <a:p>
            <a:pPr lvl="1"/>
            <a:endParaRPr lang="en-GB" dirty="0"/>
          </a:p>
          <a:p>
            <a:r>
              <a:rPr lang="en-GB" dirty="0"/>
              <a:t>Bystander effect reduced when situations were physically dangerous (Fischer et al., 2011)</a:t>
            </a:r>
          </a:p>
        </p:txBody>
      </p:sp>
    </p:spTree>
    <p:extLst>
      <p:ext uri="{BB962C8B-B14F-4D97-AF65-F5344CB8AC3E}">
        <p14:creationId xmlns:p14="http://schemas.microsoft.com/office/powerpoint/2010/main" val="23915923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B71961-7F9A-4423-A540-F31519B5087A}"/>
              </a:ext>
            </a:extLst>
          </p:cNvPr>
          <p:cNvPicPr>
            <a:picLocks noChangeAspect="1"/>
          </p:cNvPicPr>
          <p:nvPr/>
        </p:nvPicPr>
        <p:blipFill>
          <a:blip r:embed="rId2"/>
          <a:stretch>
            <a:fillRect/>
          </a:stretch>
        </p:blipFill>
        <p:spPr>
          <a:xfrm>
            <a:off x="120420" y="262157"/>
            <a:ext cx="8792802" cy="3905795"/>
          </a:xfrm>
          <a:prstGeom prst="rect">
            <a:avLst/>
          </a:prstGeom>
        </p:spPr>
      </p:pic>
      <p:sp>
        <p:nvSpPr>
          <p:cNvPr id="7" name="TextBox 9">
            <a:extLst>
              <a:ext uri="{FF2B5EF4-FFF2-40B4-BE49-F238E27FC236}">
                <a16:creationId xmlns:a16="http://schemas.microsoft.com/office/drawing/2014/main" id="{FDB90793-59B6-4FE4-9C3B-EBE1F9282067}"/>
              </a:ext>
            </a:extLst>
          </p:cNvPr>
          <p:cNvSpPr txBox="1">
            <a:spLocks noChangeArrowheads="1"/>
          </p:cNvSpPr>
          <p:nvPr/>
        </p:nvSpPr>
        <p:spPr bwMode="auto">
          <a:xfrm>
            <a:off x="120420" y="4810674"/>
            <a:ext cx="5910373" cy="830997"/>
          </a:xfrm>
          <a:prstGeom prst="rect">
            <a:avLst/>
          </a:prstGeom>
          <a:noFill/>
          <a:ln w="9525">
            <a:noFill/>
            <a:miter lim="800000"/>
            <a:headEnd/>
            <a:tailEnd/>
          </a:ln>
        </p:spPr>
        <p:txBody>
          <a:bodyPr wrap="square">
            <a:spAutoFit/>
          </a:bodyPr>
          <a:lstStyle/>
          <a:p>
            <a:r>
              <a:rPr lang="en-US" sz="2400" b="1" dirty="0">
                <a:solidFill>
                  <a:srgbClr val="3F77B9"/>
                </a:solidFill>
                <a:sym typeface="Wingdings" panose="05000000000000000000" pitchFamily="2" charset="2"/>
              </a:rPr>
              <a:t> </a:t>
            </a:r>
            <a:r>
              <a:rPr lang="en-US" sz="2400" b="1" dirty="0">
                <a:solidFill>
                  <a:srgbClr val="3F77B9"/>
                </a:solidFill>
              </a:rPr>
              <a:t>Bystanders intervened in 90% of conflicts</a:t>
            </a:r>
          </a:p>
          <a:p>
            <a:r>
              <a:rPr lang="en-US" sz="2400" b="1" dirty="0">
                <a:solidFill>
                  <a:srgbClr val="3F77B9"/>
                </a:solidFill>
                <a:sym typeface="Wingdings" panose="05000000000000000000" pitchFamily="2" charset="2"/>
              </a:rPr>
              <a:t> </a:t>
            </a:r>
            <a:r>
              <a:rPr lang="en-US" sz="2400" b="1" dirty="0">
                <a:solidFill>
                  <a:srgbClr val="3F77B9"/>
                </a:solidFill>
              </a:rPr>
              <a:t>More bystanders: more help</a:t>
            </a:r>
          </a:p>
        </p:txBody>
      </p:sp>
    </p:spTree>
    <p:extLst>
      <p:ext uri="{BB962C8B-B14F-4D97-AF65-F5344CB8AC3E}">
        <p14:creationId xmlns:p14="http://schemas.microsoft.com/office/powerpoint/2010/main" val="8505851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B6E7B-A917-4E1F-A1A3-7F570F7BD7A5}"/>
              </a:ext>
            </a:extLst>
          </p:cNvPr>
          <p:cNvSpPr>
            <a:spLocks noGrp="1"/>
          </p:cNvSpPr>
          <p:nvPr>
            <p:ph type="title"/>
          </p:nvPr>
        </p:nvSpPr>
        <p:spPr/>
        <p:txBody>
          <a:bodyPr/>
          <a:lstStyle/>
          <a:p>
            <a:r>
              <a:rPr lang="en-GB" dirty="0"/>
              <a:t>Reciprocity and social norms</a:t>
            </a:r>
          </a:p>
        </p:txBody>
      </p:sp>
      <p:sp>
        <p:nvSpPr>
          <p:cNvPr id="3" name="Content Placeholder 2">
            <a:extLst>
              <a:ext uri="{FF2B5EF4-FFF2-40B4-BE49-F238E27FC236}">
                <a16:creationId xmlns:a16="http://schemas.microsoft.com/office/drawing/2014/main" id="{27BCB40C-F595-4A2C-8699-BC9042781485}"/>
              </a:ext>
            </a:extLst>
          </p:cNvPr>
          <p:cNvSpPr>
            <a:spLocks noGrp="1"/>
          </p:cNvSpPr>
          <p:nvPr>
            <p:ph idx="1"/>
          </p:nvPr>
        </p:nvSpPr>
        <p:spPr>
          <a:xfrm>
            <a:off x="628650" y="1690689"/>
            <a:ext cx="5638143" cy="4351338"/>
          </a:xfrm>
        </p:spPr>
        <p:txBody>
          <a:bodyPr/>
          <a:lstStyle/>
          <a:p>
            <a:r>
              <a:rPr lang="en-GB" dirty="0"/>
              <a:t>Can emphasize social norms and social identities</a:t>
            </a:r>
          </a:p>
          <a:p>
            <a:pPr lvl="1"/>
            <a:r>
              <a:rPr lang="en-GB" dirty="0"/>
              <a:t>Developmental psychology: raising “helpers”</a:t>
            </a:r>
          </a:p>
          <a:p>
            <a:pPr lvl="1"/>
            <a:r>
              <a:rPr lang="en-GB" dirty="0"/>
              <a:t>Choosing the stories we tell</a:t>
            </a:r>
          </a:p>
          <a:p>
            <a:pPr lvl="1"/>
            <a:r>
              <a:rPr lang="en-GB" dirty="0"/>
              <a:t>Setting expectations – duty-to-rescue laws, e.g., in Germany and Spain</a:t>
            </a:r>
          </a:p>
          <a:p>
            <a:r>
              <a:rPr lang="en-GB" dirty="0"/>
              <a:t>Can start chains by “paying it forward”</a:t>
            </a:r>
          </a:p>
          <a:p>
            <a:pPr lvl="1"/>
            <a:r>
              <a:rPr lang="en-GB" dirty="0"/>
              <a:t>Organised example: donating a kidney</a:t>
            </a:r>
          </a:p>
        </p:txBody>
      </p:sp>
    </p:spTree>
    <p:extLst>
      <p:ext uri="{BB962C8B-B14F-4D97-AF65-F5344CB8AC3E}">
        <p14:creationId xmlns:p14="http://schemas.microsoft.com/office/powerpoint/2010/main" val="6206370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p:txBody>
          <a:bodyPr>
            <a:normAutofit/>
          </a:bodyPr>
          <a:lstStyle/>
          <a:p>
            <a:r>
              <a:rPr lang="en-US" dirty="0"/>
              <a:t>Psychological benefits of helping </a:t>
            </a:r>
          </a:p>
        </p:txBody>
      </p:sp>
      <p:sp>
        <p:nvSpPr>
          <p:cNvPr id="157699" name="Rectangle 3"/>
          <p:cNvSpPr>
            <a:spLocks noGrp="1" noChangeArrowheads="1"/>
          </p:cNvSpPr>
          <p:nvPr>
            <p:ph type="body" idx="1"/>
          </p:nvPr>
        </p:nvSpPr>
        <p:spPr>
          <a:xfrm>
            <a:off x="628650" y="1825625"/>
            <a:ext cx="5433191" cy="4351338"/>
          </a:xfrm>
        </p:spPr>
        <p:txBody>
          <a:bodyPr>
            <a:normAutofit/>
          </a:bodyPr>
          <a:lstStyle/>
          <a:p>
            <a:r>
              <a:rPr lang="en-US" dirty="0"/>
              <a:t>Helping increases:</a:t>
            </a:r>
          </a:p>
          <a:p>
            <a:pPr lvl="1"/>
            <a:r>
              <a:rPr lang="en-US" dirty="0"/>
              <a:t>Self-worth (Schwartz et al., 2009)</a:t>
            </a:r>
          </a:p>
          <a:p>
            <a:pPr lvl="1"/>
            <a:r>
              <a:rPr lang="en-US" dirty="0"/>
              <a:t>Well-being (Curry et al, 2018)</a:t>
            </a:r>
          </a:p>
          <a:p>
            <a:pPr lvl="1"/>
            <a:r>
              <a:rPr lang="en-US" dirty="0"/>
              <a:t>Longevity (Brown et al., 2003)</a:t>
            </a:r>
          </a:p>
          <a:p>
            <a:pPr lvl="1"/>
            <a:r>
              <a:rPr lang="en-US" dirty="0"/>
              <a:t>Reputation &amp; prestige </a:t>
            </a:r>
            <a:br>
              <a:rPr lang="en-US" dirty="0"/>
            </a:br>
            <a:r>
              <a:rPr lang="en-US" dirty="0"/>
              <a:t>(Hardy &amp; van </a:t>
            </a:r>
            <a:r>
              <a:rPr lang="en-US" dirty="0" err="1"/>
              <a:t>Vugt</a:t>
            </a:r>
            <a:r>
              <a:rPr lang="en-US" dirty="0"/>
              <a:t>, 2006)</a:t>
            </a:r>
          </a:p>
          <a:p>
            <a:pPr lvl="1"/>
            <a:endParaRPr lang="en-US" dirty="0"/>
          </a:p>
          <a:p>
            <a:r>
              <a:rPr lang="en-US" dirty="0"/>
              <a:t>Loving-kindness meditation uses this in therapeutic context – try it out for yourself</a:t>
            </a:r>
          </a:p>
          <a:p>
            <a:endParaRPr lang="en-US" dirty="0"/>
          </a:p>
        </p:txBody>
      </p:sp>
    </p:spTree>
    <p:extLst>
      <p:ext uri="{BB962C8B-B14F-4D97-AF65-F5344CB8AC3E}">
        <p14:creationId xmlns:p14="http://schemas.microsoft.com/office/powerpoint/2010/main" val="727989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light&#10;&#10;Description automatically generated">
            <a:extLst>
              <a:ext uri="{FF2B5EF4-FFF2-40B4-BE49-F238E27FC236}">
                <a16:creationId xmlns:a16="http://schemas.microsoft.com/office/drawing/2014/main" id="{014AE702-654B-49BD-B065-7A442705418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flipH="1">
            <a:off x="-765111" y="0"/>
            <a:ext cx="10327341" cy="6858000"/>
          </a:xfrm>
          <a:prstGeom prst="rect">
            <a:avLst/>
          </a:prstGeom>
        </p:spPr>
      </p:pic>
      <p:sp>
        <p:nvSpPr>
          <p:cNvPr id="3" name="Content Placeholder 2">
            <a:extLst>
              <a:ext uri="{FF2B5EF4-FFF2-40B4-BE49-F238E27FC236}">
                <a16:creationId xmlns:a16="http://schemas.microsoft.com/office/drawing/2014/main" id="{5E9D5DD8-78A9-4378-991F-F5A6FFD4F6D4}"/>
              </a:ext>
            </a:extLst>
          </p:cNvPr>
          <p:cNvSpPr>
            <a:spLocks noGrp="1"/>
          </p:cNvSpPr>
          <p:nvPr>
            <p:ph idx="1"/>
          </p:nvPr>
        </p:nvSpPr>
        <p:spPr>
          <a:xfrm>
            <a:off x="2385604" y="1287206"/>
            <a:ext cx="4506369" cy="4014961"/>
          </a:xfrm>
        </p:spPr>
        <p:txBody>
          <a:bodyPr>
            <a:noAutofit/>
          </a:bodyPr>
          <a:lstStyle/>
          <a:p>
            <a:pPr marL="10860" indent="0">
              <a:spcBef>
                <a:spcPts val="697"/>
              </a:spcBef>
              <a:buNone/>
              <a:tabLst>
                <a:tab pos="206336" algn="l"/>
              </a:tabLst>
            </a:pPr>
            <a:endParaRPr lang="en-GB" sz="2400" spc="51" dirty="0">
              <a:solidFill>
                <a:schemeClr val="bg2"/>
              </a:solidFill>
              <a:cs typeface="Trebuchet MS"/>
            </a:endParaRPr>
          </a:p>
          <a:p>
            <a:pPr marL="206336" indent="-195476">
              <a:spcBef>
                <a:spcPts val="697"/>
              </a:spcBef>
              <a:buFont typeface="Arial"/>
              <a:buChar char="•"/>
              <a:tabLst>
                <a:tab pos="206336" algn="l"/>
              </a:tabLst>
            </a:pPr>
            <a:r>
              <a:rPr lang="en-GB" sz="3000" spc="51" dirty="0">
                <a:solidFill>
                  <a:schemeClr val="bg2"/>
                </a:solidFill>
                <a:cs typeface="Trebuchet MS"/>
              </a:rPr>
              <a:t>Are people generally more interested in their</a:t>
            </a:r>
            <a:r>
              <a:rPr lang="en-GB" sz="3000" spc="-227" dirty="0">
                <a:solidFill>
                  <a:schemeClr val="bg2"/>
                </a:solidFill>
                <a:cs typeface="Trebuchet MS"/>
              </a:rPr>
              <a:t> </a:t>
            </a:r>
            <a:r>
              <a:rPr lang="en-GB" sz="3000" i="1" spc="-133" dirty="0">
                <a:solidFill>
                  <a:schemeClr val="accent6"/>
                </a:solidFill>
                <a:cs typeface="Trebuchet MS"/>
              </a:rPr>
              <a:t>self-interest </a:t>
            </a:r>
            <a:r>
              <a:rPr lang="en-GB" sz="3000" spc="-111" dirty="0">
                <a:solidFill>
                  <a:schemeClr val="bg2"/>
                </a:solidFill>
                <a:cs typeface="Trebuchet MS"/>
              </a:rPr>
              <a:t>than in those of others</a:t>
            </a:r>
            <a:r>
              <a:rPr lang="en-GB" sz="3000" spc="-38" dirty="0">
                <a:solidFill>
                  <a:schemeClr val="bg2"/>
                </a:solidFill>
                <a:cs typeface="Trebuchet MS"/>
              </a:rPr>
              <a:t>?</a:t>
            </a:r>
          </a:p>
          <a:p>
            <a:pPr marL="206336" indent="-195476">
              <a:spcBef>
                <a:spcPts val="697"/>
              </a:spcBef>
              <a:buFont typeface="Arial"/>
              <a:buChar char="•"/>
              <a:tabLst>
                <a:tab pos="206336" algn="l"/>
              </a:tabLst>
            </a:pPr>
            <a:endParaRPr lang="en-GB" sz="3000" dirty="0">
              <a:solidFill>
                <a:schemeClr val="bg2"/>
              </a:solidFill>
              <a:cs typeface="Trebuchet MS"/>
            </a:endParaRPr>
          </a:p>
          <a:p>
            <a:pPr marL="206336" indent="-195476">
              <a:spcBef>
                <a:spcPts val="607"/>
              </a:spcBef>
              <a:buFont typeface="Arial"/>
              <a:buChar char="•"/>
              <a:tabLst>
                <a:tab pos="206336" algn="l"/>
              </a:tabLst>
            </a:pPr>
            <a:r>
              <a:rPr lang="en-GB" sz="3000" spc="51" dirty="0">
                <a:solidFill>
                  <a:schemeClr val="bg2"/>
                </a:solidFill>
                <a:cs typeface="Trebuchet MS"/>
              </a:rPr>
              <a:t>What predicts</a:t>
            </a:r>
            <a:r>
              <a:rPr lang="en-GB" sz="3000" spc="-227" dirty="0">
                <a:solidFill>
                  <a:schemeClr val="bg2"/>
                </a:solidFill>
                <a:cs typeface="Trebuchet MS"/>
              </a:rPr>
              <a:t> </a:t>
            </a:r>
            <a:br>
              <a:rPr lang="en-GB" sz="3000" spc="-227" dirty="0">
                <a:solidFill>
                  <a:schemeClr val="bg2"/>
                </a:solidFill>
                <a:cs typeface="Trebuchet MS"/>
              </a:rPr>
            </a:br>
            <a:r>
              <a:rPr lang="en-GB" sz="3000" i="1" spc="-167" dirty="0">
                <a:solidFill>
                  <a:schemeClr val="accent6"/>
                </a:solidFill>
                <a:cs typeface="Trebuchet MS"/>
              </a:rPr>
              <a:t>pro-social behaviour?</a:t>
            </a:r>
            <a:endParaRPr lang="en-GB" sz="3000" dirty="0">
              <a:solidFill>
                <a:schemeClr val="bg2"/>
              </a:solidFill>
              <a:cs typeface="Trebuchet MS"/>
            </a:endParaRPr>
          </a:p>
        </p:txBody>
      </p:sp>
    </p:spTree>
    <p:extLst>
      <p:ext uri="{BB962C8B-B14F-4D97-AF65-F5344CB8AC3E}">
        <p14:creationId xmlns:p14="http://schemas.microsoft.com/office/powerpoint/2010/main" val="14609560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animal, bird, water, food&#10;&#10;Description automatically generated">
            <a:extLst>
              <a:ext uri="{FF2B5EF4-FFF2-40B4-BE49-F238E27FC236}">
                <a16:creationId xmlns:a16="http://schemas.microsoft.com/office/drawing/2014/main" id="{E7BB1589-FCEA-4C2B-A7E8-F0C0429C0116}"/>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83316" y="0"/>
            <a:ext cx="10263105" cy="6857129"/>
          </a:xfrm>
          <a:prstGeom prst="rect">
            <a:avLst/>
          </a:prstGeom>
        </p:spPr>
      </p:pic>
      <p:graphicFrame>
        <p:nvGraphicFramePr>
          <p:cNvPr id="6146" name="Object 6" hidden="1">
            <a:extLst>
              <a:ext uri="{FF2B5EF4-FFF2-40B4-BE49-F238E27FC236}">
                <a16:creationId xmlns:a16="http://schemas.microsoft.com/office/drawing/2014/main" id="{C40C388D-AEAD-4D66-B6AC-8486241E11D2}"/>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1522" name="think-cell Slide" r:id="rId10" imgW="360" imgH="360" progId="TCLayout.ActiveDocument.1">
                  <p:embed/>
                </p:oleObj>
              </mc:Choice>
              <mc:Fallback>
                <p:oleObj name="think-cell Slide" r:id="rId10" imgW="360" imgH="360" progId="TCLayout.ActiveDocument.1">
                  <p:embed/>
                  <p:pic>
                    <p:nvPicPr>
                      <p:cNvPr id="6146" name="Object 6" hidden="1">
                        <a:extLst>
                          <a:ext uri="{FF2B5EF4-FFF2-40B4-BE49-F238E27FC236}">
                            <a16:creationId xmlns:a16="http://schemas.microsoft.com/office/drawing/2014/main" id="{C40C388D-AEAD-4D66-B6AC-8486241E11D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149" name="Rectangle 1">
            <a:extLst>
              <a:ext uri="{FF2B5EF4-FFF2-40B4-BE49-F238E27FC236}">
                <a16:creationId xmlns:a16="http://schemas.microsoft.com/office/drawing/2014/main" id="{365A5990-0E78-4267-9CA3-2964EF39DFA6}"/>
              </a:ext>
            </a:extLst>
          </p:cNvPr>
          <p:cNvSpPr txBox="1">
            <a:spLocks noChangeArrowheads="1"/>
          </p:cNvSpPr>
          <p:nvPr>
            <p:custDataLst>
              <p:tags r:id="rId3"/>
            </p:custDataLst>
          </p:nvPr>
        </p:nvSpPr>
        <p:spPr bwMode="auto">
          <a:xfrm>
            <a:off x="0" y="1916832"/>
            <a:ext cx="5348748" cy="4346316"/>
          </a:xfrm>
          <a:prstGeom prst="rect">
            <a:avLst/>
          </a:prstGeom>
          <a:solidFill>
            <a:srgbClr val="FFFFFF">
              <a:alpha val="7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6200" tIns="76200" rIns="76200" bIns="76200" anchor="ctr"/>
          <a:lstStyle>
            <a:lvl1pPr>
              <a:spcBef>
                <a:spcPct val="20000"/>
              </a:spcBef>
              <a:buClr>
                <a:srgbClr val="998146"/>
              </a:buClr>
              <a:buChar char="–"/>
              <a:defRPr sz="4000">
                <a:solidFill>
                  <a:schemeClr val="tx1"/>
                </a:solidFill>
                <a:latin typeface="Georgia" panose="02040502050405020303" pitchFamily="18" charset="0"/>
              </a:defRPr>
            </a:lvl1pPr>
            <a:lvl2pPr marL="742950" indent="-285750">
              <a:spcBef>
                <a:spcPct val="20000"/>
              </a:spcBef>
              <a:buClr>
                <a:srgbClr val="998146"/>
              </a:buClr>
              <a:buChar char="–"/>
              <a:defRPr sz="4000">
                <a:solidFill>
                  <a:schemeClr val="tx1"/>
                </a:solidFill>
                <a:latin typeface="Georgia" panose="02040502050405020303" pitchFamily="18" charset="0"/>
              </a:defRPr>
            </a:lvl2pPr>
            <a:lvl3pPr marL="1143000" indent="-228600">
              <a:spcBef>
                <a:spcPct val="20000"/>
              </a:spcBef>
              <a:buClr>
                <a:srgbClr val="998146"/>
              </a:buClr>
              <a:buChar char="–"/>
              <a:defRPr sz="4000" i="1">
                <a:solidFill>
                  <a:schemeClr val="tx1"/>
                </a:solidFill>
                <a:latin typeface="Georgia" panose="02040502050405020303" pitchFamily="18" charset="0"/>
              </a:defRPr>
            </a:lvl3pPr>
            <a:lvl4pPr marL="1600200" indent="-228600">
              <a:spcBef>
                <a:spcPct val="20000"/>
              </a:spcBef>
              <a:buClr>
                <a:srgbClr val="998146"/>
              </a:buClr>
              <a:buChar char="–"/>
              <a:defRPr sz="4000">
                <a:solidFill>
                  <a:schemeClr val="tx1"/>
                </a:solidFill>
                <a:latin typeface="Georgia" panose="02040502050405020303" pitchFamily="18" charset="0"/>
              </a:defRPr>
            </a:lvl4pPr>
            <a:lvl5pPr marL="2057400" indent="-228600">
              <a:spcBef>
                <a:spcPct val="20000"/>
              </a:spcBef>
              <a:buClr>
                <a:srgbClr val="998146"/>
              </a:buClr>
              <a:buChar char="–"/>
              <a:defRPr sz="4000" i="1">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defRPr>
            </a:lvl9pPr>
          </a:lstStyle>
          <a:p>
            <a:pPr marL="0" marR="0" lvl="0" indent="0" algn="ctr" defTabSz="914400" rtl="0" eaLnBrk="0" fontAlgn="base" latinLnBrk="0" hangingPunct="0">
              <a:lnSpc>
                <a:spcPct val="100000"/>
              </a:lnSpc>
              <a:spcBef>
                <a:spcPct val="20000"/>
              </a:spcBef>
              <a:spcAft>
                <a:spcPct val="0"/>
              </a:spcAft>
              <a:buClr>
                <a:srgbClr val="998146"/>
              </a:buClr>
              <a:buSzTx/>
              <a:buFontTx/>
              <a:buNone/>
              <a:tabLst/>
              <a:defRPr/>
            </a:pPr>
            <a:r>
              <a:rPr kumimoji="0" lang="en-US" altLang="en-US" sz="3600" b="1"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PSY4013 – Intro to Social Psychology</a:t>
            </a:r>
          </a:p>
          <a:p>
            <a:pPr marL="0" marR="0" lvl="0" indent="0" algn="ctr" defTabSz="914400" rtl="0" eaLnBrk="0" fontAlgn="base" latinLnBrk="0" hangingPunct="0">
              <a:lnSpc>
                <a:spcPct val="100000"/>
              </a:lnSpc>
              <a:spcBef>
                <a:spcPct val="20000"/>
              </a:spcBef>
              <a:spcAft>
                <a:spcPct val="0"/>
              </a:spcAft>
              <a:buClr>
                <a:srgbClr val="998146"/>
              </a:buClr>
              <a:buSzTx/>
              <a:buFontTx/>
              <a:buNone/>
              <a:tabLst/>
              <a:defRPr/>
            </a:pPr>
            <a:r>
              <a:rPr kumimoji="0" lang="en-US" altLang="en-US" sz="3600" b="1" i="0" u="none" strike="noStrike" kern="1200" cap="none" spc="0" normalizeH="0" baseline="0" noProof="0" dirty="0">
                <a:ln>
                  <a:noFill/>
                </a:ln>
                <a:solidFill>
                  <a:srgbClr val="C00000"/>
                </a:solidFill>
                <a:effectLst/>
                <a:uLnTx/>
                <a:uFillTx/>
                <a:latin typeface="Georgia" panose="02040502050405020303" pitchFamily="18" charset="0"/>
                <a:ea typeface="+mn-ea"/>
                <a:cs typeface="+mn-cs"/>
              </a:rPr>
              <a:t>4: Altruism and attraction</a:t>
            </a:r>
          </a:p>
          <a:p>
            <a:pPr marL="0" marR="0" lvl="0" indent="0" algn="ctr" defTabSz="914400" rtl="0" eaLnBrk="0" fontAlgn="base" latinLnBrk="0" hangingPunct="0">
              <a:lnSpc>
                <a:spcPct val="100000"/>
              </a:lnSpc>
              <a:spcBef>
                <a:spcPct val="20000"/>
              </a:spcBef>
              <a:spcAft>
                <a:spcPct val="0"/>
              </a:spcAft>
              <a:buClr>
                <a:srgbClr val="998146"/>
              </a:buClr>
              <a:buSzTx/>
              <a:buFontTx/>
              <a:buNone/>
              <a:tabLst/>
              <a:defRPr/>
            </a:pPr>
            <a:r>
              <a:rPr lang="en-US" altLang="en-US" sz="3600" b="1" dirty="0">
                <a:solidFill>
                  <a:srgbClr val="333399"/>
                </a:solidFill>
              </a:rPr>
              <a:t>B: Predictors of liking and attraction</a:t>
            </a:r>
            <a:endParaRPr lang="en-US" altLang="en-US" sz="3600" b="1" dirty="0">
              <a:solidFill>
                <a:srgbClr val="C00000"/>
              </a:solidFill>
            </a:endParaRPr>
          </a:p>
        </p:txBody>
      </p:sp>
      <p:sp>
        <p:nvSpPr>
          <p:cNvPr id="7" name="Rectangle 1">
            <a:extLst>
              <a:ext uri="{FF2B5EF4-FFF2-40B4-BE49-F238E27FC236}">
                <a16:creationId xmlns:a16="http://schemas.microsoft.com/office/drawing/2014/main" id="{F179F22F-6BA2-48F3-88FA-2DB504B9C31E}"/>
              </a:ext>
            </a:extLst>
          </p:cNvPr>
          <p:cNvSpPr txBox="1">
            <a:spLocks noChangeArrowheads="1"/>
          </p:cNvSpPr>
          <p:nvPr>
            <p:custDataLst>
              <p:tags r:id="rId4"/>
            </p:custDataLst>
          </p:nvPr>
        </p:nvSpPr>
        <p:spPr bwMode="auto">
          <a:xfrm>
            <a:off x="5348748" y="1799302"/>
            <a:ext cx="8691102" cy="5057825"/>
          </a:xfrm>
          <a:prstGeom prst="rect">
            <a:avLst/>
          </a:prstGeom>
          <a:solidFill>
            <a:srgbClr val="FFFFFF">
              <a:alpha val="7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6200" tIns="76200" rIns="76200" bIns="76200" anchor="ctr"/>
          <a:lstStyle>
            <a:lvl1pPr>
              <a:spcBef>
                <a:spcPct val="20000"/>
              </a:spcBef>
              <a:buClr>
                <a:srgbClr val="998146"/>
              </a:buClr>
              <a:buChar char="–"/>
              <a:defRPr sz="4000">
                <a:solidFill>
                  <a:schemeClr val="tx1"/>
                </a:solidFill>
                <a:latin typeface="Georgia" panose="02040502050405020303" pitchFamily="18" charset="0"/>
              </a:defRPr>
            </a:lvl1pPr>
            <a:lvl2pPr marL="742950" indent="-285750">
              <a:spcBef>
                <a:spcPct val="20000"/>
              </a:spcBef>
              <a:buClr>
                <a:srgbClr val="998146"/>
              </a:buClr>
              <a:buChar char="–"/>
              <a:defRPr sz="4000">
                <a:solidFill>
                  <a:schemeClr val="tx1"/>
                </a:solidFill>
                <a:latin typeface="Georgia" panose="02040502050405020303" pitchFamily="18" charset="0"/>
              </a:defRPr>
            </a:lvl2pPr>
            <a:lvl3pPr marL="1143000" indent="-228600">
              <a:spcBef>
                <a:spcPct val="20000"/>
              </a:spcBef>
              <a:buClr>
                <a:srgbClr val="998146"/>
              </a:buClr>
              <a:buChar char="–"/>
              <a:defRPr sz="4000" i="1">
                <a:solidFill>
                  <a:schemeClr val="tx1"/>
                </a:solidFill>
                <a:latin typeface="Georgia" panose="02040502050405020303" pitchFamily="18" charset="0"/>
              </a:defRPr>
            </a:lvl3pPr>
            <a:lvl4pPr marL="1600200" indent="-228600">
              <a:spcBef>
                <a:spcPct val="20000"/>
              </a:spcBef>
              <a:buClr>
                <a:srgbClr val="998146"/>
              </a:buClr>
              <a:buChar char="–"/>
              <a:defRPr sz="4000">
                <a:solidFill>
                  <a:schemeClr val="tx1"/>
                </a:solidFill>
                <a:latin typeface="Georgia" panose="02040502050405020303" pitchFamily="18" charset="0"/>
              </a:defRPr>
            </a:lvl4pPr>
            <a:lvl5pPr marL="2057400" indent="-228600">
              <a:spcBef>
                <a:spcPct val="20000"/>
              </a:spcBef>
              <a:buClr>
                <a:srgbClr val="998146"/>
              </a:buClr>
              <a:buChar char="–"/>
              <a:defRPr sz="4000" i="1">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defRPr>
            </a:lvl9pPr>
          </a:lstStyle>
          <a:p>
            <a:pPr marL="0" marR="0" lvl="0" indent="0" algn="ctr" defTabSz="914400" rtl="0" eaLnBrk="0" fontAlgn="base" latinLnBrk="0" hangingPunct="0">
              <a:lnSpc>
                <a:spcPct val="100000"/>
              </a:lnSpc>
              <a:spcBef>
                <a:spcPct val="20000"/>
              </a:spcBef>
              <a:spcAft>
                <a:spcPct val="0"/>
              </a:spcAft>
              <a:buClr>
                <a:srgbClr val="998146"/>
              </a:buClr>
              <a:buSzTx/>
              <a:buFontTx/>
              <a:buNone/>
              <a:tabLst/>
              <a:defRPr/>
            </a:pPr>
            <a:endParaRPr kumimoji="0" lang="en-US" altLang="en-US" sz="3600" b="1" u="none" strike="noStrike" kern="1200" cap="none" spc="0" normalizeH="0" baseline="0" noProof="0" dirty="0">
              <a:ln>
                <a:noFill/>
              </a:ln>
              <a:solidFill>
                <a:srgbClr val="333399"/>
              </a:solidFill>
              <a:effectLst/>
              <a:uLnTx/>
              <a:uFillTx/>
              <a:latin typeface="Georgia" panose="02040502050405020303" pitchFamily="18" charset="0"/>
              <a:ea typeface="+mn-ea"/>
              <a:cs typeface="+mn-cs"/>
            </a:endParaRPr>
          </a:p>
        </p:txBody>
      </p:sp>
      <p:sp>
        <p:nvSpPr>
          <p:cNvPr id="2" name="Rectangle 1">
            <a:extLst>
              <a:ext uri="{FF2B5EF4-FFF2-40B4-BE49-F238E27FC236}">
                <a16:creationId xmlns:a16="http://schemas.microsoft.com/office/drawing/2014/main" id="{F6D34862-4287-41F9-AEFC-831BD8FB85D1}"/>
              </a:ext>
            </a:extLst>
          </p:cNvPr>
          <p:cNvSpPr txBox="1">
            <a:spLocks noChangeArrowheads="1"/>
          </p:cNvSpPr>
          <p:nvPr>
            <p:custDataLst>
              <p:tags r:id="rId5"/>
            </p:custDataLst>
          </p:nvPr>
        </p:nvSpPr>
        <p:spPr bwMode="auto">
          <a:xfrm>
            <a:off x="5348749" y="-88584"/>
            <a:ext cx="3795251" cy="1885427"/>
          </a:xfrm>
          <a:prstGeom prst="rect">
            <a:avLst/>
          </a:prstGeom>
          <a:solidFill>
            <a:srgbClr val="FFFFFF">
              <a:alpha val="7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6200" tIns="76200" rIns="76200" bIns="76200" anchor="ctr"/>
          <a:lstStyle>
            <a:lvl1pPr>
              <a:spcBef>
                <a:spcPct val="20000"/>
              </a:spcBef>
              <a:buClr>
                <a:srgbClr val="998146"/>
              </a:buClr>
              <a:buChar char="–"/>
              <a:defRPr sz="4000">
                <a:solidFill>
                  <a:schemeClr val="tx1"/>
                </a:solidFill>
                <a:latin typeface="Georgia" panose="02040502050405020303" pitchFamily="18" charset="0"/>
              </a:defRPr>
            </a:lvl1pPr>
            <a:lvl2pPr marL="742950" indent="-285750">
              <a:spcBef>
                <a:spcPct val="20000"/>
              </a:spcBef>
              <a:buClr>
                <a:srgbClr val="998146"/>
              </a:buClr>
              <a:buChar char="–"/>
              <a:defRPr sz="4000">
                <a:solidFill>
                  <a:schemeClr val="tx1"/>
                </a:solidFill>
                <a:latin typeface="Georgia" panose="02040502050405020303" pitchFamily="18" charset="0"/>
              </a:defRPr>
            </a:lvl2pPr>
            <a:lvl3pPr marL="1143000" indent="-228600">
              <a:spcBef>
                <a:spcPct val="20000"/>
              </a:spcBef>
              <a:buClr>
                <a:srgbClr val="998146"/>
              </a:buClr>
              <a:buChar char="–"/>
              <a:defRPr sz="4000" i="1">
                <a:solidFill>
                  <a:schemeClr val="tx1"/>
                </a:solidFill>
                <a:latin typeface="Georgia" panose="02040502050405020303" pitchFamily="18" charset="0"/>
              </a:defRPr>
            </a:lvl3pPr>
            <a:lvl4pPr marL="1600200" indent="-228600">
              <a:spcBef>
                <a:spcPct val="20000"/>
              </a:spcBef>
              <a:buClr>
                <a:srgbClr val="998146"/>
              </a:buClr>
              <a:buChar char="–"/>
              <a:defRPr sz="4000">
                <a:solidFill>
                  <a:schemeClr val="tx1"/>
                </a:solidFill>
                <a:latin typeface="Georgia" panose="02040502050405020303" pitchFamily="18" charset="0"/>
              </a:defRPr>
            </a:lvl4pPr>
            <a:lvl5pPr marL="2057400" indent="-228600">
              <a:spcBef>
                <a:spcPct val="20000"/>
              </a:spcBef>
              <a:buClr>
                <a:srgbClr val="998146"/>
              </a:buClr>
              <a:buChar char="–"/>
              <a:defRPr sz="4000" i="1">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defRPr>
            </a:lvl9pPr>
          </a:lstStyle>
          <a:p>
            <a:pPr marL="0" marR="0" lvl="0" indent="0" algn="r" defTabSz="914400" rtl="0" eaLnBrk="0" fontAlgn="base" latinLnBrk="0" hangingPunct="0">
              <a:lnSpc>
                <a:spcPct val="100000"/>
              </a:lnSpc>
              <a:spcBef>
                <a:spcPct val="20000"/>
              </a:spcBef>
              <a:spcAft>
                <a:spcPct val="0"/>
              </a:spcAft>
              <a:buClr>
                <a:srgbClr val="998146"/>
              </a:buClr>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alibri" panose="020F0502020204030204" pitchFamily="34" charset="0"/>
                <a:ea typeface="Verdana" panose="020B0604030504040204" pitchFamily="34" charset="0"/>
                <a:cs typeface="Verdana" panose="020B0604030504040204" pitchFamily="34" charset="0"/>
              </a:rPr>
              <a:t>Lukas Wallrich</a:t>
            </a:r>
            <a:br>
              <a:rPr kumimoji="0" lang="en-US" altLang="en-US" sz="2400" b="1" i="0" u="none" strike="noStrike" kern="1200" cap="none" spc="0" normalizeH="0" baseline="0" noProof="0" dirty="0">
                <a:ln>
                  <a:noFill/>
                </a:ln>
                <a:solidFill>
                  <a:srgbClr val="000000"/>
                </a:solidFill>
                <a:effectLst/>
                <a:uLnTx/>
                <a:uFillTx/>
                <a:latin typeface="Calibri" panose="020F0502020204030204" pitchFamily="34" charset="0"/>
                <a:ea typeface="Verdana" panose="020B0604030504040204" pitchFamily="34" charset="0"/>
                <a:cs typeface="Verdana" panose="020B0604030504040204" pitchFamily="34" charset="0"/>
              </a:rPr>
            </a:br>
            <a:r>
              <a:rPr kumimoji="0" lang="en-US" altLang="en-US" sz="2400" b="1" i="0" u="none" strike="noStrike" kern="1200" cap="none" spc="0" normalizeH="0" baseline="0" noProof="0" dirty="0">
                <a:ln>
                  <a:noFill/>
                </a:ln>
                <a:solidFill>
                  <a:srgbClr val="000000"/>
                </a:solidFill>
                <a:effectLst/>
                <a:uLnTx/>
                <a:uFillTx/>
                <a:latin typeface="Calibri" panose="020F0502020204030204" pitchFamily="34" charset="0"/>
                <a:ea typeface="Verdana" panose="020B0604030504040204" pitchFamily="34" charset="0"/>
                <a:cs typeface="Verdana" panose="020B0604030504040204" pitchFamily="34" charset="0"/>
              </a:rPr>
              <a:t>(</a:t>
            </a:r>
            <a:r>
              <a:rPr kumimoji="0" lang="en-US" altLang="en-US" sz="2400" b="1" i="0" u="none" strike="noStrike" kern="1200" cap="none" spc="0" normalizeH="0" baseline="0" noProof="0" dirty="0" err="1">
                <a:ln>
                  <a:noFill/>
                </a:ln>
                <a:solidFill>
                  <a:srgbClr val="000000"/>
                </a:solidFill>
                <a:effectLst/>
                <a:uLnTx/>
                <a:uFillTx/>
                <a:latin typeface="Calibri" panose="020F0502020204030204" pitchFamily="34" charset="0"/>
                <a:ea typeface="Verdana" panose="020B0604030504040204" pitchFamily="34" charset="0"/>
                <a:cs typeface="Verdana" panose="020B0604030504040204" pitchFamily="34" charset="0"/>
                <a:hlinkClick r:id="rId12"/>
              </a:rPr>
              <a:t>lukas.wallrich</a:t>
            </a:r>
            <a:r>
              <a:rPr kumimoji="0" lang="en-US" altLang="en-US" sz="2400" b="1" i="0" u="none" strike="noStrike" kern="1200" cap="none" spc="0" normalizeH="0" baseline="0" noProof="0" dirty="0">
                <a:ln>
                  <a:noFill/>
                </a:ln>
                <a:solidFill>
                  <a:srgbClr val="000000"/>
                </a:solidFill>
                <a:effectLst/>
                <a:uLnTx/>
                <a:uFillTx/>
                <a:latin typeface="Calibri" panose="020F0502020204030204" pitchFamily="34" charset="0"/>
                <a:ea typeface="Verdana" panose="020B0604030504040204" pitchFamily="34" charset="0"/>
                <a:cs typeface="Verdana" panose="020B0604030504040204" pitchFamily="34" charset="0"/>
                <a:hlinkClick r:id="rId12"/>
              </a:rPr>
              <a:t>@</a:t>
            </a:r>
            <a:br>
              <a:rPr kumimoji="0" lang="en-US" altLang="en-US" sz="2400" b="1" i="0" u="none" strike="noStrike" kern="1200" cap="none" spc="0" normalizeH="0" baseline="0" noProof="0" dirty="0">
                <a:ln>
                  <a:noFill/>
                </a:ln>
                <a:solidFill>
                  <a:srgbClr val="000000"/>
                </a:solidFill>
                <a:effectLst/>
                <a:uLnTx/>
                <a:uFillTx/>
                <a:latin typeface="Calibri" panose="020F0502020204030204" pitchFamily="34" charset="0"/>
                <a:ea typeface="Verdana" panose="020B0604030504040204" pitchFamily="34" charset="0"/>
                <a:cs typeface="Verdana" panose="020B0604030504040204" pitchFamily="34" charset="0"/>
                <a:hlinkClick r:id="rId12"/>
              </a:rPr>
            </a:br>
            <a:r>
              <a:rPr kumimoji="0" lang="en-US" altLang="en-US" sz="2400" b="1" i="0" u="none" strike="noStrike" kern="1200" cap="none" spc="0" normalizeH="0" baseline="0" noProof="0" dirty="0">
                <a:ln>
                  <a:noFill/>
                </a:ln>
                <a:solidFill>
                  <a:srgbClr val="000000"/>
                </a:solidFill>
                <a:effectLst/>
                <a:uLnTx/>
                <a:uFillTx/>
                <a:latin typeface="Calibri" panose="020F0502020204030204" pitchFamily="34" charset="0"/>
                <a:ea typeface="Verdana" panose="020B0604030504040204" pitchFamily="34" charset="0"/>
                <a:cs typeface="Verdana" panose="020B0604030504040204" pitchFamily="34" charset="0"/>
                <a:hlinkClick r:id="rId12"/>
              </a:rPr>
              <a:t>stmarys.ac.uk</a:t>
            </a:r>
            <a:r>
              <a:rPr kumimoji="0" lang="en-US" altLang="en-US" sz="2400" b="1" i="0" u="none" strike="noStrike" kern="1200" cap="none" spc="0" normalizeH="0" baseline="0" noProof="0" dirty="0">
                <a:ln>
                  <a:noFill/>
                </a:ln>
                <a:solidFill>
                  <a:srgbClr val="000000"/>
                </a:solidFill>
                <a:effectLst/>
                <a:uLnTx/>
                <a:uFillTx/>
                <a:latin typeface="Calibri" panose="020F0502020204030204" pitchFamily="34" charset="0"/>
                <a:ea typeface="Verdana" panose="020B0604030504040204" pitchFamily="34" charset="0"/>
                <a:cs typeface="Verdana" panose="020B0604030504040204" pitchFamily="34" charset="0"/>
              </a:rPr>
              <a:t>)</a:t>
            </a:r>
            <a:br>
              <a:rPr kumimoji="0" lang="en-US" altLang="en-US" sz="2400" b="1" i="0" u="none" strike="noStrike" kern="1200" cap="none" spc="0" normalizeH="0" baseline="0" noProof="0" dirty="0">
                <a:ln>
                  <a:noFill/>
                </a:ln>
                <a:solidFill>
                  <a:srgbClr val="000000"/>
                </a:solidFill>
                <a:effectLst/>
                <a:uLnTx/>
                <a:uFillTx/>
                <a:latin typeface="Calibri" panose="020F0502020204030204" pitchFamily="34" charset="0"/>
                <a:ea typeface="Verdana" panose="020B0604030504040204" pitchFamily="34" charset="0"/>
                <a:cs typeface="Verdana" panose="020B0604030504040204" pitchFamily="34" charset="0"/>
              </a:rPr>
            </a:br>
            <a:r>
              <a:rPr kumimoji="0" lang="en-US" altLang="en-US" sz="2400" b="1" i="0" u="none" strike="noStrike" kern="1200" cap="none" spc="0" normalizeH="0" baseline="0" noProof="0" dirty="0">
                <a:ln>
                  <a:noFill/>
                </a:ln>
                <a:solidFill>
                  <a:srgbClr val="000000"/>
                </a:solidFill>
                <a:effectLst/>
                <a:uLnTx/>
                <a:uFillTx/>
                <a:latin typeface="Calibri" panose="020F0502020204030204" pitchFamily="34" charset="0"/>
                <a:ea typeface="Verdana" panose="020B0604030504040204" pitchFamily="34" charset="0"/>
                <a:cs typeface="Verdana" panose="020B0604030504040204" pitchFamily="34" charset="0"/>
              </a:rPr>
              <a:t>October 2020 </a:t>
            </a:r>
            <a:r>
              <a:rPr kumimoji="0" lang="en-US" altLang="en-US" sz="100" b="1" i="0" u="none" strike="noStrike" kern="1200" cap="none" spc="0" normalizeH="0" baseline="0" noProof="0" dirty="0">
                <a:ln>
                  <a:noFill/>
                </a:ln>
                <a:solidFill>
                  <a:srgbClr val="000000"/>
                </a:solidFill>
                <a:effectLst/>
                <a:uLnTx/>
                <a:uFillTx/>
                <a:latin typeface="Calibri" panose="020F0502020204030204" pitchFamily="34" charset="0"/>
                <a:ea typeface="Verdana" panose="020B0604030504040204" pitchFamily="34" charset="0"/>
                <a:cs typeface="Verdana" panose="020B0604030504040204" pitchFamily="34" charset="0"/>
              </a:rPr>
              <a:t>.</a:t>
            </a:r>
            <a:endParaRPr kumimoji="0" lang="en-US" altLang="en-US" sz="100" b="1" i="0" u="none" strike="noStrike" kern="1200" cap="none" spc="0" normalizeH="0" baseline="0" noProof="0" dirty="0">
              <a:ln>
                <a:noFill/>
              </a:ln>
              <a:solidFill>
                <a:srgbClr val="333399"/>
              </a:solidFill>
              <a:effectLst/>
              <a:uLnTx/>
              <a:uFillTx/>
              <a:latin typeface="Calibri" panose="020F0502020204030204" pitchFamily="34" charset="0"/>
              <a:ea typeface="Verdana" panose="020B0604030504040204" pitchFamily="34" charset="0"/>
              <a:cs typeface="Verdana" panose="020B0604030504040204" pitchFamily="34" charset="0"/>
            </a:endParaRPr>
          </a:p>
        </p:txBody>
      </p:sp>
      <p:sp>
        <p:nvSpPr>
          <p:cNvPr id="10" name="Rectangle 1">
            <a:extLst>
              <a:ext uri="{FF2B5EF4-FFF2-40B4-BE49-F238E27FC236}">
                <a16:creationId xmlns:a16="http://schemas.microsoft.com/office/drawing/2014/main" id="{C8D49850-723F-4C28-B160-404C2E9C3B4F}"/>
              </a:ext>
            </a:extLst>
          </p:cNvPr>
          <p:cNvSpPr txBox="1">
            <a:spLocks noChangeArrowheads="1"/>
          </p:cNvSpPr>
          <p:nvPr>
            <p:custDataLst>
              <p:tags r:id="rId6"/>
            </p:custDataLst>
          </p:nvPr>
        </p:nvSpPr>
        <p:spPr bwMode="auto">
          <a:xfrm>
            <a:off x="9144000" y="-88584"/>
            <a:ext cx="835789" cy="1885427"/>
          </a:xfrm>
          <a:prstGeom prst="rect">
            <a:avLst/>
          </a:prstGeom>
          <a:solidFill>
            <a:srgbClr val="FFFFFF">
              <a:alpha val="7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6200" tIns="76200" rIns="76200" bIns="76200" anchor="ctr"/>
          <a:lstStyle>
            <a:lvl1pPr>
              <a:spcBef>
                <a:spcPct val="20000"/>
              </a:spcBef>
              <a:buClr>
                <a:srgbClr val="998146"/>
              </a:buClr>
              <a:buChar char="–"/>
              <a:defRPr sz="4000">
                <a:solidFill>
                  <a:schemeClr val="tx1"/>
                </a:solidFill>
                <a:latin typeface="Georgia" panose="02040502050405020303" pitchFamily="18" charset="0"/>
              </a:defRPr>
            </a:lvl1pPr>
            <a:lvl2pPr marL="742950" indent="-285750">
              <a:spcBef>
                <a:spcPct val="20000"/>
              </a:spcBef>
              <a:buClr>
                <a:srgbClr val="998146"/>
              </a:buClr>
              <a:buChar char="–"/>
              <a:defRPr sz="4000">
                <a:solidFill>
                  <a:schemeClr val="tx1"/>
                </a:solidFill>
                <a:latin typeface="Georgia" panose="02040502050405020303" pitchFamily="18" charset="0"/>
              </a:defRPr>
            </a:lvl2pPr>
            <a:lvl3pPr marL="1143000" indent="-228600">
              <a:spcBef>
                <a:spcPct val="20000"/>
              </a:spcBef>
              <a:buClr>
                <a:srgbClr val="998146"/>
              </a:buClr>
              <a:buChar char="–"/>
              <a:defRPr sz="4000" i="1">
                <a:solidFill>
                  <a:schemeClr val="tx1"/>
                </a:solidFill>
                <a:latin typeface="Georgia" panose="02040502050405020303" pitchFamily="18" charset="0"/>
              </a:defRPr>
            </a:lvl3pPr>
            <a:lvl4pPr marL="1600200" indent="-228600">
              <a:spcBef>
                <a:spcPct val="20000"/>
              </a:spcBef>
              <a:buClr>
                <a:srgbClr val="998146"/>
              </a:buClr>
              <a:buChar char="–"/>
              <a:defRPr sz="4000">
                <a:solidFill>
                  <a:schemeClr val="tx1"/>
                </a:solidFill>
                <a:latin typeface="Georgia" panose="02040502050405020303" pitchFamily="18" charset="0"/>
              </a:defRPr>
            </a:lvl4pPr>
            <a:lvl5pPr marL="2057400" indent="-228600">
              <a:spcBef>
                <a:spcPct val="20000"/>
              </a:spcBef>
              <a:buClr>
                <a:srgbClr val="998146"/>
              </a:buClr>
              <a:buChar char="–"/>
              <a:defRPr sz="4000" i="1">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defRPr>
            </a:lvl9pPr>
          </a:lstStyle>
          <a:p>
            <a:pPr marL="0" marR="0" lvl="0" indent="0" algn="r" defTabSz="914400" rtl="0" eaLnBrk="0" fontAlgn="base" latinLnBrk="0" hangingPunct="0">
              <a:lnSpc>
                <a:spcPct val="100000"/>
              </a:lnSpc>
              <a:spcBef>
                <a:spcPct val="20000"/>
              </a:spcBef>
              <a:spcAft>
                <a:spcPct val="0"/>
              </a:spcAft>
              <a:buClr>
                <a:srgbClr val="998146"/>
              </a:buClr>
              <a:buSzTx/>
              <a:buFontTx/>
              <a:buNone/>
              <a:tabLst/>
              <a:defRPr/>
            </a:pPr>
            <a:endParaRPr kumimoji="0" lang="en-US" altLang="en-US" sz="100" b="1" i="0" u="none" strike="noStrike" kern="1200" cap="none" spc="0" normalizeH="0" baseline="0" noProof="0" dirty="0">
              <a:ln>
                <a:noFill/>
              </a:ln>
              <a:solidFill>
                <a:srgbClr val="333399"/>
              </a:solidFill>
              <a:effectLst/>
              <a:uLnTx/>
              <a:uFillTx/>
              <a:latin typeface="Calibri" panose="020F050202020403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9808484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D4B66-AC4B-4B27-A065-59F8A0043EC9}"/>
              </a:ext>
            </a:extLst>
          </p:cNvPr>
          <p:cNvSpPr>
            <a:spLocks noGrp="1"/>
          </p:cNvSpPr>
          <p:nvPr>
            <p:ph type="title"/>
          </p:nvPr>
        </p:nvSpPr>
        <p:spPr>
          <a:xfrm>
            <a:off x="628650" y="365126"/>
            <a:ext cx="7886700" cy="1325563"/>
          </a:xfrm>
        </p:spPr>
        <p:txBody>
          <a:bodyPr/>
          <a:lstStyle/>
          <a:p>
            <a:r>
              <a:rPr lang="en-GB" dirty="0"/>
              <a:t>Mirrors versus photos</a:t>
            </a:r>
          </a:p>
        </p:txBody>
      </p:sp>
      <p:sp>
        <p:nvSpPr>
          <p:cNvPr id="3" name="Content Placeholder 2">
            <a:extLst>
              <a:ext uri="{FF2B5EF4-FFF2-40B4-BE49-F238E27FC236}">
                <a16:creationId xmlns:a16="http://schemas.microsoft.com/office/drawing/2014/main" id="{131707D4-6BBD-4A20-89E4-6DA1443ADC58}"/>
              </a:ext>
            </a:extLst>
          </p:cNvPr>
          <p:cNvSpPr>
            <a:spLocks noGrp="1"/>
          </p:cNvSpPr>
          <p:nvPr>
            <p:ph idx="1"/>
          </p:nvPr>
        </p:nvSpPr>
        <p:spPr>
          <a:xfrm>
            <a:off x="368135" y="1607561"/>
            <a:ext cx="5801929" cy="4351338"/>
          </a:xfrm>
        </p:spPr>
        <p:txBody>
          <a:bodyPr/>
          <a:lstStyle/>
          <a:p>
            <a:r>
              <a:rPr lang="en-GB" dirty="0" err="1"/>
              <a:t>Mita</a:t>
            </a:r>
            <a:r>
              <a:rPr lang="en-GB" dirty="0"/>
              <a:t>, Dermer &amp; Knight (1977) gave participants normal pictures and mirrored pictures</a:t>
            </a:r>
          </a:p>
          <a:p>
            <a:r>
              <a:rPr lang="en-GB" dirty="0"/>
              <a:t>Participants, friends and lovers asked about preference</a:t>
            </a:r>
          </a:p>
        </p:txBody>
      </p:sp>
      <p:pic>
        <p:nvPicPr>
          <p:cNvPr id="8194" name="Picture 2" descr="Image result for person in mirror">
            <a:extLst>
              <a:ext uri="{FF2B5EF4-FFF2-40B4-BE49-F238E27FC236}">
                <a16:creationId xmlns:a16="http://schemas.microsoft.com/office/drawing/2014/main" id="{67B215F3-B6E6-44C8-ACCE-12609AEECD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935" y="3814538"/>
            <a:ext cx="5029365" cy="2871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200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42C468A-E334-46A3-85F9-F27DB5247322}"/>
              </a:ext>
            </a:extLst>
          </p:cNvPr>
          <p:cNvPicPr>
            <a:picLocks noChangeAspect="1"/>
          </p:cNvPicPr>
          <p:nvPr/>
        </p:nvPicPr>
        <p:blipFill>
          <a:blip r:embed="rId2"/>
          <a:stretch>
            <a:fillRect/>
          </a:stretch>
        </p:blipFill>
        <p:spPr>
          <a:xfrm>
            <a:off x="628650" y="3800367"/>
            <a:ext cx="4327064" cy="3083033"/>
          </a:xfrm>
          <a:prstGeom prst="rect">
            <a:avLst/>
          </a:prstGeom>
          <a:effectLst>
            <a:outerShdw blurRad="50800" dist="38100" dir="5400000" algn="t" rotWithShape="0">
              <a:prstClr val="black">
                <a:alpha val="40000"/>
              </a:prstClr>
            </a:outerShdw>
          </a:effectLst>
        </p:spPr>
      </p:pic>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CF8B52A4-CA35-4FB9-9E6F-5BD945BBB047}"/>
                  </a:ext>
                </a:extLst>
              </p14:cNvPr>
              <p14:cNvContentPartPr/>
              <p14:nvPr/>
            </p14:nvContentPartPr>
            <p14:xfrm>
              <a:off x="3232440" y="6070680"/>
              <a:ext cx="241560" cy="12960"/>
            </p14:xfrm>
          </p:contentPart>
        </mc:Choice>
        <mc:Fallback xmlns="">
          <p:pic>
            <p:nvPicPr>
              <p:cNvPr id="8" name="Ink 7">
                <a:extLst>
                  <a:ext uri="{FF2B5EF4-FFF2-40B4-BE49-F238E27FC236}">
                    <a16:creationId xmlns:a16="http://schemas.microsoft.com/office/drawing/2014/main" id="{CF8B52A4-CA35-4FB9-9E6F-5BD945BBB047}"/>
                  </a:ext>
                </a:extLst>
              </p:cNvPr>
              <p:cNvPicPr/>
              <p:nvPr/>
            </p:nvPicPr>
            <p:blipFill>
              <a:blip r:embed="rId4"/>
              <a:stretch>
                <a:fillRect/>
              </a:stretch>
            </p:blipFill>
            <p:spPr>
              <a:xfrm>
                <a:off x="3216600" y="6007320"/>
                <a:ext cx="272880" cy="1396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24303F9C-15A0-4E74-A100-95D2161EA5E6}"/>
                  </a:ext>
                </a:extLst>
              </p14:cNvPr>
              <p14:cNvContentPartPr/>
              <p14:nvPr/>
            </p14:nvContentPartPr>
            <p14:xfrm>
              <a:off x="3232440" y="6146640"/>
              <a:ext cx="228960" cy="360"/>
            </p14:xfrm>
          </p:contentPart>
        </mc:Choice>
        <mc:Fallback xmlns="">
          <p:pic>
            <p:nvPicPr>
              <p:cNvPr id="9" name="Ink 8">
                <a:extLst>
                  <a:ext uri="{FF2B5EF4-FFF2-40B4-BE49-F238E27FC236}">
                    <a16:creationId xmlns:a16="http://schemas.microsoft.com/office/drawing/2014/main" id="{24303F9C-15A0-4E74-A100-95D2161EA5E6}"/>
                  </a:ext>
                </a:extLst>
              </p:cNvPr>
              <p:cNvPicPr/>
              <p:nvPr/>
            </p:nvPicPr>
            <p:blipFill>
              <a:blip r:embed="rId6"/>
              <a:stretch>
                <a:fillRect/>
              </a:stretch>
            </p:blipFill>
            <p:spPr>
              <a:xfrm>
                <a:off x="3216600" y="6083280"/>
                <a:ext cx="260280" cy="127080"/>
              </a:xfrm>
              <a:prstGeom prst="rect">
                <a:avLst/>
              </a:prstGeom>
            </p:spPr>
          </p:pic>
        </mc:Fallback>
      </mc:AlternateContent>
      <p:sp>
        <p:nvSpPr>
          <p:cNvPr id="2" name="Title 1">
            <a:extLst>
              <a:ext uri="{FF2B5EF4-FFF2-40B4-BE49-F238E27FC236}">
                <a16:creationId xmlns:a16="http://schemas.microsoft.com/office/drawing/2014/main" id="{E00D4B66-AC4B-4B27-A065-59F8A0043EC9}"/>
              </a:ext>
            </a:extLst>
          </p:cNvPr>
          <p:cNvSpPr>
            <a:spLocks noGrp="1"/>
          </p:cNvSpPr>
          <p:nvPr>
            <p:ph type="title"/>
          </p:nvPr>
        </p:nvSpPr>
        <p:spPr>
          <a:xfrm>
            <a:off x="628650" y="-177972"/>
            <a:ext cx="7886700" cy="1325563"/>
          </a:xfrm>
        </p:spPr>
        <p:txBody>
          <a:bodyPr/>
          <a:lstStyle/>
          <a:p>
            <a:r>
              <a:rPr lang="en-GB" dirty="0"/>
              <a:t>Mirrors versus photos</a:t>
            </a:r>
          </a:p>
        </p:txBody>
      </p:sp>
      <p:pic>
        <p:nvPicPr>
          <p:cNvPr id="13" name="Picture 12">
            <a:extLst>
              <a:ext uri="{FF2B5EF4-FFF2-40B4-BE49-F238E27FC236}">
                <a16:creationId xmlns:a16="http://schemas.microsoft.com/office/drawing/2014/main" id="{43B8FCAF-BA4D-4AEE-9680-311E104DF68E}"/>
              </a:ext>
            </a:extLst>
          </p:cNvPr>
          <p:cNvPicPr>
            <a:picLocks noChangeAspect="1"/>
          </p:cNvPicPr>
          <p:nvPr/>
        </p:nvPicPr>
        <p:blipFill>
          <a:blip r:embed="rId7"/>
          <a:stretch>
            <a:fillRect/>
          </a:stretch>
        </p:blipFill>
        <p:spPr>
          <a:xfrm>
            <a:off x="597470" y="706014"/>
            <a:ext cx="4358244" cy="3094353"/>
          </a:xfrm>
          <a:prstGeom prst="rect">
            <a:avLst/>
          </a:prstGeom>
          <a:effectLst>
            <a:outerShdw blurRad="50800" dist="38100" dir="5400000" algn="t" rotWithShape="0">
              <a:prstClr val="black">
                <a:alpha val="40000"/>
              </a:prstClr>
            </a:outerShdw>
          </a:effectLst>
        </p:spPr>
      </p:pic>
      <p:sp>
        <p:nvSpPr>
          <p:cNvPr id="15" name="Rectangle 14">
            <a:extLst>
              <a:ext uri="{FF2B5EF4-FFF2-40B4-BE49-F238E27FC236}">
                <a16:creationId xmlns:a16="http://schemas.microsoft.com/office/drawing/2014/main" id="{CCD147AA-5B56-47AE-A88E-9D9A091FC3F9}"/>
              </a:ext>
            </a:extLst>
          </p:cNvPr>
          <p:cNvSpPr/>
          <p:nvPr/>
        </p:nvSpPr>
        <p:spPr>
          <a:xfrm>
            <a:off x="2531828" y="6016336"/>
            <a:ext cx="1108363" cy="387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03F09AD9-BD93-405B-9F08-CFA45DDFCA5D}"/>
                  </a:ext>
                </a:extLst>
              </p14:cNvPr>
              <p14:cNvContentPartPr/>
              <p14:nvPr/>
            </p14:nvContentPartPr>
            <p14:xfrm>
              <a:off x="3175200" y="3079800"/>
              <a:ext cx="260640" cy="70200"/>
            </p14:xfrm>
          </p:contentPart>
        </mc:Choice>
        <mc:Fallback xmlns="">
          <p:pic>
            <p:nvPicPr>
              <p:cNvPr id="7" name="Ink 6">
                <a:extLst>
                  <a:ext uri="{FF2B5EF4-FFF2-40B4-BE49-F238E27FC236}">
                    <a16:creationId xmlns:a16="http://schemas.microsoft.com/office/drawing/2014/main" id="{03F09AD9-BD93-405B-9F08-CFA45DDFCA5D}"/>
                  </a:ext>
                </a:extLst>
              </p:cNvPr>
              <p:cNvPicPr/>
              <p:nvPr/>
            </p:nvPicPr>
            <p:blipFill>
              <a:blip r:embed="rId9"/>
              <a:stretch>
                <a:fillRect/>
              </a:stretch>
            </p:blipFill>
            <p:spPr>
              <a:xfrm>
                <a:off x="3159360" y="3016440"/>
                <a:ext cx="291960" cy="196920"/>
              </a:xfrm>
              <a:prstGeom prst="rect">
                <a:avLst/>
              </a:prstGeom>
            </p:spPr>
          </p:pic>
        </mc:Fallback>
      </mc:AlternateContent>
      <p:sp>
        <p:nvSpPr>
          <p:cNvPr id="6" name="Rectangle 5">
            <a:extLst>
              <a:ext uri="{FF2B5EF4-FFF2-40B4-BE49-F238E27FC236}">
                <a16:creationId xmlns:a16="http://schemas.microsoft.com/office/drawing/2014/main" id="{915DFB78-EF5C-44C0-8366-D635A9DA22AE}"/>
              </a:ext>
            </a:extLst>
          </p:cNvPr>
          <p:cNvSpPr/>
          <p:nvPr/>
        </p:nvSpPr>
        <p:spPr>
          <a:xfrm>
            <a:off x="2512037" y="2933303"/>
            <a:ext cx="1108363" cy="4863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15019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C639D-06A9-481E-B0D3-319A84766D52}"/>
              </a:ext>
            </a:extLst>
          </p:cNvPr>
          <p:cNvSpPr>
            <a:spLocks noGrp="1"/>
          </p:cNvSpPr>
          <p:nvPr>
            <p:ph type="title"/>
          </p:nvPr>
        </p:nvSpPr>
        <p:spPr/>
        <p:txBody>
          <a:bodyPr/>
          <a:lstStyle/>
          <a:p>
            <a:r>
              <a:rPr lang="en-GB" dirty="0"/>
              <a:t>Moreland &amp; Beach (1992)</a:t>
            </a:r>
          </a:p>
        </p:txBody>
      </p:sp>
      <p:sp>
        <p:nvSpPr>
          <p:cNvPr id="3" name="Content Placeholder 2">
            <a:extLst>
              <a:ext uri="{FF2B5EF4-FFF2-40B4-BE49-F238E27FC236}">
                <a16:creationId xmlns:a16="http://schemas.microsoft.com/office/drawing/2014/main" id="{6C2E71E0-001F-4939-AC07-BA43B330CA67}"/>
              </a:ext>
            </a:extLst>
          </p:cNvPr>
          <p:cNvSpPr>
            <a:spLocks noGrp="1"/>
          </p:cNvSpPr>
          <p:nvPr>
            <p:ph idx="1"/>
          </p:nvPr>
        </p:nvSpPr>
        <p:spPr>
          <a:xfrm>
            <a:off x="628650" y="1564368"/>
            <a:ext cx="6051550" cy="4351338"/>
          </a:xfrm>
        </p:spPr>
        <p:txBody>
          <a:bodyPr/>
          <a:lstStyle/>
          <a:p>
            <a:r>
              <a:rPr lang="en-GB" dirty="0"/>
              <a:t>Confederate sits in front row of class for 0 to 15 weeks, at end of course, students rate confederate</a:t>
            </a:r>
          </a:p>
        </p:txBody>
      </p:sp>
      <p:pic>
        <p:nvPicPr>
          <p:cNvPr id="4" name="Picture 3">
            <a:extLst>
              <a:ext uri="{FF2B5EF4-FFF2-40B4-BE49-F238E27FC236}">
                <a16:creationId xmlns:a16="http://schemas.microsoft.com/office/drawing/2014/main" id="{F7DCEDDB-1DDB-40A3-A9B1-4172F176E884}"/>
              </a:ext>
            </a:extLst>
          </p:cNvPr>
          <p:cNvPicPr>
            <a:picLocks noChangeAspect="1"/>
          </p:cNvPicPr>
          <p:nvPr/>
        </p:nvPicPr>
        <p:blipFill>
          <a:blip r:embed="rId2"/>
          <a:stretch>
            <a:fillRect/>
          </a:stretch>
        </p:blipFill>
        <p:spPr>
          <a:xfrm>
            <a:off x="628650" y="2889931"/>
            <a:ext cx="5019404" cy="3303804"/>
          </a:xfrm>
          <a:prstGeom prst="rect">
            <a:avLst/>
          </a:prstGeom>
        </p:spPr>
      </p:pic>
    </p:spTree>
    <p:extLst>
      <p:ext uri="{BB962C8B-B14F-4D97-AF65-F5344CB8AC3E}">
        <p14:creationId xmlns:p14="http://schemas.microsoft.com/office/powerpoint/2010/main" val="166145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2980D-0BCE-404D-814B-AA8CF372A2E9}"/>
              </a:ext>
            </a:extLst>
          </p:cNvPr>
          <p:cNvSpPr>
            <a:spLocks noGrp="1"/>
          </p:cNvSpPr>
          <p:nvPr>
            <p:ph type="title"/>
          </p:nvPr>
        </p:nvSpPr>
        <p:spPr/>
        <p:txBody>
          <a:bodyPr/>
          <a:lstStyle/>
          <a:p>
            <a:r>
              <a:rPr lang="en-GB" b="1" dirty="0"/>
              <a:t>Mere exposure</a:t>
            </a:r>
          </a:p>
        </p:txBody>
      </p:sp>
      <p:sp>
        <p:nvSpPr>
          <p:cNvPr id="3" name="Content Placeholder 2">
            <a:extLst>
              <a:ext uri="{FF2B5EF4-FFF2-40B4-BE49-F238E27FC236}">
                <a16:creationId xmlns:a16="http://schemas.microsoft.com/office/drawing/2014/main" id="{F1E4539A-CB55-4939-BDA2-9651F5FA4C13}"/>
              </a:ext>
            </a:extLst>
          </p:cNvPr>
          <p:cNvSpPr>
            <a:spLocks noGrp="1"/>
          </p:cNvSpPr>
          <p:nvPr>
            <p:ph idx="1"/>
          </p:nvPr>
        </p:nvSpPr>
        <p:spPr>
          <a:xfrm>
            <a:off x="628650" y="2067157"/>
            <a:ext cx="5530850" cy="4351338"/>
          </a:xfrm>
        </p:spPr>
        <p:txBody>
          <a:bodyPr/>
          <a:lstStyle/>
          <a:p>
            <a:r>
              <a:rPr lang="en-GB" dirty="0"/>
              <a:t>Neutral stimuli are judged more </a:t>
            </a:r>
            <a:br>
              <a:rPr lang="en-GB" dirty="0"/>
            </a:br>
            <a:r>
              <a:rPr lang="en-GB" dirty="0"/>
              <a:t>positively after repeated exposure </a:t>
            </a:r>
            <a:br>
              <a:rPr lang="en-GB" dirty="0"/>
            </a:br>
            <a:r>
              <a:rPr lang="en-GB" dirty="0"/>
              <a:t>(Robert </a:t>
            </a:r>
            <a:r>
              <a:rPr lang="en-GB" dirty="0" err="1"/>
              <a:t>Zajonc</a:t>
            </a:r>
            <a:r>
              <a:rPr lang="en-GB" dirty="0"/>
              <a:t>, 1968)</a:t>
            </a:r>
          </a:p>
          <a:p>
            <a:endParaRPr lang="en-GB" dirty="0"/>
          </a:p>
          <a:p>
            <a:endParaRPr lang="en-GB" dirty="0"/>
          </a:p>
          <a:p>
            <a:r>
              <a:rPr lang="en-GB" dirty="0"/>
              <a:t>Intervention: exposure to pictures of other ethnic groups can reduce prejudice (</a:t>
            </a:r>
            <a:r>
              <a:rPr lang="en-GB" dirty="0" err="1"/>
              <a:t>Zebrowitz</a:t>
            </a:r>
            <a:r>
              <a:rPr lang="en-GB" dirty="0"/>
              <a:t>, White &amp; </a:t>
            </a:r>
            <a:r>
              <a:rPr lang="en-GB" dirty="0" err="1"/>
              <a:t>Wieneke</a:t>
            </a:r>
            <a:r>
              <a:rPr lang="en-GB" dirty="0"/>
              <a:t>, 2008)</a:t>
            </a:r>
          </a:p>
        </p:txBody>
      </p:sp>
    </p:spTree>
    <p:extLst>
      <p:ext uri="{BB962C8B-B14F-4D97-AF65-F5344CB8AC3E}">
        <p14:creationId xmlns:p14="http://schemas.microsoft.com/office/powerpoint/2010/main" val="1690601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a:extLst>
              <a:ext uri="{FF2B5EF4-FFF2-40B4-BE49-F238E27FC236}">
                <a16:creationId xmlns:a16="http://schemas.microsoft.com/office/drawing/2014/main" id="{0B09F539-DC0B-4697-A658-CAA16A794F7A}"/>
              </a:ext>
            </a:extLst>
          </p:cNvPr>
          <p:cNvSpPr>
            <a:spLocks noGrp="1" noChangeArrowheads="1"/>
          </p:cNvSpPr>
          <p:nvPr>
            <p:ph type="title"/>
          </p:nvPr>
        </p:nvSpPr>
        <p:spPr>
          <a:ln/>
        </p:spPr>
        <p:txBody>
          <a:bodyPr/>
          <a:lstStyle/>
          <a:p>
            <a:r>
              <a:rPr lang="en-US" altLang="en-US" b="1" dirty="0"/>
              <a:t>Reciprocity</a:t>
            </a:r>
            <a:r>
              <a:rPr lang="en-US" altLang="en-US" dirty="0"/>
              <a:t> (Curtis &amp; Miller, 1986) </a:t>
            </a:r>
          </a:p>
        </p:txBody>
      </p:sp>
      <p:sp>
        <p:nvSpPr>
          <p:cNvPr id="7" name="Rectangle 2">
            <a:extLst>
              <a:ext uri="{FF2B5EF4-FFF2-40B4-BE49-F238E27FC236}">
                <a16:creationId xmlns:a16="http://schemas.microsoft.com/office/drawing/2014/main" id="{15D40BE1-E4F1-49EC-A0CB-28121585E0FC}"/>
              </a:ext>
            </a:extLst>
          </p:cNvPr>
          <p:cNvSpPr txBox="1">
            <a:spLocks noChangeArrowheads="1"/>
          </p:cNvSpPr>
          <p:nvPr/>
        </p:nvSpPr>
        <p:spPr>
          <a:xfrm>
            <a:off x="628650" y="1825625"/>
            <a:ext cx="5556250" cy="4351338"/>
          </a:xfrm>
          <a:prstGeom prst="rect">
            <a:avLst/>
          </a:prstGeom>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a:t>Randomly pair participants</a:t>
            </a:r>
          </a:p>
          <a:p>
            <a:endParaRPr lang="en-US" altLang="en-US" dirty="0"/>
          </a:p>
          <a:p>
            <a:r>
              <a:rPr lang="en-US" altLang="en-US" dirty="0"/>
              <a:t>Tell one participant (P) that their partner (T) either does or does not like them</a:t>
            </a:r>
          </a:p>
          <a:p>
            <a:endParaRPr lang="en-US" altLang="en-US" dirty="0"/>
          </a:p>
          <a:p>
            <a:r>
              <a:rPr lang="en-US" altLang="en-US" dirty="0"/>
              <a:t>P and T interact, and post-interaction liking is measured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a:extLst>
              <a:ext uri="{FF2B5EF4-FFF2-40B4-BE49-F238E27FC236}">
                <a16:creationId xmlns:a16="http://schemas.microsoft.com/office/drawing/2014/main" id="{FDC2F3E2-D439-4610-9DF3-6D66C536F1B3}"/>
              </a:ext>
            </a:extLst>
          </p:cNvPr>
          <p:cNvSpPr>
            <a:spLocks noGrp="1" noChangeArrowheads="1"/>
          </p:cNvSpPr>
          <p:nvPr>
            <p:ph type="title"/>
          </p:nvPr>
        </p:nvSpPr>
        <p:spPr>
          <a:ln/>
        </p:spPr>
        <p:txBody>
          <a:bodyPr/>
          <a:lstStyle/>
          <a:p>
            <a:r>
              <a:rPr lang="en-US" altLang="en-US"/>
              <a:t>Reciprocity</a:t>
            </a:r>
          </a:p>
        </p:txBody>
      </p:sp>
      <p:graphicFrame>
        <p:nvGraphicFramePr>
          <p:cNvPr id="45059" name="Object 3">
            <a:extLst>
              <a:ext uri="{FF2B5EF4-FFF2-40B4-BE49-F238E27FC236}">
                <a16:creationId xmlns:a16="http://schemas.microsoft.com/office/drawing/2014/main" id="{98BEE76F-5912-47B6-BDA7-FF576D2E4315}"/>
              </a:ext>
            </a:extLst>
          </p:cNvPr>
          <p:cNvGraphicFramePr>
            <a:graphicFrameLocks/>
          </p:cNvGraphicFramePr>
          <p:nvPr>
            <p:extLst>
              <p:ext uri="{D42A27DB-BD31-4B8C-83A1-F6EECF244321}">
                <p14:modId xmlns:p14="http://schemas.microsoft.com/office/powerpoint/2010/main" val="3584791165"/>
              </p:ext>
            </p:extLst>
          </p:nvPr>
        </p:nvGraphicFramePr>
        <p:xfrm>
          <a:off x="628650" y="1855019"/>
          <a:ext cx="5200650" cy="3147961"/>
        </p:xfrm>
        <a:graphic>
          <a:graphicData uri="http://schemas.openxmlformats.org/presentationml/2006/ole">
            <mc:AlternateContent xmlns:mc="http://schemas.openxmlformats.org/markup-compatibility/2006">
              <mc:Choice xmlns:v="urn:schemas-microsoft-com:vml" Requires="v">
                <p:oleObj spid="_x0000_s23571" name="Chart" r:id="rId3" imgW="0" imgH="0" progId="MSGraph.Chart.8">
                  <p:embed/>
                </p:oleObj>
              </mc:Choice>
              <mc:Fallback>
                <p:oleObj name="Chart" r:id="rId3" imgW="0" imgH="0" progId="MSGraph.Chart.8">
                  <p:embed/>
                  <p:pic>
                    <p:nvPicPr>
                      <p:cNvPr id="45059" name="Object 3">
                        <a:extLst>
                          <a:ext uri="{FF2B5EF4-FFF2-40B4-BE49-F238E27FC236}">
                            <a16:creationId xmlns:a16="http://schemas.microsoft.com/office/drawing/2014/main" id="{98BEE76F-5912-47B6-BDA7-FF576D2E4315}"/>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 y="1855019"/>
                        <a:ext cx="5200650" cy="3147961"/>
                      </a:xfrm>
                      <a:prstGeom prst="rect">
                        <a:avLst/>
                      </a:prstGeom>
                      <a:noFill/>
                      <a:ln>
                        <a:noFill/>
                      </a:ln>
                      <a:effectLst/>
                    </p:spPr>
                  </p:pic>
                </p:oleObj>
              </mc:Fallback>
            </mc:AlternateContent>
          </a:graphicData>
        </a:graphic>
      </p:graphicFrame>
      <p:sp>
        <p:nvSpPr>
          <p:cNvPr id="5" name="Rectangle 2">
            <a:extLst>
              <a:ext uri="{FF2B5EF4-FFF2-40B4-BE49-F238E27FC236}">
                <a16:creationId xmlns:a16="http://schemas.microsoft.com/office/drawing/2014/main" id="{7DB8BD48-A167-4AE2-8B5E-88889FC75BF7}"/>
              </a:ext>
            </a:extLst>
          </p:cNvPr>
          <p:cNvSpPr txBox="1">
            <a:spLocks noChangeArrowheads="1"/>
          </p:cNvSpPr>
          <p:nvPr/>
        </p:nvSpPr>
        <p:spPr>
          <a:xfrm>
            <a:off x="500062" y="5167311"/>
            <a:ext cx="8643938" cy="1339453"/>
          </a:xfrm>
          <a:prstGeom prst="rect">
            <a:avLst/>
          </a:prstGeom>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3586" lvl="1" indent="0">
              <a:buNone/>
            </a:pPr>
            <a:r>
              <a:rPr lang="en-US" altLang="en-US" b="1" dirty="0"/>
              <a:t>Two (complementary) explanations:</a:t>
            </a:r>
          </a:p>
          <a:p>
            <a:pPr marL="253586" lvl="1" indent="0">
              <a:buNone/>
            </a:pPr>
            <a:r>
              <a:rPr lang="en-US" altLang="en-US" dirty="0"/>
              <a:t>P likes T: We like those who like us.</a:t>
            </a:r>
          </a:p>
          <a:p>
            <a:pPr marL="253586" lvl="1" indent="0">
              <a:buNone/>
            </a:pPr>
            <a:r>
              <a:rPr lang="en-US" altLang="en-US" dirty="0"/>
              <a:t>T likes P: </a:t>
            </a:r>
            <a:r>
              <a:rPr lang="en-US" altLang="en-US" i="1" dirty="0"/>
              <a:t>“Behaviors make beliefs come true”</a:t>
            </a:r>
          </a:p>
        </p:txBody>
      </p:sp>
      <p:sp>
        <p:nvSpPr>
          <p:cNvPr id="6" name="Rectangle 2">
            <a:extLst>
              <a:ext uri="{FF2B5EF4-FFF2-40B4-BE49-F238E27FC236}">
                <a16:creationId xmlns:a16="http://schemas.microsoft.com/office/drawing/2014/main" id="{BE70D07D-81C3-405E-92B9-98AC9970F976}"/>
              </a:ext>
            </a:extLst>
          </p:cNvPr>
          <p:cNvSpPr txBox="1">
            <a:spLocks noChangeArrowheads="1"/>
          </p:cNvSpPr>
          <p:nvPr/>
        </p:nvSpPr>
        <p:spPr>
          <a:xfrm>
            <a:off x="1670050" y="2016125"/>
            <a:ext cx="666750" cy="244475"/>
          </a:xfrm>
          <a:prstGeom prst="rect">
            <a:avLst/>
          </a:prstGeom>
          <a:solidFill>
            <a:schemeClr val="bg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altLang="en-US" sz="2200" dirty="0">
                <a:solidFill>
                  <a:schemeClr val="accent3"/>
                </a:solidFill>
              </a:rPr>
              <a:t>T</a:t>
            </a:r>
          </a:p>
        </p:txBody>
      </p:sp>
      <p:sp>
        <p:nvSpPr>
          <p:cNvPr id="7" name="Rectangle 2">
            <a:extLst>
              <a:ext uri="{FF2B5EF4-FFF2-40B4-BE49-F238E27FC236}">
                <a16:creationId xmlns:a16="http://schemas.microsoft.com/office/drawing/2014/main" id="{AB464030-92B0-461E-8DB4-6AB935584C79}"/>
              </a:ext>
            </a:extLst>
          </p:cNvPr>
          <p:cNvSpPr txBox="1">
            <a:spLocks noChangeArrowheads="1"/>
          </p:cNvSpPr>
          <p:nvPr/>
        </p:nvSpPr>
        <p:spPr>
          <a:xfrm>
            <a:off x="3568700" y="2016125"/>
            <a:ext cx="666750" cy="244475"/>
          </a:xfrm>
          <a:prstGeom prst="rect">
            <a:avLst/>
          </a:prstGeom>
          <a:solidFill>
            <a:schemeClr val="bg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altLang="en-US" sz="2200" dirty="0">
                <a:solidFill>
                  <a:schemeClr val="accent3"/>
                </a:solidFill>
              </a:rPr>
              <a:t>T</a:t>
            </a:r>
          </a:p>
        </p:txBody>
      </p:sp>
      <p:sp>
        <p:nvSpPr>
          <p:cNvPr id="8" name="Rectangle 2">
            <a:extLst>
              <a:ext uri="{FF2B5EF4-FFF2-40B4-BE49-F238E27FC236}">
                <a16:creationId xmlns:a16="http://schemas.microsoft.com/office/drawing/2014/main" id="{95085C0E-B508-49A1-B1FF-E388C83E0C00}"/>
              </a:ext>
            </a:extLst>
          </p:cNvPr>
          <p:cNvSpPr txBox="1">
            <a:spLocks noChangeArrowheads="1"/>
          </p:cNvSpPr>
          <p:nvPr/>
        </p:nvSpPr>
        <p:spPr>
          <a:xfrm>
            <a:off x="1020762" y="1690688"/>
            <a:ext cx="8643938" cy="1339453"/>
          </a:xfrm>
          <a:prstGeom prst="rect">
            <a:avLst/>
          </a:prstGeom>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3586" lvl="1" indent="0">
              <a:buNone/>
            </a:pPr>
            <a:r>
              <a:rPr lang="en-US" altLang="en-US" sz="2000" i="1" dirty="0">
                <a:solidFill>
                  <a:schemeClr val="accent3"/>
                </a:solidFill>
              </a:rPr>
              <a:t>P was told: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Image result for opposites attract">
            <a:extLst>
              <a:ext uri="{FF2B5EF4-FFF2-40B4-BE49-F238E27FC236}">
                <a16:creationId xmlns:a16="http://schemas.microsoft.com/office/drawing/2014/main" id="{380D7F8C-6249-4D83-B25B-4E860264C40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73" t="27976" r="5473" b="27976"/>
          <a:stretch/>
        </p:blipFill>
        <p:spPr bwMode="auto">
          <a:xfrm>
            <a:off x="213756" y="205118"/>
            <a:ext cx="5937662" cy="293687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Image result for birds of a feather flock together">
            <a:extLst>
              <a:ext uri="{FF2B5EF4-FFF2-40B4-BE49-F238E27FC236}">
                <a16:creationId xmlns:a16="http://schemas.microsoft.com/office/drawing/2014/main" id="{DC5F39D9-A84B-4A2E-A8CA-A29D996A31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476" b="5476"/>
          <a:stretch/>
        </p:blipFill>
        <p:spPr bwMode="auto">
          <a:xfrm>
            <a:off x="2351567" y="2903515"/>
            <a:ext cx="4440865" cy="395448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052980D-0BCE-404D-814B-AA8CF372A2E9}"/>
              </a:ext>
            </a:extLst>
          </p:cNvPr>
          <p:cNvSpPr>
            <a:spLocks noGrp="1"/>
          </p:cNvSpPr>
          <p:nvPr>
            <p:ph type="title"/>
          </p:nvPr>
        </p:nvSpPr>
        <p:spPr>
          <a:xfrm>
            <a:off x="213756" y="4337211"/>
            <a:ext cx="7886700" cy="1325563"/>
          </a:xfrm>
        </p:spPr>
        <p:txBody>
          <a:bodyPr/>
          <a:lstStyle/>
          <a:p>
            <a:r>
              <a:rPr lang="en-GB" b="1" dirty="0"/>
              <a:t>Checking </a:t>
            </a:r>
            <a:br>
              <a:rPr lang="en-GB" b="1" dirty="0"/>
            </a:br>
            <a:r>
              <a:rPr lang="en-GB" b="1" dirty="0"/>
              <a:t>intuitions</a:t>
            </a:r>
          </a:p>
        </p:txBody>
      </p:sp>
    </p:spTree>
    <p:extLst>
      <p:ext uri="{BB962C8B-B14F-4D97-AF65-F5344CB8AC3E}">
        <p14:creationId xmlns:p14="http://schemas.microsoft.com/office/powerpoint/2010/main" val="32883893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E5666-69F5-4700-81FD-816C3C0B4EB3}"/>
              </a:ext>
            </a:extLst>
          </p:cNvPr>
          <p:cNvSpPr>
            <a:spLocks noGrp="1"/>
          </p:cNvSpPr>
          <p:nvPr>
            <p:ph type="title"/>
          </p:nvPr>
        </p:nvSpPr>
        <p:spPr/>
        <p:txBody>
          <a:bodyPr/>
          <a:lstStyle/>
          <a:p>
            <a:r>
              <a:rPr lang="en-GB" b="1" dirty="0"/>
              <a:t>Similarity</a:t>
            </a:r>
            <a:r>
              <a:rPr lang="en-GB" dirty="0"/>
              <a:t> matters</a:t>
            </a:r>
          </a:p>
        </p:txBody>
      </p:sp>
      <p:sp>
        <p:nvSpPr>
          <p:cNvPr id="3" name="Content Placeholder 2">
            <a:extLst>
              <a:ext uri="{FF2B5EF4-FFF2-40B4-BE49-F238E27FC236}">
                <a16:creationId xmlns:a16="http://schemas.microsoft.com/office/drawing/2014/main" id="{F62141C2-DA2B-43D9-907E-70CF2050EF2C}"/>
              </a:ext>
            </a:extLst>
          </p:cNvPr>
          <p:cNvSpPr>
            <a:spLocks noGrp="1"/>
          </p:cNvSpPr>
          <p:nvPr>
            <p:ph idx="1"/>
          </p:nvPr>
        </p:nvSpPr>
        <p:spPr>
          <a:xfrm>
            <a:off x="628650" y="1690689"/>
            <a:ext cx="5848350" cy="4667249"/>
          </a:xfrm>
        </p:spPr>
        <p:txBody>
          <a:bodyPr>
            <a:normAutofit fontScale="92500"/>
          </a:bodyPr>
          <a:lstStyle/>
          <a:p>
            <a:r>
              <a:rPr lang="en-GB" dirty="0"/>
              <a:t>Newcomb (1961): similarity in attitudes and beliefs a key factor for forming friendships (</a:t>
            </a:r>
            <a:r>
              <a:rPr lang="en-GB" i="1" dirty="0"/>
              <a:t>N </a:t>
            </a:r>
            <a:r>
              <a:rPr lang="en-GB" dirty="0"/>
              <a:t>= 17!)</a:t>
            </a:r>
          </a:p>
          <a:p>
            <a:endParaRPr lang="en-GB" dirty="0"/>
          </a:p>
          <a:p>
            <a:r>
              <a:rPr lang="en-GB" dirty="0"/>
              <a:t>Also true for similar personalities among chimpanzees (</a:t>
            </a:r>
            <a:r>
              <a:rPr lang="en-GB" dirty="0" err="1"/>
              <a:t>Massen</a:t>
            </a:r>
            <a:r>
              <a:rPr lang="en-GB" dirty="0"/>
              <a:t> &amp; Koski, 2014)</a:t>
            </a:r>
          </a:p>
          <a:p>
            <a:endParaRPr lang="en-GB" dirty="0"/>
          </a:p>
          <a:p>
            <a:r>
              <a:rPr lang="en-GB" dirty="0"/>
              <a:t>In analyses of friendship networks, strong appearance of homophily in terms of gender, ethnicity and social class (McPherson et al., 2001)</a:t>
            </a:r>
          </a:p>
        </p:txBody>
      </p:sp>
    </p:spTree>
    <p:extLst>
      <p:ext uri="{BB962C8B-B14F-4D97-AF65-F5344CB8AC3E}">
        <p14:creationId xmlns:p14="http://schemas.microsoft.com/office/powerpoint/2010/main" val="609837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3CE0B-F1F0-4DDC-8808-4E8A1FFC29A1}"/>
              </a:ext>
            </a:extLst>
          </p:cNvPr>
          <p:cNvSpPr>
            <a:spLocks noGrp="1"/>
          </p:cNvSpPr>
          <p:nvPr>
            <p:ph type="title"/>
          </p:nvPr>
        </p:nvSpPr>
        <p:spPr>
          <a:xfrm>
            <a:off x="528065" y="4578638"/>
            <a:ext cx="2737277" cy="1714500"/>
          </a:xfrm>
        </p:spPr>
        <p:txBody>
          <a:bodyPr>
            <a:normAutofit/>
          </a:bodyPr>
          <a:lstStyle/>
          <a:p>
            <a:r>
              <a:rPr lang="en-GB" sz="2800"/>
              <a:t>Similarity as a selling point</a:t>
            </a:r>
          </a:p>
        </p:txBody>
      </p:sp>
      <p:pic>
        <p:nvPicPr>
          <p:cNvPr id="14338" name="Picture 2" descr="Image result for werbung gleichklang">
            <a:extLst>
              <a:ext uri="{FF2B5EF4-FFF2-40B4-BE49-F238E27FC236}">
                <a16:creationId xmlns:a16="http://schemas.microsoft.com/office/drawing/2014/main" id="{9A182EC2-2222-4BB6-8440-68F07543CB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835" b="5"/>
          <a:stretch/>
        </p:blipFill>
        <p:spPr bwMode="auto">
          <a:xfrm>
            <a:off x="528065" y="370320"/>
            <a:ext cx="2737278" cy="405101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831FF38-E0E6-4E92-8F74-0BD43DADD564}"/>
              </a:ext>
            </a:extLst>
          </p:cNvPr>
          <p:cNvPicPr>
            <a:picLocks noChangeAspect="1"/>
          </p:cNvPicPr>
          <p:nvPr/>
        </p:nvPicPr>
        <p:blipFill rotWithShape="1">
          <a:blip r:embed="rId4"/>
          <a:srcRect r="2" b="13092"/>
          <a:stretch/>
        </p:blipFill>
        <p:spPr>
          <a:xfrm>
            <a:off x="3479655" y="370320"/>
            <a:ext cx="5136278" cy="4051011"/>
          </a:xfrm>
          <a:prstGeom prst="rect">
            <a:avLst/>
          </a:prstGeom>
        </p:spPr>
      </p:pic>
      <p:sp>
        <p:nvSpPr>
          <p:cNvPr id="3" name="Content Placeholder 2">
            <a:extLst>
              <a:ext uri="{FF2B5EF4-FFF2-40B4-BE49-F238E27FC236}">
                <a16:creationId xmlns:a16="http://schemas.microsoft.com/office/drawing/2014/main" id="{7B0D4627-FCDC-4200-A2B0-4E0021EFFF14}"/>
              </a:ext>
            </a:extLst>
          </p:cNvPr>
          <p:cNvSpPr>
            <a:spLocks noGrp="1"/>
          </p:cNvSpPr>
          <p:nvPr>
            <p:ph idx="1"/>
          </p:nvPr>
        </p:nvSpPr>
        <p:spPr>
          <a:xfrm>
            <a:off x="3479655" y="4578638"/>
            <a:ext cx="5136279" cy="1714500"/>
          </a:xfrm>
        </p:spPr>
        <p:txBody>
          <a:bodyPr anchor="ctr">
            <a:normAutofit/>
          </a:bodyPr>
          <a:lstStyle/>
          <a:p>
            <a:pPr marL="0" indent="0">
              <a:buNone/>
            </a:pPr>
            <a:r>
              <a:rPr lang="en-GB" sz="2200" dirty="0"/>
              <a:t>“Find partners, friends and soulmates who think like you”</a:t>
            </a:r>
            <a:endParaRPr lang="en-GB" sz="1800" dirty="0"/>
          </a:p>
          <a:p>
            <a:pPr marL="0" indent="0">
              <a:buNone/>
            </a:pPr>
            <a:r>
              <a:rPr lang="en-GB" sz="2200" dirty="0"/>
              <a:t>“Stop wasting time with undesirables”</a:t>
            </a:r>
          </a:p>
        </p:txBody>
      </p:sp>
    </p:spTree>
    <p:extLst>
      <p:ext uri="{BB962C8B-B14F-4D97-AF65-F5344CB8AC3E}">
        <p14:creationId xmlns:p14="http://schemas.microsoft.com/office/powerpoint/2010/main" val="406366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5495D2-EA18-4636-8C9D-5E8444005A75}"/>
              </a:ext>
            </a:extLst>
          </p:cNvPr>
          <p:cNvSpPr>
            <a:spLocks noGrp="1" noChangeArrowheads="1"/>
          </p:cNvSpPr>
          <p:nvPr/>
        </p:nvSpPr>
        <p:spPr>
          <a:xfrm>
            <a:off x="457200" y="540132"/>
            <a:ext cx="8229600" cy="578184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pPr>
            <a:r>
              <a:rPr lang="en-US" sz="2800" b="1" dirty="0"/>
              <a:t>Prosocial behavior</a:t>
            </a:r>
          </a:p>
          <a:p>
            <a:pPr lvl="1">
              <a:lnSpc>
                <a:spcPct val="80000"/>
              </a:lnSpc>
            </a:pPr>
            <a:r>
              <a:rPr lang="en-US" sz="2400" dirty="0"/>
              <a:t>Action intended to benefit another </a:t>
            </a:r>
          </a:p>
          <a:p>
            <a:pPr lvl="1">
              <a:lnSpc>
                <a:spcPct val="80000"/>
              </a:lnSpc>
            </a:pPr>
            <a:r>
              <a:rPr lang="en-US" sz="2400" dirty="0"/>
              <a:t>Can be done to gain either external or internal reward</a:t>
            </a:r>
          </a:p>
          <a:p>
            <a:pPr>
              <a:lnSpc>
                <a:spcPct val="80000"/>
              </a:lnSpc>
            </a:pPr>
            <a:r>
              <a:rPr lang="en-US" sz="2800" b="1" dirty="0"/>
              <a:t>Benevolence</a:t>
            </a:r>
            <a:endParaRPr lang="en-US" sz="2800" dirty="0"/>
          </a:p>
          <a:p>
            <a:pPr lvl="1">
              <a:lnSpc>
                <a:spcPct val="80000"/>
              </a:lnSpc>
            </a:pPr>
            <a:r>
              <a:rPr lang="en-US" sz="2400" dirty="0"/>
              <a:t>Action intended to benefit another, </a:t>
            </a:r>
            <a:br>
              <a:rPr lang="en-US" sz="2400" dirty="0"/>
            </a:br>
            <a:r>
              <a:rPr lang="en-US" sz="2400" dirty="0"/>
              <a:t>but </a:t>
            </a:r>
            <a:r>
              <a:rPr lang="en-US" sz="2400" b="1" dirty="0"/>
              <a:t>not to gain external reward</a:t>
            </a:r>
            <a:endParaRPr lang="en-US" sz="2400" dirty="0"/>
          </a:p>
          <a:p>
            <a:pPr>
              <a:lnSpc>
                <a:spcPct val="80000"/>
              </a:lnSpc>
            </a:pPr>
            <a:r>
              <a:rPr lang="en-US" sz="2800" b="1" dirty="0"/>
              <a:t>Pure altruism</a:t>
            </a:r>
            <a:r>
              <a:rPr lang="en-US" sz="2800" dirty="0"/>
              <a:t> </a:t>
            </a:r>
          </a:p>
          <a:p>
            <a:pPr lvl="1">
              <a:lnSpc>
                <a:spcPct val="80000"/>
              </a:lnSpc>
            </a:pPr>
            <a:r>
              <a:rPr lang="en-US" sz="2400" dirty="0"/>
              <a:t>Action intended to solely benefit another</a:t>
            </a:r>
          </a:p>
          <a:p>
            <a:pPr lvl="1">
              <a:lnSpc>
                <a:spcPct val="80000"/>
              </a:lnSpc>
            </a:pPr>
            <a:r>
              <a:rPr lang="en-US" sz="2400" dirty="0"/>
              <a:t>No external reward to the helper </a:t>
            </a:r>
          </a:p>
          <a:p>
            <a:pPr lvl="1">
              <a:lnSpc>
                <a:spcPct val="80000"/>
              </a:lnSpc>
            </a:pPr>
            <a:r>
              <a:rPr lang="en-US" sz="2400" dirty="0"/>
              <a:t>No internal reward to the helper</a:t>
            </a:r>
          </a:p>
          <a:p>
            <a:pPr>
              <a:lnSpc>
                <a:spcPct val="80000"/>
              </a:lnSpc>
            </a:pPr>
            <a:endParaRPr lang="en-US" sz="2800" dirty="0"/>
          </a:p>
          <a:p>
            <a:pPr>
              <a:lnSpc>
                <a:spcPct val="80000"/>
              </a:lnSpc>
            </a:pPr>
            <a:r>
              <a:rPr lang="en-US" sz="2800" dirty="0"/>
              <a:t>Some argue there is no such thing as </a:t>
            </a:r>
            <a:r>
              <a:rPr lang="en-US" sz="2800" b="1" dirty="0"/>
              <a:t>pure altruism</a:t>
            </a:r>
          </a:p>
          <a:p>
            <a:pPr lvl="1">
              <a:lnSpc>
                <a:spcPct val="80000"/>
              </a:lnSpc>
            </a:pPr>
            <a:r>
              <a:rPr lang="en-US" sz="2400" i="1" dirty="0"/>
              <a:t>Would good people ever get no internal reward?</a:t>
            </a:r>
          </a:p>
          <a:p>
            <a:pPr>
              <a:lnSpc>
                <a:spcPct val="80000"/>
              </a:lnSpc>
            </a:pPr>
            <a:endParaRPr lang="en-US" sz="2800" dirty="0"/>
          </a:p>
          <a:p>
            <a:pPr>
              <a:lnSpc>
                <a:spcPct val="80000"/>
              </a:lnSpc>
            </a:pPr>
            <a:r>
              <a:rPr lang="en-US" sz="2800" dirty="0"/>
              <a:t>For present purposes: altruistic actions are those </a:t>
            </a:r>
            <a:br>
              <a:rPr lang="en-US" sz="2800" dirty="0"/>
            </a:br>
            <a:r>
              <a:rPr lang="en-US" sz="2800" dirty="0"/>
              <a:t>that are </a:t>
            </a:r>
            <a:r>
              <a:rPr lang="en-US" sz="2800" i="1" dirty="0"/>
              <a:t>largely </a:t>
            </a:r>
            <a:r>
              <a:rPr lang="en-US" sz="2800" dirty="0"/>
              <a:t>motivated by benefit to another </a:t>
            </a:r>
          </a:p>
        </p:txBody>
      </p:sp>
    </p:spTree>
    <p:extLst>
      <p:ext uri="{BB962C8B-B14F-4D97-AF65-F5344CB8AC3E}">
        <p14:creationId xmlns:p14="http://schemas.microsoft.com/office/powerpoint/2010/main" val="25879663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3">
            <a:extLst>
              <a:ext uri="{FF2B5EF4-FFF2-40B4-BE49-F238E27FC236}">
                <a16:creationId xmlns:a16="http://schemas.microsoft.com/office/drawing/2014/main" id="{5172DD1E-AD8A-4822-AAC4-6AA054B022CE}"/>
              </a:ext>
            </a:extLst>
          </p:cNvPr>
          <p:cNvSpPr>
            <a:spLocks noGrp="1"/>
          </p:cNvSpPr>
          <p:nvPr>
            <p:ph type="title"/>
          </p:nvPr>
        </p:nvSpPr>
        <p:spPr/>
        <p:txBody>
          <a:bodyPr>
            <a:normAutofit/>
          </a:bodyPr>
          <a:lstStyle/>
          <a:p>
            <a:pPr>
              <a:lnSpc>
                <a:spcPts val="3875"/>
              </a:lnSpc>
            </a:pPr>
            <a:r>
              <a:rPr lang="en-GB" altLang="en-US" b="1" dirty="0"/>
              <a:t>Ethnic biases</a:t>
            </a:r>
            <a:r>
              <a:rPr altLang="en-US" dirty="0"/>
              <a:t>: </a:t>
            </a:r>
            <a:r>
              <a:rPr lang="en-GB" altLang="en-US" dirty="0"/>
              <a:t>preferences in online dating</a:t>
            </a:r>
            <a:endParaRPr altLang="en-US" dirty="0"/>
          </a:p>
        </p:txBody>
      </p:sp>
      <p:sp>
        <p:nvSpPr>
          <p:cNvPr id="4" name="Rectangle 2">
            <a:extLst>
              <a:ext uri="{FF2B5EF4-FFF2-40B4-BE49-F238E27FC236}">
                <a16:creationId xmlns:a16="http://schemas.microsoft.com/office/drawing/2014/main" id="{BE228887-B36E-43F2-AEAF-4FBDD76A851A}"/>
              </a:ext>
            </a:extLst>
          </p:cNvPr>
          <p:cNvSpPr txBox="1">
            <a:spLocks noChangeArrowheads="1"/>
          </p:cNvSpPr>
          <p:nvPr/>
        </p:nvSpPr>
        <p:spPr>
          <a:xfrm>
            <a:off x="628650" y="1677989"/>
            <a:ext cx="6457950" cy="4351338"/>
          </a:xfrm>
          <a:prstGeom prst="rect">
            <a:avLst/>
          </a:prstGeom>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a:t>Mendelson et al. (2014) studied more than 1 million users of an US online dating page </a:t>
            </a:r>
          </a:p>
          <a:p>
            <a:r>
              <a:rPr lang="en-US" altLang="en-US" dirty="0"/>
              <a:t>Could set preferences for ethnic groups to date – default: any</a:t>
            </a:r>
          </a:p>
          <a:p>
            <a:pPr lvl="1"/>
            <a:r>
              <a:rPr lang="en-US" altLang="en-US" i="1" dirty="0"/>
              <a:t>Among White users:</a:t>
            </a:r>
          </a:p>
          <a:p>
            <a:pPr lvl="1"/>
            <a:r>
              <a:rPr lang="en-US" altLang="en-US" dirty="0"/>
              <a:t>60% changed that default to exclude some groups</a:t>
            </a:r>
          </a:p>
          <a:p>
            <a:pPr lvl="1"/>
            <a:r>
              <a:rPr lang="en-US" altLang="en-US" dirty="0"/>
              <a:t>32% (50% of women) said “Whites only”</a:t>
            </a:r>
          </a:p>
          <a:p>
            <a:pPr lvl="1"/>
            <a:endParaRPr lang="en-US" altLang="en-US" sz="1200" dirty="0"/>
          </a:p>
          <a:p>
            <a:pPr lvl="1"/>
            <a:r>
              <a:rPr lang="en-US" altLang="en-US" i="1" dirty="0"/>
              <a:t>Among Black users:</a:t>
            </a:r>
          </a:p>
          <a:p>
            <a:pPr lvl="1"/>
            <a:r>
              <a:rPr lang="en-US" altLang="en-US" dirty="0"/>
              <a:t>54% changed away from any</a:t>
            </a:r>
          </a:p>
          <a:p>
            <a:pPr lvl="1"/>
            <a:r>
              <a:rPr lang="en-US" altLang="en-US" dirty="0"/>
              <a:t>19% (36% of women) said “Blacks only”</a:t>
            </a:r>
          </a:p>
        </p:txBody>
      </p:sp>
    </p:spTree>
    <p:extLst>
      <p:ext uri="{BB962C8B-B14F-4D97-AF65-F5344CB8AC3E}">
        <p14:creationId xmlns:p14="http://schemas.microsoft.com/office/powerpoint/2010/main" val="1518627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3">
            <a:extLst>
              <a:ext uri="{FF2B5EF4-FFF2-40B4-BE49-F238E27FC236}">
                <a16:creationId xmlns:a16="http://schemas.microsoft.com/office/drawing/2014/main" id="{5172DD1E-AD8A-4822-AAC4-6AA054B022CE}"/>
              </a:ext>
            </a:extLst>
          </p:cNvPr>
          <p:cNvSpPr>
            <a:spLocks noGrp="1"/>
          </p:cNvSpPr>
          <p:nvPr>
            <p:ph type="title"/>
          </p:nvPr>
        </p:nvSpPr>
        <p:spPr/>
        <p:txBody>
          <a:bodyPr>
            <a:normAutofit fontScale="90000"/>
          </a:bodyPr>
          <a:lstStyle/>
          <a:p>
            <a:pPr>
              <a:lnSpc>
                <a:spcPts val="3875"/>
              </a:lnSpc>
            </a:pPr>
            <a:r>
              <a:rPr lang="en-GB" altLang="en-US" b="1" dirty="0"/>
              <a:t>Ethnic biases</a:t>
            </a:r>
            <a:r>
              <a:rPr altLang="en-US" dirty="0"/>
              <a:t>: Percentage Receiving Replies to Online Dating Messages</a:t>
            </a:r>
          </a:p>
        </p:txBody>
      </p:sp>
      <p:pic>
        <p:nvPicPr>
          <p:cNvPr id="100354" name="Picture 5" descr="A bar graph shows the percentage of users receiving replies to online dating messages from the site OkCupid. The data is divided by gender and race and shows that women get many more replies than men. &#10;&#10;The following list presents the data from the graph.&#10;• Black&#10;  o 33 percent of women received replies.&#10;  o 21 percent of men received replies.&#10;• Asian&#10;  o 43 percent of women received replies.&#10;  o 22 percent of men received replies.&#10;• Latina/Latino&#10;  o 42 percent of women received replies.&#10;  o 23 percent of men received replies.&#10;• White&#10;  o 42 percent of women received replies.&#10;  o 39 percent of men received replies.">
            <a:extLst>
              <a:ext uri="{FF2B5EF4-FFF2-40B4-BE49-F238E27FC236}">
                <a16:creationId xmlns:a16="http://schemas.microsoft.com/office/drawing/2014/main" id="{6CC32496-6CB4-4385-BCC4-ECFF34047C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1645645"/>
            <a:ext cx="5019747" cy="5212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66125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33E0CC-82C1-4814-8303-320F5959EB67}"/>
              </a:ext>
            </a:extLst>
          </p:cNvPr>
          <p:cNvSpPr>
            <a:spLocks noGrp="1"/>
          </p:cNvSpPr>
          <p:nvPr>
            <p:ph idx="1"/>
          </p:nvPr>
        </p:nvSpPr>
        <p:spPr>
          <a:xfrm>
            <a:off x="466343" y="1508760"/>
            <a:ext cx="8447087" cy="5001768"/>
          </a:xfrm>
        </p:spPr>
        <p:txBody>
          <a:bodyPr>
            <a:normAutofit lnSpcReduction="10000"/>
          </a:bodyPr>
          <a:lstStyle/>
          <a:p>
            <a:r>
              <a:rPr lang="en-GB" dirty="0"/>
              <a:t>In US, 1.5% of all co-habituating young couples are Black/White (with equal chances, would expect about 7%), with most being a Black man and White woman (</a:t>
            </a:r>
            <a:r>
              <a:rPr lang="en-GB" dirty="0" err="1"/>
              <a:t>Torche</a:t>
            </a:r>
            <a:r>
              <a:rPr lang="en-GB" dirty="0"/>
              <a:t> &amp; Rich, 2017)</a:t>
            </a:r>
          </a:p>
          <a:p>
            <a:endParaRPr lang="en-GB" dirty="0"/>
          </a:p>
          <a:p>
            <a:pPr marL="0" indent="0">
              <a:buNone/>
            </a:pPr>
            <a:r>
              <a:rPr lang="en-GB" b="1" dirty="0">
                <a:solidFill>
                  <a:schemeClr val="accent2"/>
                </a:solidFill>
              </a:rPr>
              <a:t>Why?</a:t>
            </a:r>
          </a:p>
          <a:p>
            <a:r>
              <a:rPr lang="en-GB" dirty="0"/>
              <a:t>Homophily: liking of those who are similar?</a:t>
            </a:r>
          </a:p>
          <a:p>
            <a:r>
              <a:rPr lang="en-GB" dirty="0"/>
              <a:t>Negative racial attitudes?</a:t>
            </a:r>
          </a:p>
          <a:p>
            <a:r>
              <a:rPr lang="en-GB" dirty="0"/>
              <a:t>Contact opportunities?</a:t>
            </a:r>
          </a:p>
          <a:p>
            <a:r>
              <a:rPr lang="en-GB" dirty="0"/>
              <a:t>Status exchange hypothesis: reduction in racial status needs to be compensated for by, e.g., higher education</a:t>
            </a:r>
          </a:p>
        </p:txBody>
      </p:sp>
      <p:sp>
        <p:nvSpPr>
          <p:cNvPr id="3" name="Title 2">
            <a:extLst>
              <a:ext uri="{FF2B5EF4-FFF2-40B4-BE49-F238E27FC236}">
                <a16:creationId xmlns:a16="http://schemas.microsoft.com/office/drawing/2014/main" id="{0C76AAF9-6649-4596-A724-4BA5F9FF2F03}"/>
              </a:ext>
            </a:extLst>
          </p:cNvPr>
          <p:cNvSpPr>
            <a:spLocks noGrp="1"/>
          </p:cNvSpPr>
          <p:nvPr>
            <p:ph type="title"/>
          </p:nvPr>
        </p:nvSpPr>
        <p:spPr/>
        <p:txBody>
          <a:bodyPr/>
          <a:lstStyle/>
          <a:p>
            <a:r>
              <a:rPr lang="en-GB" dirty="0"/>
              <a:t>Result: </a:t>
            </a:r>
            <a:r>
              <a:rPr lang="en-GB" b="1" dirty="0"/>
              <a:t>Endogamy</a:t>
            </a:r>
          </a:p>
        </p:txBody>
      </p:sp>
    </p:spTree>
    <p:extLst>
      <p:ext uri="{BB962C8B-B14F-4D97-AF65-F5344CB8AC3E}">
        <p14:creationId xmlns:p14="http://schemas.microsoft.com/office/powerpoint/2010/main" val="1326388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BAADB-44B8-4119-962F-11EF545B3CAB}"/>
              </a:ext>
            </a:extLst>
          </p:cNvPr>
          <p:cNvSpPr>
            <a:spLocks noGrp="1"/>
          </p:cNvSpPr>
          <p:nvPr>
            <p:ph type="title"/>
          </p:nvPr>
        </p:nvSpPr>
        <p:spPr/>
        <p:txBody>
          <a:bodyPr/>
          <a:lstStyle/>
          <a:p>
            <a:r>
              <a:rPr lang="en-GB" b="1" dirty="0"/>
              <a:t>Attraction</a:t>
            </a:r>
            <a:r>
              <a:rPr lang="en-GB" dirty="0"/>
              <a:t> (perceived beauty)</a:t>
            </a:r>
          </a:p>
        </p:txBody>
      </p:sp>
      <p:sp>
        <p:nvSpPr>
          <p:cNvPr id="3" name="Content Placeholder 2">
            <a:extLst>
              <a:ext uri="{FF2B5EF4-FFF2-40B4-BE49-F238E27FC236}">
                <a16:creationId xmlns:a16="http://schemas.microsoft.com/office/drawing/2014/main" id="{028D93D5-F9D4-4150-90C1-28303BB24A2F}"/>
              </a:ext>
            </a:extLst>
          </p:cNvPr>
          <p:cNvSpPr>
            <a:spLocks noGrp="1"/>
          </p:cNvSpPr>
          <p:nvPr>
            <p:ph idx="1"/>
          </p:nvPr>
        </p:nvSpPr>
        <p:spPr>
          <a:xfrm>
            <a:off x="628650" y="1690689"/>
            <a:ext cx="7886700" cy="4351338"/>
          </a:xfrm>
        </p:spPr>
        <p:txBody>
          <a:bodyPr/>
          <a:lstStyle/>
          <a:p>
            <a:r>
              <a:rPr lang="en-GB" dirty="0"/>
              <a:t>Attraction partly indicated by physical arousal</a:t>
            </a:r>
          </a:p>
          <a:p>
            <a:r>
              <a:rPr lang="en-GB" dirty="0"/>
              <a:t>Sources of physical arousal not directly perceived</a:t>
            </a:r>
          </a:p>
          <a:p>
            <a:r>
              <a:rPr lang="en-GB" dirty="0"/>
              <a:t>Opportunity for misattribution</a:t>
            </a:r>
          </a:p>
        </p:txBody>
      </p:sp>
      <p:pic>
        <p:nvPicPr>
          <p:cNvPr id="25604" name="Picture 4" descr="A világ legfélelmetesebb hídjai - Világutazó | Scary bridges, Rope bridge, Suspension  bridge">
            <a:extLst>
              <a:ext uri="{FF2B5EF4-FFF2-40B4-BE49-F238E27FC236}">
                <a16:creationId xmlns:a16="http://schemas.microsoft.com/office/drawing/2014/main" id="{481411C9-4DCD-48D4-8752-FF726DEA5E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3302000"/>
            <a:ext cx="2478882" cy="33051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outdoor, road, person, player&#10;&#10;Description automatically generated">
            <a:extLst>
              <a:ext uri="{FF2B5EF4-FFF2-40B4-BE49-F238E27FC236}">
                <a16:creationId xmlns:a16="http://schemas.microsoft.com/office/drawing/2014/main" id="{022BB800-E2F9-4FFD-8961-DA64A3A7E79B}"/>
              </a:ext>
            </a:extLst>
          </p:cNvPr>
          <p:cNvPicPr>
            <a:picLocks noChangeAspect="1"/>
          </p:cNvPicPr>
          <p:nvPr/>
        </p:nvPicPr>
        <p:blipFill rotWithShape="1">
          <a:blip r:embed="rId3">
            <a:extLst>
              <a:ext uri="{28A0092B-C50C-407E-A947-70E740481C1C}">
                <a14:useLocalDpi xmlns:a14="http://schemas.microsoft.com/office/drawing/2010/main" val="0"/>
              </a:ext>
            </a:extLst>
          </a:blip>
          <a:srcRect l="22698" r="12076"/>
          <a:stretch/>
        </p:blipFill>
        <p:spPr>
          <a:xfrm>
            <a:off x="3365312" y="3301998"/>
            <a:ext cx="3019122" cy="3305176"/>
          </a:xfrm>
          <a:prstGeom prst="rect">
            <a:avLst/>
          </a:prstGeom>
        </p:spPr>
      </p:pic>
    </p:spTree>
    <p:extLst>
      <p:ext uri="{BB962C8B-B14F-4D97-AF65-F5344CB8AC3E}">
        <p14:creationId xmlns:p14="http://schemas.microsoft.com/office/powerpoint/2010/main" val="23067861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animal, bird, water, food&#10;&#10;Description automatically generated">
            <a:extLst>
              <a:ext uri="{FF2B5EF4-FFF2-40B4-BE49-F238E27FC236}">
                <a16:creationId xmlns:a16="http://schemas.microsoft.com/office/drawing/2014/main" id="{E7BB1589-FCEA-4C2B-A7E8-F0C0429C0116}"/>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83316" y="0"/>
            <a:ext cx="10263105" cy="6857129"/>
          </a:xfrm>
          <a:prstGeom prst="rect">
            <a:avLst/>
          </a:prstGeom>
        </p:spPr>
      </p:pic>
      <p:graphicFrame>
        <p:nvGraphicFramePr>
          <p:cNvPr id="6146" name="Object 6" hidden="1">
            <a:extLst>
              <a:ext uri="{FF2B5EF4-FFF2-40B4-BE49-F238E27FC236}">
                <a16:creationId xmlns:a16="http://schemas.microsoft.com/office/drawing/2014/main" id="{C40C388D-AEAD-4D66-B6AC-8486241E11D2}"/>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4583" name="think-cell Slide" r:id="rId10" imgW="360" imgH="360" progId="TCLayout.ActiveDocument.1">
                  <p:embed/>
                </p:oleObj>
              </mc:Choice>
              <mc:Fallback>
                <p:oleObj name="think-cell Slide" r:id="rId10" imgW="360" imgH="360" progId="TCLayout.ActiveDocument.1">
                  <p:embed/>
                  <p:pic>
                    <p:nvPicPr>
                      <p:cNvPr id="6146" name="Object 6" hidden="1">
                        <a:extLst>
                          <a:ext uri="{FF2B5EF4-FFF2-40B4-BE49-F238E27FC236}">
                            <a16:creationId xmlns:a16="http://schemas.microsoft.com/office/drawing/2014/main" id="{C40C388D-AEAD-4D66-B6AC-8486241E11D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149" name="Rectangle 1">
            <a:extLst>
              <a:ext uri="{FF2B5EF4-FFF2-40B4-BE49-F238E27FC236}">
                <a16:creationId xmlns:a16="http://schemas.microsoft.com/office/drawing/2014/main" id="{365A5990-0E78-4267-9CA3-2964EF39DFA6}"/>
              </a:ext>
            </a:extLst>
          </p:cNvPr>
          <p:cNvSpPr txBox="1">
            <a:spLocks noChangeArrowheads="1"/>
          </p:cNvSpPr>
          <p:nvPr>
            <p:custDataLst>
              <p:tags r:id="rId3"/>
            </p:custDataLst>
          </p:nvPr>
        </p:nvSpPr>
        <p:spPr bwMode="auto">
          <a:xfrm>
            <a:off x="0" y="1916832"/>
            <a:ext cx="5348748" cy="4346316"/>
          </a:xfrm>
          <a:prstGeom prst="rect">
            <a:avLst/>
          </a:prstGeom>
          <a:solidFill>
            <a:srgbClr val="FFFFFF">
              <a:alpha val="7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6200" tIns="76200" rIns="76200" bIns="76200" anchor="ctr"/>
          <a:lstStyle>
            <a:lvl1pPr>
              <a:spcBef>
                <a:spcPct val="20000"/>
              </a:spcBef>
              <a:buClr>
                <a:srgbClr val="998146"/>
              </a:buClr>
              <a:buChar char="–"/>
              <a:defRPr sz="4000">
                <a:solidFill>
                  <a:schemeClr val="tx1"/>
                </a:solidFill>
                <a:latin typeface="Georgia" panose="02040502050405020303" pitchFamily="18" charset="0"/>
              </a:defRPr>
            </a:lvl1pPr>
            <a:lvl2pPr marL="742950" indent="-285750">
              <a:spcBef>
                <a:spcPct val="20000"/>
              </a:spcBef>
              <a:buClr>
                <a:srgbClr val="998146"/>
              </a:buClr>
              <a:buChar char="–"/>
              <a:defRPr sz="4000">
                <a:solidFill>
                  <a:schemeClr val="tx1"/>
                </a:solidFill>
                <a:latin typeface="Georgia" panose="02040502050405020303" pitchFamily="18" charset="0"/>
              </a:defRPr>
            </a:lvl2pPr>
            <a:lvl3pPr marL="1143000" indent="-228600">
              <a:spcBef>
                <a:spcPct val="20000"/>
              </a:spcBef>
              <a:buClr>
                <a:srgbClr val="998146"/>
              </a:buClr>
              <a:buChar char="–"/>
              <a:defRPr sz="4000" i="1">
                <a:solidFill>
                  <a:schemeClr val="tx1"/>
                </a:solidFill>
                <a:latin typeface="Georgia" panose="02040502050405020303" pitchFamily="18" charset="0"/>
              </a:defRPr>
            </a:lvl3pPr>
            <a:lvl4pPr marL="1600200" indent="-228600">
              <a:spcBef>
                <a:spcPct val="20000"/>
              </a:spcBef>
              <a:buClr>
                <a:srgbClr val="998146"/>
              </a:buClr>
              <a:buChar char="–"/>
              <a:defRPr sz="4000">
                <a:solidFill>
                  <a:schemeClr val="tx1"/>
                </a:solidFill>
                <a:latin typeface="Georgia" panose="02040502050405020303" pitchFamily="18" charset="0"/>
              </a:defRPr>
            </a:lvl4pPr>
            <a:lvl5pPr marL="2057400" indent="-228600">
              <a:spcBef>
                <a:spcPct val="20000"/>
              </a:spcBef>
              <a:buClr>
                <a:srgbClr val="998146"/>
              </a:buClr>
              <a:buChar char="–"/>
              <a:defRPr sz="4000" i="1">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defRPr>
            </a:lvl9pPr>
          </a:lstStyle>
          <a:p>
            <a:pPr marL="0" marR="0" lvl="0" indent="0" algn="ctr" defTabSz="914400" rtl="0" eaLnBrk="0" fontAlgn="base" latinLnBrk="0" hangingPunct="0">
              <a:lnSpc>
                <a:spcPct val="100000"/>
              </a:lnSpc>
              <a:spcBef>
                <a:spcPct val="20000"/>
              </a:spcBef>
              <a:spcAft>
                <a:spcPct val="0"/>
              </a:spcAft>
              <a:buClr>
                <a:srgbClr val="998146"/>
              </a:buClr>
              <a:buSzTx/>
              <a:buFontTx/>
              <a:buNone/>
              <a:tabLst/>
              <a:defRPr/>
            </a:pPr>
            <a:r>
              <a:rPr kumimoji="0" lang="en-US" altLang="en-US" sz="3600" b="1"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PSY4013 – Intro to Social Psychology</a:t>
            </a:r>
          </a:p>
          <a:p>
            <a:pPr marL="0" marR="0" lvl="0" indent="0" algn="ctr" defTabSz="914400" rtl="0" eaLnBrk="0" fontAlgn="base" latinLnBrk="0" hangingPunct="0">
              <a:lnSpc>
                <a:spcPct val="100000"/>
              </a:lnSpc>
              <a:spcBef>
                <a:spcPct val="20000"/>
              </a:spcBef>
              <a:spcAft>
                <a:spcPct val="0"/>
              </a:spcAft>
              <a:buClr>
                <a:srgbClr val="998146"/>
              </a:buClr>
              <a:buSzTx/>
              <a:buFontTx/>
              <a:buNone/>
              <a:tabLst/>
              <a:defRPr/>
            </a:pPr>
            <a:r>
              <a:rPr kumimoji="0" lang="en-US" altLang="en-US" sz="3600" b="1" i="0" u="none" strike="noStrike" kern="1200" cap="none" spc="0" normalizeH="0" baseline="0" noProof="0" dirty="0">
                <a:ln>
                  <a:noFill/>
                </a:ln>
                <a:solidFill>
                  <a:srgbClr val="C00000"/>
                </a:solidFill>
                <a:effectLst/>
                <a:uLnTx/>
                <a:uFillTx/>
                <a:latin typeface="Georgia" panose="02040502050405020303" pitchFamily="18" charset="0"/>
                <a:ea typeface="+mn-ea"/>
                <a:cs typeface="+mn-cs"/>
              </a:rPr>
              <a:t>4: Altruism and attraction</a:t>
            </a:r>
          </a:p>
          <a:p>
            <a:pPr marL="0" marR="0" lvl="0" indent="0" algn="ctr" defTabSz="914400" rtl="0" eaLnBrk="0" fontAlgn="base" latinLnBrk="0" hangingPunct="0">
              <a:lnSpc>
                <a:spcPct val="100000"/>
              </a:lnSpc>
              <a:spcBef>
                <a:spcPct val="20000"/>
              </a:spcBef>
              <a:spcAft>
                <a:spcPct val="0"/>
              </a:spcAft>
              <a:buClr>
                <a:srgbClr val="998146"/>
              </a:buClr>
              <a:buSzTx/>
              <a:buFontTx/>
              <a:buNone/>
              <a:tabLst/>
              <a:defRPr/>
            </a:pPr>
            <a:r>
              <a:rPr lang="en-US" altLang="en-US" sz="3600" b="1" dirty="0">
                <a:solidFill>
                  <a:srgbClr val="333399"/>
                </a:solidFill>
              </a:rPr>
              <a:t>C: Beauty – </a:t>
            </a:r>
            <a:br>
              <a:rPr lang="en-US" altLang="en-US" sz="3600" b="1" dirty="0">
                <a:solidFill>
                  <a:srgbClr val="333399"/>
                </a:solidFill>
              </a:rPr>
            </a:br>
            <a:r>
              <a:rPr lang="en-US" altLang="en-US" sz="3600" b="1" dirty="0">
                <a:solidFill>
                  <a:srgbClr val="333399"/>
                </a:solidFill>
              </a:rPr>
              <a:t>myths and debates</a:t>
            </a:r>
            <a:endParaRPr lang="en-US" altLang="en-US" sz="3600" b="1" dirty="0">
              <a:solidFill>
                <a:srgbClr val="C00000"/>
              </a:solidFill>
            </a:endParaRPr>
          </a:p>
        </p:txBody>
      </p:sp>
      <p:sp>
        <p:nvSpPr>
          <p:cNvPr id="7" name="Rectangle 1">
            <a:extLst>
              <a:ext uri="{FF2B5EF4-FFF2-40B4-BE49-F238E27FC236}">
                <a16:creationId xmlns:a16="http://schemas.microsoft.com/office/drawing/2014/main" id="{F179F22F-6BA2-48F3-88FA-2DB504B9C31E}"/>
              </a:ext>
            </a:extLst>
          </p:cNvPr>
          <p:cNvSpPr txBox="1">
            <a:spLocks noChangeArrowheads="1"/>
          </p:cNvSpPr>
          <p:nvPr>
            <p:custDataLst>
              <p:tags r:id="rId4"/>
            </p:custDataLst>
          </p:nvPr>
        </p:nvSpPr>
        <p:spPr bwMode="auto">
          <a:xfrm>
            <a:off x="5348748" y="1799302"/>
            <a:ext cx="8691102" cy="5057825"/>
          </a:xfrm>
          <a:prstGeom prst="rect">
            <a:avLst/>
          </a:prstGeom>
          <a:solidFill>
            <a:srgbClr val="FFFFFF">
              <a:alpha val="7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6200" tIns="76200" rIns="76200" bIns="76200" anchor="ctr"/>
          <a:lstStyle>
            <a:lvl1pPr>
              <a:spcBef>
                <a:spcPct val="20000"/>
              </a:spcBef>
              <a:buClr>
                <a:srgbClr val="998146"/>
              </a:buClr>
              <a:buChar char="–"/>
              <a:defRPr sz="4000">
                <a:solidFill>
                  <a:schemeClr val="tx1"/>
                </a:solidFill>
                <a:latin typeface="Georgia" panose="02040502050405020303" pitchFamily="18" charset="0"/>
              </a:defRPr>
            </a:lvl1pPr>
            <a:lvl2pPr marL="742950" indent="-285750">
              <a:spcBef>
                <a:spcPct val="20000"/>
              </a:spcBef>
              <a:buClr>
                <a:srgbClr val="998146"/>
              </a:buClr>
              <a:buChar char="–"/>
              <a:defRPr sz="4000">
                <a:solidFill>
                  <a:schemeClr val="tx1"/>
                </a:solidFill>
                <a:latin typeface="Georgia" panose="02040502050405020303" pitchFamily="18" charset="0"/>
              </a:defRPr>
            </a:lvl2pPr>
            <a:lvl3pPr marL="1143000" indent="-228600">
              <a:spcBef>
                <a:spcPct val="20000"/>
              </a:spcBef>
              <a:buClr>
                <a:srgbClr val="998146"/>
              </a:buClr>
              <a:buChar char="–"/>
              <a:defRPr sz="4000" i="1">
                <a:solidFill>
                  <a:schemeClr val="tx1"/>
                </a:solidFill>
                <a:latin typeface="Georgia" panose="02040502050405020303" pitchFamily="18" charset="0"/>
              </a:defRPr>
            </a:lvl3pPr>
            <a:lvl4pPr marL="1600200" indent="-228600">
              <a:spcBef>
                <a:spcPct val="20000"/>
              </a:spcBef>
              <a:buClr>
                <a:srgbClr val="998146"/>
              </a:buClr>
              <a:buChar char="–"/>
              <a:defRPr sz="4000">
                <a:solidFill>
                  <a:schemeClr val="tx1"/>
                </a:solidFill>
                <a:latin typeface="Georgia" panose="02040502050405020303" pitchFamily="18" charset="0"/>
              </a:defRPr>
            </a:lvl4pPr>
            <a:lvl5pPr marL="2057400" indent="-228600">
              <a:spcBef>
                <a:spcPct val="20000"/>
              </a:spcBef>
              <a:buClr>
                <a:srgbClr val="998146"/>
              </a:buClr>
              <a:buChar char="–"/>
              <a:defRPr sz="4000" i="1">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defRPr>
            </a:lvl9pPr>
          </a:lstStyle>
          <a:p>
            <a:pPr marL="0" marR="0" lvl="0" indent="0" algn="ctr" defTabSz="914400" rtl="0" eaLnBrk="0" fontAlgn="base" latinLnBrk="0" hangingPunct="0">
              <a:lnSpc>
                <a:spcPct val="100000"/>
              </a:lnSpc>
              <a:spcBef>
                <a:spcPct val="20000"/>
              </a:spcBef>
              <a:spcAft>
                <a:spcPct val="0"/>
              </a:spcAft>
              <a:buClr>
                <a:srgbClr val="998146"/>
              </a:buClr>
              <a:buSzTx/>
              <a:buFontTx/>
              <a:buNone/>
              <a:tabLst/>
              <a:defRPr/>
            </a:pPr>
            <a:endParaRPr kumimoji="0" lang="en-US" altLang="en-US" sz="3600" b="1" u="none" strike="noStrike" kern="1200" cap="none" spc="0" normalizeH="0" baseline="0" noProof="0" dirty="0">
              <a:ln>
                <a:noFill/>
              </a:ln>
              <a:solidFill>
                <a:srgbClr val="333399"/>
              </a:solidFill>
              <a:effectLst/>
              <a:uLnTx/>
              <a:uFillTx/>
              <a:latin typeface="Georgia" panose="02040502050405020303" pitchFamily="18" charset="0"/>
              <a:ea typeface="+mn-ea"/>
              <a:cs typeface="+mn-cs"/>
            </a:endParaRPr>
          </a:p>
        </p:txBody>
      </p:sp>
      <p:sp>
        <p:nvSpPr>
          <p:cNvPr id="2" name="Rectangle 1">
            <a:extLst>
              <a:ext uri="{FF2B5EF4-FFF2-40B4-BE49-F238E27FC236}">
                <a16:creationId xmlns:a16="http://schemas.microsoft.com/office/drawing/2014/main" id="{F6D34862-4287-41F9-AEFC-831BD8FB85D1}"/>
              </a:ext>
            </a:extLst>
          </p:cNvPr>
          <p:cNvSpPr txBox="1">
            <a:spLocks noChangeArrowheads="1"/>
          </p:cNvSpPr>
          <p:nvPr>
            <p:custDataLst>
              <p:tags r:id="rId5"/>
            </p:custDataLst>
          </p:nvPr>
        </p:nvSpPr>
        <p:spPr bwMode="auto">
          <a:xfrm>
            <a:off x="5348749" y="-75884"/>
            <a:ext cx="3795251" cy="1885427"/>
          </a:xfrm>
          <a:prstGeom prst="rect">
            <a:avLst/>
          </a:prstGeom>
          <a:solidFill>
            <a:srgbClr val="FFFFFF">
              <a:alpha val="7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6200" tIns="76200" rIns="76200" bIns="76200" anchor="ctr"/>
          <a:lstStyle>
            <a:lvl1pPr>
              <a:spcBef>
                <a:spcPct val="20000"/>
              </a:spcBef>
              <a:buClr>
                <a:srgbClr val="998146"/>
              </a:buClr>
              <a:buChar char="–"/>
              <a:defRPr sz="4000">
                <a:solidFill>
                  <a:schemeClr val="tx1"/>
                </a:solidFill>
                <a:latin typeface="Georgia" panose="02040502050405020303" pitchFamily="18" charset="0"/>
              </a:defRPr>
            </a:lvl1pPr>
            <a:lvl2pPr marL="742950" indent="-285750">
              <a:spcBef>
                <a:spcPct val="20000"/>
              </a:spcBef>
              <a:buClr>
                <a:srgbClr val="998146"/>
              </a:buClr>
              <a:buChar char="–"/>
              <a:defRPr sz="4000">
                <a:solidFill>
                  <a:schemeClr val="tx1"/>
                </a:solidFill>
                <a:latin typeface="Georgia" panose="02040502050405020303" pitchFamily="18" charset="0"/>
              </a:defRPr>
            </a:lvl2pPr>
            <a:lvl3pPr marL="1143000" indent="-228600">
              <a:spcBef>
                <a:spcPct val="20000"/>
              </a:spcBef>
              <a:buClr>
                <a:srgbClr val="998146"/>
              </a:buClr>
              <a:buChar char="–"/>
              <a:defRPr sz="4000" i="1">
                <a:solidFill>
                  <a:schemeClr val="tx1"/>
                </a:solidFill>
                <a:latin typeface="Georgia" panose="02040502050405020303" pitchFamily="18" charset="0"/>
              </a:defRPr>
            </a:lvl3pPr>
            <a:lvl4pPr marL="1600200" indent="-228600">
              <a:spcBef>
                <a:spcPct val="20000"/>
              </a:spcBef>
              <a:buClr>
                <a:srgbClr val="998146"/>
              </a:buClr>
              <a:buChar char="–"/>
              <a:defRPr sz="4000">
                <a:solidFill>
                  <a:schemeClr val="tx1"/>
                </a:solidFill>
                <a:latin typeface="Georgia" panose="02040502050405020303" pitchFamily="18" charset="0"/>
              </a:defRPr>
            </a:lvl4pPr>
            <a:lvl5pPr marL="2057400" indent="-228600">
              <a:spcBef>
                <a:spcPct val="20000"/>
              </a:spcBef>
              <a:buClr>
                <a:srgbClr val="998146"/>
              </a:buClr>
              <a:buChar char="–"/>
              <a:defRPr sz="4000" i="1">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defRPr>
            </a:lvl9pPr>
          </a:lstStyle>
          <a:p>
            <a:pPr marL="0" marR="0" lvl="0" indent="0" algn="r" defTabSz="914400" rtl="0" eaLnBrk="0" fontAlgn="base" latinLnBrk="0" hangingPunct="0">
              <a:lnSpc>
                <a:spcPct val="100000"/>
              </a:lnSpc>
              <a:spcBef>
                <a:spcPct val="20000"/>
              </a:spcBef>
              <a:spcAft>
                <a:spcPct val="0"/>
              </a:spcAft>
              <a:buClr>
                <a:srgbClr val="998146"/>
              </a:buClr>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alibri" panose="020F0502020204030204" pitchFamily="34" charset="0"/>
                <a:ea typeface="Verdana" panose="020B0604030504040204" pitchFamily="34" charset="0"/>
                <a:cs typeface="Verdana" panose="020B0604030504040204" pitchFamily="34" charset="0"/>
              </a:rPr>
              <a:t>Lukas Wallrich</a:t>
            </a:r>
            <a:br>
              <a:rPr kumimoji="0" lang="en-US" altLang="en-US" sz="2400" b="1" i="0" u="none" strike="noStrike" kern="1200" cap="none" spc="0" normalizeH="0" baseline="0" noProof="0" dirty="0">
                <a:ln>
                  <a:noFill/>
                </a:ln>
                <a:solidFill>
                  <a:srgbClr val="000000"/>
                </a:solidFill>
                <a:effectLst/>
                <a:uLnTx/>
                <a:uFillTx/>
                <a:latin typeface="Calibri" panose="020F0502020204030204" pitchFamily="34" charset="0"/>
                <a:ea typeface="Verdana" panose="020B0604030504040204" pitchFamily="34" charset="0"/>
                <a:cs typeface="Verdana" panose="020B0604030504040204" pitchFamily="34" charset="0"/>
              </a:rPr>
            </a:br>
            <a:r>
              <a:rPr kumimoji="0" lang="en-US" altLang="en-US" sz="2400" b="1" i="0" u="none" strike="noStrike" kern="1200" cap="none" spc="0" normalizeH="0" baseline="0" noProof="0" dirty="0">
                <a:ln>
                  <a:noFill/>
                </a:ln>
                <a:solidFill>
                  <a:srgbClr val="000000"/>
                </a:solidFill>
                <a:effectLst/>
                <a:uLnTx/>
                <a:uFillTx/>
                <a:latin typeface="Calibri" panose="020F0502020204030204" pitchFamily="34" charset="0"/>
                <a:ea typeface="Verdana" panose="020B0604030504040204" pitchFamily="34" charset="0"/>
                <a:cs typeface="Verdana" panose="020B0604030504040204" pitchFamily="34" charset="0"/>
              </a:rPr>
              <a:t>(</a:t>
            </a:r>
            <a:r>
              <a:rPr kumimoji="0" lang="en-US" altLang="en-US" sz="2400" b="1" i="0" u="none" strike="noStrike" kern="1200" cap="none" spc="0" normalizeH="0" baseline="0" noProof="0" dirty="0" err="1">
                <a:ln>
                  <a:noFill/>
                </a:ln>
                <a:solidFill>
                  <a:srgbClr val="000000"/>
                </a:solidFill>
                <a:effectLst/>
                <a:uLnTx/>
                <a:uFillTx/>
                <a:latin typeface="Calibri" panose="020F0502020204030204" pitchFamily="34" charset="0"/>
                <a:ea typeface="Verdana" panose="020B0604030504040204" pitchFamily="34" charset="0"/>
                <a:cs typeface="Verdana" panose="020B0604030504040204" pitchFamily="34" charset="0"/>
                <a:hlinkClick r:id="rId12"/>
              </a:rPr>
              <a:t>lukas.wallrich</a:t>
            </a:r>
            <a:r>
              <a:rPr kumimoji="0" lang="en-US" altLang="en-US" sz="2400" b="1" i="0" u="none" strike="noStrike" kern="1200" cap="none" spc="0" normalizeH="0" baseline="0" noProof="0" dirty="0">
                <a:ln>
                  <a:noFill/>
                </a:ln>
                <a:solidFill>
                  <a:srgbClr val="000000"/>
                </a:solidFill>
                <a:effectLst/>
                <a:uLnTx/>
                <a:uFillTx/>
                <a:latin typeface="Calibri" panose="020F0502020204030204" pitchFamily="34" charset="0"/>
                <a:ea typeface="Verdana" panose="020B0604030504040204" pitchFamily="34" charset="0"/>
                <a:cs typeface="Verdana" panose="020B0604030504040204" pitchFamily="34" charset="0"/>
                <a:hlinkClick r:id="rId12"/>
              </a:rPr>
              <a:t>@</a:t>
            </a:r>
            <a:br>
              <a:rPr kumimoji="0" lang="en-US" altLang="en-US" sz="2400" b="1" i="0" u="none" strike="noStrike" kern="1200" cap="none" spc="0" normalizeH="0" baseline="0" noProof="0" dirty="0">
                <a:ln>
                  <a:noFill/>
                </a:ln>
                <a:solidFill>
                  <a:srgbClr val="000000"/>
                </a:solidFill>
                <a:effectLst/>
                <a:uLnTx/>
                <a:uFillTx/>
                <a:latin typeface="Calibri" panose="020F0502020204030204" pitchFamily="34" charset="0"/>
                <a:ea typeface="Verdana" panose="020B0604030504040204" pitchFamily="34" charset="0"/>
                <a:cs typeface="Verdana" panose="020B0604030504040204" pitchFamily="34" charset="0"/>
                <a:hlinkClick r:id="rId12"/>
              </a:rPr>
            </a:br>
            <a:r>
              <a:rPr kumimoji="0" lang="en-US" altLang="en-US" sz="2400" b="1" i="0" u="none" strike="noStrike" kern="1200" cap="none" spc="0" normalizeH="0" baseline="0" noProof="0" dirty="0">
                <a:ln>
                  <a:noFill/>
                </a:ln>
                <a:solidFill>
                  <a:srgbClr val="000000"/>
                </a:solidFill>
                <a:effectLst/>
                <a:uLnTx/>
                <a:uFillTx/>
                <a:latin typeface="Calibri" panose="020F0502020204030204" pitchFamily="34" charset="0"/>
                <a:ea typeface="Verdana" panose="020B0604030504040204" pitchFamily="34" charset="0"/>
                <a:cs typeface="Verdana" panose="020B0604030504040204" pitchFamily="34" charset="0"/>
                <a:hlinkClick r:id="rId12"/>
              </a:rPr>
              <a:t>stmarys.ac.uk</a:t>
            </a:r>
            <a:r>
              <a:rPr kumimoji="0" lang="en-US" altLang="en-US" sz="2400" b="1" i="0" u="none" strike="noStrike" kern="1200" cap="none" spc="0" normalizeH="0" baseline="0" noProof="0" dirty="0">
                <a:ln>
                  <a:noFill/>
                </a:ln>
                <a:solidFill>
                  <a:srgbClr val="000000"/>
                </a:solidFill>
                <a:effectLst/>
                <a:uLnTx/>
                <a:uFillTx/>
                <a:latin typeface="Calibri" panose="020F0502020204030204" pitchFamily="34" charset="0"/>
                <a:ea typeface="Verdana" panose="020B0604030504040204" pitchFamily="34" charset="0"/>
                <a:cs typeface="Verdana" panose="020B0604030504040204" pitchFamily="34" charset="0"/>
              </a:rPr>
              <a:t>)</a:t>
            </a:r>
            <a:br>
              <a:rPr kumimoji="0" lang="en-US" altLang="en-US" sz="2400" b="1" i="0" u="none" strike="noStrike" kern="1200" cap="none" spc="0" normalizeH="0" baseline="0" noProof="0" dirty="0">
                <a:ln>
                  <a:noFill/>
                </a:ln>
                <a:solidFill>
                  <a:srgbClr val="000000"/>
                </a:solidFill>
                <a:effectLst/>
                <a:uLnTx/>
                <a:uFillTx/>
                <a:latin typeface="Calibri" panose="020F0502020204030204" pitchFamily="34" charset="0"/>
                <a:ea typeface="Verdana" panose="020B0604030504040204" pitchFamily="34" charset="0"/>
                <a:cs typeface="Verdana" panose="020B0604030504040204" pitchFamily="34" charset="0"/>
              </a:rPr>
            </a:br>
            <a:r>
              <a:rPr kumimoji="0" lang="en-US" altLang="en-US" sz="2400" b="1" i="0" u="none" strike="noStrike" kern="1200" cap="none" spc="0" normalizeH="0" baseline="0" noProof="0" dirty="0">
                <a:ln>
                  <a:noFill/>
                </a:ln>
                <a:solidFill>
                  <a:srgbClr val="000000"/>
                </a:solidFill>
                <a:effectLst/>
                <a:uLnTx/>
                <a:uFillTx/>
                <a:latin typeface="Calibri" panose="020F0502020204030204" pitchFamily="34" charset="0"/>
                <a:ea typeface="Verdana" panose="020B0604030504040204" pitchFamily="34" charset="0"/>
                <a:cs typeface="Verdana" panose="020B0604030504040204" pitchFamily="34" charset="0"/>
              </a:rPr>
              <a:t>October 2020 </a:t>
            </a:r>
            <a:r>
              <a:rPr kumimoji="0" lang="en-US" altLang="en-US" sz="100" b="1" i="0" u="none" strike="noStrike" kern="1200" cap="none" spc="0" normalizeH="0" baseline="0" noProof="0" dirty="0">
                <a:ln>
                  <a:noFill/>
                </a:ln>
                <a:solidFill>
                  <a:srgbClr val="000000"/>
                </a:solidFill>
                <a:effectLst/>
                <a:uLnTx/>
                <a:uFillTx/>
                <a:latin typeface="Calibri" panose="020F0502020204030204" pitchFamily="34" charset="0"/>
                <a:ea typeface="Verdana" panose="020B0604030504040204" pitchFamily="34" charset="0"/>
                <a:cs typeface="Verdana" panose="020B0604030504040204" pitchFamily="34" charset="0"/>
              </a:rPr>
              <a:t>.</a:t>
            </a:r>
            <a:endParaRPr kumimoji="0" lang="en-US" altLang="en-US" sz="100" b="1" i="0" u="none" strike="noStrike" kern="1200" cap="none" spc="0" normalizeH="0" baseline="0" noProof="0" dirty="0">
              <a:ln>
                <a:noFill/>
              </a:ln>
              <a:solidFill>
                <a:srgbClr val="333399"/>
              </a:solidFill>
              <a:effectLst/>
              <a:uLnTx/>
              <a:uFillTx/>
              <a:latin typeface="Calibri" panose="020F0502020204030204" pitchFamily="34" charset="0"/>
              <a:ea typeface="Verdana" panose="020B0604030504040204" pitchFamily="34" charset="0"/>
              <a:cs typeface="Verdana" panose="020B0604030504040204" pitchFamily="34" charset="0"/>
            </a:endParaRPr>
          </a:p>
        </p:txBody>
      </p:sp>
      <p:sp>
        <p:nvSpPr>
          <p:cNvPr id="10" name="Rectangle 1">
            <a:extLst>
              <a:ext uri="{FF2B5EF4-FFF2-40B4-BE49-F238E27FC236}">
                <a16:creationId xmlns:a16="http://schemas.microsoft.com/office/drawing/2014/main" id="{C8D49850-723F-4C28-B160-404C2E9C3B4F}"/>
              </a:ext>
            </a:extLst>
          </p:cNvPr>
          <p:cNvSpPr txBox="1">
            <a:spLocks noChangeArrowheads="1"/>
          </p:cNvSpPr>
          <p:nvPr>
            <p:custDataLst>
              <p:tags r:id="rId6"/>
            </p:custDataLst>
          </p:nvPr>
        </p:nvSpPr>
        <p:spPr bwMode="auto">
          <a:xfrm>
            <a:off x="9144000" y="-75884"/>
            <a:ext cx="835789" cy="1885427"/>
          </a:xfrm>
          <a:prstGeom prst="rect">
            <a:avLst/>
          </a:prstGeom>
          <a:solidFill>
            <a:srgbClr val="FFFFFF">
              <a:alpha val="7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6200" tIns="76200" rIns="76200" bIns="76200" anchor="ctr"/>
          <a:lstStyle>
            <a:lvl1pPr>
              <a:spcBef>
                <a:spcPct val="20000"/>
              </a:spcBef>
              <a:buClr>
                <a:srgbClr val="998146"/>
              </a:buClr>
              <a:buChar char="–"/>
              <a:defRPr sz="4000">
                <a:solidFill>
                  <a:schemeClr val="tx1"/>
                </a:solidFill>
                <a:latin typeface="Georgia" panose="02040502050405020303" pitchFamily="18" charset="0"/>
              </a:defRPr>
            </a:lvl1pPr>
            <a:lvl2pPr marL="742950" indent="-285750">
              <a:spcBef>
                <a:spcPct val="20000"/>
              </a:spcBef>
              <a:buClr>
                <a:srgbClr val="998146"/>
              </a:buClr>
              <a:buChar char="–"/>
              <a:defRPr sz="4000">
                <a:solidFill>
                  <a:schemeClr val="tx1"/>
                </a:solidFill>
                <a:latin typeface="Georgia" panose="02040502050405020303" pitchFamily="18" charset="0"/>
              </a:defRPr>
            </a:lvl2pPr>
            <a:lvl3pPr marL="1143000" indent="-228600">
              <a:spcBef>
                <a:spcPct val="20000"/>
              </a:spcBef>
              <a:buClr>
                <a:srgbClr val="998146"/>
              </a:buClr>
              <a:buChar char="–"/>
              <a:defRPr sz="4000" i="1">
                <a:solidFill>
                  <a:schemeClr val="tx1"/>
                </a:solidFill>
                <a:latin typeface="Georgia" panose="02040502050405020303" pitchFamily="18" charset="0"/>
              </a:defRPr>
            </a:lvl3pPr>
            <a:lvl4pPr marL="1600200" indent="-228600">
              <a:spcBef>
                <a:spcPct val="20000"/>
              </a:spcBef>
              <a:buClr>
                <a:srgbClr val="998146"/>
              </a:buClr>
              <a:buChar char="–"/>
              <a:defRPr sz="4000">
                <a:solidFill>
                  <a:schemeClr val="tx1"/>
                </a:solidFill>
                <a:latin typeface="Georgia" panose="02040502050405020303" pitchFamily="18" charset="0"/>
              </a:defRPr>
            </a:lvl4pPr>
            <a:lvl5pPr marL="2057400" indent="-228600">
              <a:spcBef>
                <a:spcPct val="20000"/>
              </a:spcBef>
              <a:buClr>
                <a:srgbClr val="998146"/>
              </a:buClr>
              <a:buChar char="–"/>
              <a:defRPr sz="4000" i="1">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defRPr>
            </a:lvl9pPr>
          </a:lstStyle>
          <a:p>
            <a:pPr marL="0" marR="0" lvl="0" indent="0" algn="r" defTabSz="914400" rtl="0" eaLnBrk="0" fontAlgn="base" latinLnBrk="0" hangingPunct="0">
              <a:lnSpc>
                <a:spcPct val="100000"/>
              </a:lnSpc>
              <a:spcBef>
                <a:spcPct val="20000"/>
              </a:spcBef>
              <a:spcAft>
                <a:spcPct val="0"/>
              </a:spcAft>
              <a:buClr>
                <a:srgbClr val="998146"/>
              </a:buClr>
              <a:buSzTx/>
              <a:buFontTx/>
              <a:buNone/>
              <a:tabLst/>
              <a:defRPr/>
            </a:pPr>
            <a:endParaRPr kumimoji="0" lang="en-US" altLang="en-US" sz="100" b="1" i="0" u="none" strike="noStrike" kern="1200" cap="none" spc="0" normalizeH="0" baseline="0" noProof="0" dirty="0">
              <a:ln>
                <a:noFill/>
              </a:ln>
              <a:solidFill>
                <a:srgbClr val="333399"/>
              </a:solidFill>
              <a:effectLst/>
              <a:uLnTx/>
              <a:uFillTx/>
              <a:latin typeface="Calibri" panose="020F050202020403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9571208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700130E-D548-46C2-9F32-37011F37657E}"/>
              </a:ext>
            </a:extLst>
          </p:cNvPr>
          <p:cNvPicPr>
            <a:picLocks noGrp="1" noChangeAspect="1"/>
          </p:cNvPicPr>
          <p:nvPr>
            <p:ph idx="1"/>
          </p:nvPr>
        </p:nvPicPr>
        <p:blipFill rotWithShape="1">
          <a:blip r:embed="rId2"/>
          <a:srcRect t="294" r="-1" b="-1"/>
          <a:stretch/>
        </p:blipFill>
        <p:spPr>
          <a:xfrm rot="21480000">
            <a:off x="457945" y="1560812"/>
            <a:ext cx="6110050" cy="3914177"/>
          </a:xfrm>
          <a:prstGeom prst="rect">
            <a:avLst/>
          </a:prstGeom>
        </p:spPr>
      </p:pic>
      <p:sp>
        <p:nvSpPr>
          <p:cNvPr id="4" name="Rectangle 1">
            <a:extLst>
              <a:ext uri="{FF2B5EF4-FFF2-40B4-BE49-F238E27FC236}">
                <a16:creationId xmlns:a16="http://schemas.microsoft.com/office/drawing/2014/main" id="{F5490D46-51BC-4AA9-A48C-9EE2DC9AE010}"/>
              </a:ext>
            </a:extLst>
          </p:cNvPr>
          <p:cNvSpPr>
            <a:spLocks noGrp="1" noChangeArrowheads="1"/>
          </p:cNvSpPr>
          <p:nvPr>
            <p:ph type="title"/>
          </p:nvPr>
        </p:nvSpPr>
        <p:spPr>
          <a:xfrm rot="21443034">
            <a:off x="353404" y="301626"/>
            <a:ext cx="7886700" cy="1325563"/>
          </a:xfrm>
          <a:ln/>
        </p:spPr>
        <p:txBody>
          <a:bodyPr>
            <a:normAutofit/>
          </a:bodyPr>
          <a:lstStyle/>
          <a:p>
            <a:r>
              <a:rPr lang="en-US" altLang="en-US" sz="4500" b="1" dirty="0"/>
              <a:t>Beauty 2019</a:t>
            </a:r>
            <a:endParaRPr lang="en-US" altLang="en-US" sz="4500" dirty="0"/>
          </a:p>
        </p:txBody>
      </p:sp>
    </p:spTree>
    <p:extLst>
      <p:ext uri="{BB962C8B-B14F-4D97-AF65-F5344CB8AC3E}">
        <p14:creationId xmlns:p14="http://schemas.microsoft.com/office/powerpoint/2010/main" val="12507168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DC4C1F-E585-4F38-B6EF-D1EEE6B811E7}"/>
              </a:ext>
            </a:extLst>
          </p:cNvPr>
          <p:cNvPicPr>
            <a:picLocks noChangeAspect="1"/>
          </p:cNvPicPr>
          <p:nvPr/>
        </p:nvPicPr>
        <p:blipFill>
          <a:blip r:embed="rId2"/>
          <a:stretch>
            <a:fillRect/>
          </a:stretch>
        </p:blipFill>
        <p:spPr>
          <a:xfrm rot="21372015">
            <a:off x="365516" y="2188959"/>
            <a:ext cx="6589037" cy="3448648"/>
          </a:xfrm>
          <a:prstGeom prst="rect">
            <a:avLst/>
          </a:prstGeom>
        </p:spPr>
      </p:pic>
      <p:sp>
        <p:nvSpPr>
          <p:cNvPr id="6" name="Rectangle 1">
            <a:extLst>
              <a:ext uri="{FF2B5EF4-FFF2-40B4-BE49-F238E27FC236}">
                <a16:creationId xmlns:a16="http://schemas.microsoft.com/office/drawing/2014/main" id="{A102CD29-09FE-4D76-92BD-19D43C7AA122}"/>
              </a:ext>
            </a:extLst>
          </p:cNvPr>
          <p:cNvSpPr>
            <a:spLocks noGrp="1" noChangeArrowheads="1"/>
          </p:cNvSpPr>
          <p:nvPr>
            <p:ph type="title"/>
          </p:nvPr>
        </p:nvSpPr>
        <p:spPr>
          <a:xfrm rot="21443034">
            <a:off x="150204" y="822325"/>
            <a:ext cx="7886700" cy="1325563"/>
          </a:xfrm>
          <a:ln/>
        </p:spPr>
        <p:txBody>
          <a:bodyPr>
            <a:normAutofit/>
          </a:bodyPr>
          <a:lstStyle/>
          <a:p>
            <a:r>
              <a:rPr lang="en-US" altLang="en-US" sz="4500" b="1" dirty="0"/>
              <a:t>Beauty 2020</a:t>
            </a:r>
            <a:endParaRPr lang="en-US" altLang="en-US" sz="4500" dirty="0"/>
          </a:p>
        </p:txBody>
      </p:sp>
    </p:spTree>
    <p:extLst>
      <p:ext uri="{BB962C8B-B14F-4D97-AF65-F5344CB8AC3E}">
        <p14:creationId xmlns:p14="http://schemas.microsoft.com/office/powerpoint/2010/main" val="5495940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a:extLst>
              <a:ext uri="{FF2B5EF4-FFF2-40B4-BE49-F238E27FC236}">
                <a16:creationId xmlns:a16="http://schemas.microsoft.com/office/drawing/2014/main" id="{671C151D-E835-4CB6-A0DD-ACCC44E99491}"/>
              </a:ext>
            </a:extLst>
          </p:cNvPr>
          <p:cNvSpPr>
            <a:spLocks noGrp="1" noChangeArrowheads="1"/>
          </p:cNvSpPr>
          <p:nvPr>
            <p:ph type="title"/>
          </p:nvPr>
        </p:nvSpPr>
        <p:spPr>
          <a:ln/>
        </p:spPr>
        <p:txBody>
          <a:bodyPr>
            <a:normAutofit fontScale="90000"/>
          </a:bodyPr>
          <a:lstStyle/>
          <a:p>
            <a:r>
              <a:rPr lang="en-US" altLang="en-US" sz="4500" b="1" dirty="0"/>
              <a:t>Maxims and myths of beauty       </a:t>
            </a:r>
            <a:r>
              <a:rPr lang="en-US" altLang="en-US" sz="4500" dirty="0"/>
              <a:t>(Langlois et al., 2000)</a:t>
            </a:r>
          </a:p>
        </p:txBody>
      </p:sp>
      <p:sp>
        <p:nvSpPr>
          <p:cNvPr id="48130" name="Rectangle 2">
            <a:extLst>
              <a:ext uri="{FF2B5EF4-FFF2-40B4-BE49-F238E27FC236}">
                <a16:creationId xmlns:a16="http://schemas.microsoft.com/office/drawing/2014/main" id="{0C67B2D7-A11E-40EA-8B56-9D5B3DFEB7D9}"/>
              </a:ext>
            </a:extLst>
          </p:cNvPr>
          <p:cNvSpPr>
            <a:spLocks noGrp="1" noChangeArrowheads="1"/>
          </p:cNvSpPr>
          <p:nvPr>
            <p:ph type="body" idx="1"/>
          </p:nvPr>
        </p:nvSpPr>
        <p:spPr>
          <a:xfrm>
            <a:off x="628650" y="1800718"/>
            <a:ext cx="5695950" cy="4892181"/>
          </a:xfrm>
          <a:ln/>
        </p:spPr>
        <p:txBody>
          <a:bodyPr>
            <a:normAutofit fontScale="92500" lnSpcReduction="20000"/>
          </a:bodyPr>
          <a:lstStyle/>
          <a:p>
            <a:pPr>
              <a:spcBef>
                <a:spcPct val="0"/>
              </a:spcBef>
            </a:pPr>
            <a:r>
              <a:rPr lang="en-US" altLang="en-US" sz="2400" dirty="0"/>
              <a:t>Myth: “Beauty is in the eye of the beholder.”</a:t>
            </a:r>
          </a:p>
          <a:p>
            <a:pPr marL="482186" lvl="1">
              <a:spcBef>
                <a:spcPts val="1890"/>
              </a:spcBef>
            </a:pPr>
            <a:r>
              <a:rPr lang="en-US" altLang="en-US" dirty="0"/>
              <a:t>Raters agree about who is and who is not attractive</a:t>
            </a:r>
          </a:p>
          <a:p>
            <a:pPr>
              <a:spcBef>
                <a:spcPts val="1890"/>
              </a:spcBef>
            </a:pPr>
            <a:r>
              <a:rPr lang="en-US" altLang="en-US" sz="2400" dirty="0"/>
              <a:t>Myth: “Never judge a book by its cover.” </a:t>
            </a:r>
          </a:p>
          <a:p>
            <a:pPr marL="482186" lvl="1">
              <a:spcBef>
                <a:spcPts val="1890"/>
              </a:spcBef>
            </a:pPr>
            <a:r>
              <a:rPr lang="en-US" altLang="en-US" dirty="0"/>
              <a:t>Attractive children and adults are judged more positively, even by those who know them</a:t>
            </a:r>
          </a:p>
          <a:p>
            <a:pPr marL="482186" lvl="1">
              <a:spcBef>
                <a:spcPts val="1890"/>
              </a:spcBef>
            </a:pPr>
            <a:r>
              <a:rPr lang="en-US" altLang="en-US" dirty="0"/>
              <a:t>Attractive children and adults are treated more positively, even by those who know them</a:t>
            </a:r>
          </a:p>
          <a:p>
            <a:pPr>
              <a:spcBef>
                <a:spcPts val="1890"/>
              </a:spcBef>
            </a:pPr>
            <a:r>
              <a:rPr lang="en-US" altLang="en-US" sz="2400" dirty="0"/>
              <a:t>Myth: “Beauty is only skin-deep.”</a:t>
            </a:r>
          </a:p>
          <a:p>
            <a:pPr marL="482186" lvl="1">
              <a:spcBef>
                <a:spcPts val="1890"/>
              </a:spcBef>
            </a:pPr>
            <a:r>
              <a:rPr lang="en-US" altLang="en-US" dirty="0"/>
              <a:t>Attractive children and adults exhibit more positive behaviors and traits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13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13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13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13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813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813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813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5E509-3A46-4E1D-A21F-479466CBC67E}"/>
              </a:ext>
            </a:extLst>
          </p:cNvPr>
          <p:cNvSpPr>
            <a:spLocks noGrp="1"/>
          </p:cNvSpPr>
          <p:nvPr>
            <p:ph type="title"/>
          </p:nvPr>
        </p:nvSpPr>
        <p:spPr/>
        <p:txBody>
          <a:bodyPr>
            <a:normAutofit/>
          </a:bodyPr>
          <a:lstStyle/>
          <a:p>
            <a:r>
              <a:rPr lang="en-GB" sz="4000" dirty="0"/>
              <a:t>Cultural differences </a:t>
            </a:r>
            <a:br>
              <a:rPr lang="en-GB" sz="4000" dirty="0"/>
            </a:br>
            <a:r>
              <a:rPr lang="en-GB" sz="4000" dirty="0"/>
              <a:t>and similarities</a:t>
            </a:r>
          </a:p>
        </p:txBody>
      </p:sp>
      <p:sp>
        <p:nvSpPr>
          <p:cNvPr id="3" name="Content Placeholder 2">
            <a:extLst>
              <a:ext uri="{FF2B5EF4-FFF2-40B4-BE49-F238E27FC236}">
                <a16:creationId xmlns:a16="http://schemas.microsoft.com/office/drawing/2014/main" id="{05BF93E3-EE39-4A62-A2D6-826C508F20CD}"/>
              </a:ext>
            </a:extLst>
          </p:cNvPr>
          <p:cNvSpPr>
            <a:spLocks noGrp="1"/>
          </p:cNvSpPr>
          <p:nvPr>
            <p:ph idx="1"/>
          </p:nvPr>
        </p:nvSpPr>
        <p:spPr>
          <a:xfrm>
            <a:off x="628650" y="1690689"/>
            <a:ext cx="4349750" cy="5032376"/>
          </a:xfrm>
        </p:spPr>
        <p:txBody>
          <a:bodyPr>
            <a:normAutofit fontScale="92500"/>
          </a:bodyPr>
          <a:lstStyle/>
          <a:p>
            <a:pPr eaLnBrk="1" hangingPunct="1">
              <a:lnSpc>
                <a:spcPts val="2000"/>
              </a:lnSpc>
              <a:spcAft>
                <a:spcPts val="600"/>
              </a:spcAft>
              <a:buFont typeface="Wingdings" pitchFamily="2" charset="2"/>
              <a:buChar char="§"/>
            </a:pPr>
            <a:r>
              <a:rPr lang="en-US" sz="2400" b="1" dirty="0"/>
              <a:t>Standards differ from culture to culture </a:t>
            </a:r>
            <a:r>
              <a:rPr lang="en-US" sz="2400" dirty="0"/>
              <a:t>about what facial and body features are desirable.</a:t>
            </a:r>
          </a:p>
          <a:p>
            <a:pPr eaLnBrk="1" hangingPunct="1">
              <a:lnSpc>
                <a:spcPts val="2000"/>
              </a:lnSpc>
              <a:spcAft>
                <a:spcPts val="600"/>
              </a:spcAft>
              <a:buFont typeface="Wingdings" pitchFamily="2" charset="2"/>
              <a:buChar char="§"/>
            </a:pPr>
            <a:r>
              <a:rPr lang="en-US" sz="2400" b="1" dirty="0"/>
              <a:t>Across cultures </a:t>
            </a:r>
            <a:r>
              <a:rPr lang="en-US" sz="2400" dirty="0"/>
              <a:t>(suggesting evolutionary influence): </a:t>
            </a:r>
          </a:p>
          <a:p>
            <a:pPr lvl="1" eaLnBrk="1" hangingPunct="1">
              <a:lnSpc>
                <a:spcPts val="2000"/>
              </a:lnSpc>
              <a:spcAft>
                <a:spcPts val="600"/>
              </a:spcAft>
              <a:buFont typeface="Wingdings" pitchFamily="2" charset="2"/>
              <a:buChar char="§"/>
            </a:pPr>
            <a:r>
              <a:rPr lang="en-US" sz="2400" dirty="0"/>
              <a:t>Men seek apparent youth and fertility</a:t>
            </a:r>
          </a:p>
          <a:p>
            <a:pPr lvl="1" eaLnBrk="1" hangingPunct="1">
              <a:lnSpc>
                <a:spcPts val="2000"/>
              </a:lnSpc>
              <a:spcAft>
                <a:spcPts val="600"/>
              </a:spcAft>
              <a:buFont typeface="Wingdings" pitchFamily="2" charset="2"/>
              <a:buChar char="§"/>
            </a:pPr>
            <a:r>
              <a:rPr lang="en-US" sz="2400" dirty="0"/>
              <a:t>Women seek maturity, masculinity, affluence</a:t>
            </a:r>
          </a:p>
          <a:p>
            <a:pPr lvl="1" eaLnBrk="1" hangingPunct="1">
              <a:lnSpc>
                <a:spcPts val="2000"/>
              </a:lnSpc>
              <a:spcAft>
                <a:spcPts val="600"/>
              </a:spcAft>
              <a:buFont typeface="Wingdings" pitchFamily="2" charset="2"/>
              <a:buChar char="§"/>
            </a:pPr>
            <a:r>
              <a:rPr lang="en-US" sz="2400" dirty="0"/>
              <a:t>Both like facial symmetry and averageness</a:t>
            </a:r>
          </a:p>
          <a:p>
            <a:pPr eaLnBrk="1" hangingPunct="1">
              <a:lnSpc>
                <a:spcPts val="2000"/>
              </a:lnSpc>
              <a:spcAft>
                <a:spcPts val="600"/>
              </a:spcAft>
              <a:buFont typeface="Wingdings" pitchFamily="2" charset="2"/>
              <a:buChar char="§"/>
            </a:pPr>
            <a:r>
              <a:rPr lang="en-US" sz="2400" dirty="0">
                <a:sym typeface="Wingdings" pitchFamily="2" charset="2"/>
              </a:rPr>
              <a:t>Also attractive: </a:t>
            </a:r>
            <a:r>
              <a:rPr lang="en-US" sz="2400" dirty="0"/>
              <a:t>Nice people, and loved ones.  </a:t>
            </a:r>
          </a:p>
          <a:p>
            <a:pPr eaLnBrk="1" hangingPunct="1">
              <a:lnSpc>
                <a:spcPts val="2000"/>
              </a:lnSpc>
              <a:spcAft>
                <a:spcPts val="600"/>
              </a:spcAft>
              <a:buFont typeface="Wingdings" pitchFamily="2" charset="2"/>
              <a:buChar char="§"/>
            </a:pPr>
            <a:r>
              <a:rPr lang="en-US" sz="2400" dirty="0"/>
              <a:t>Experiences (e.g., violence) can shift attraction</a:t>
            </a:r>
          </a:p>
          <a:p>
            <a:endParaRPr lang="en-GB" dirty="0"/>
          </a:p>
        </p:txBody>
      </p:sp>
      <p:sp>
        <p:nvSpPr>
          <p:cNvPr id="4" name="Content Placeholder 2">
            <a:extLst>
              <a:ext uri="{FF2B5EF4-FFF2-40B4-BE49-F238E27FC236}">
                <a16:creationId xmlns:a16="http://schemas.microsoft.com/office/drawing/2014/main" id="{E9173336-F9FC-4648-8BFE-E5061FB0EBB0}"/>
              </a:ext>
            </a:extLst>
          </p:cNvPr>
          <p:cNvSpPr>
            <a:spLocks noGrp="1"/>
          </p:cNvSpPr>
          <p:nvPr/>
        </p:nvSpPr>
        <p:spPr>
          <a:xfrm>
            <a:off x="6388100" y="2332038"/>
            <a:ext cx="4254500" cy="452596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lnSpc>
                <a:spcPts val="2000"/>
              </a:lnSpc>
              <a:spcAft>
                <a:spcPts val="600"/>
              </a:spcAft>
              <a:buFont typeface="Wingdings" pitchFamily="2" charset="2"/>
              <a:buChar char="§"/>
            </a:pPr>
            <a:endParaRPr lang="en-US" sz="2400" dirty="0"/>
          </a:p>
        </p:txBody>
      </p:sp>
    </p:spTree>
    <p:extLst>
      <p:ext uri="{BB962C8B-B14F-4D97-AF65-F5344CB8AC3E}">
        <p14:creationId xmlns:p14="http://schemas.microsoft.com/office/powerpoint/2010/main" val="25017072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1">
            <a:extLst>
              <a:ext uri="{FF2B5EF4-FFF2-40B4-BE49-F238E27FC236}">
                <a16:creationId xmlns:a16="http://schemas.microsoft.com/office/drawing/2014/main" id="{0C498469-B1A9-471D-9FD5-8E1298A9CA42}"/>
              </a:ext>
            </a:extLst>
          </p:cNvPr>
          <p:cNvSpPr>
            <a:spLocks noGrp="1" noChangeArrowheads="1"/>
          </p:cNvSpPr>
          <p:nvPr>
            <p:ph type="title"/>
          </p:nvPr>
        </p:nvSpPr>
        <p:spPr>
          <a:xfrm>
            <a:off x="628650" y="365127"/>
            <a:ext cx="7886700" cy="981074"/>
          </a:xfrm>
          <a:ln/>
        </p:spPr>
        <p:txBody>
          <a:bodyPr/>
          <a:lstStyle/>
          <a:p>
            <a:r>
              <a:rPr lang="en-US" altLang="en-US" b="1" dirty="0"/>
              <a:t>Beautiful-is-Good: </a:t>
            </a:r>
            <a:r>
              <a:rPr lang="en-US" altLang="en-US" dirty="0"/>
              <a:t>Stereotype</a:t>
            </a:r>
          </a:p>
        </p:txBody>
      </p:sp>
      <p:sp>
        <p:nvSpPr>
          <p:cNvPr id="89090" name="Rectangle 2">
            <a:extLst>
              <a:ext uri="{FF2B5EF4-FFF2-40B4-BE49-F238E27FC236}">
                <a16:creationId xmlns:a16="http://schemas.microsoft.com/office/drawing/2014/main" id="{57DCC3A4-040D-439B-8793-9D98C436F751}"/>
              </a:ext>
            </a:extLst>
          </p:cNvPr>
          <p:cNvSpPr>
            <a:spLocks noGrp="1" noChangeArrowheads="1"/>
          </p:cNvSpPr>
          <p:nvPr>
            <p:ph type="body" idx="1"/>
          </p:nvPr>
        </p:nvSpPr>
        <p:spPr>
          <a:xfrm>
            <a:off x="250031" y="1425079"/>
            <a:ext cx="5503069" cy="2003921"/>
          </a:xfrm>
          <a:ln/>
        </p:spPr>
        <p:txBody>
          <a:bodyPr>
            <a:normAutofit fontScale="92500" lnSpcReduction="10000"/>
          </a:bodyPr>
          <a:lstStyle/>
          <a:p>
            <a:r>
              <a:rPr lang="en-US" altLang="en-US" i="1" dirty="0"/>
              <a:t>Tendency to associate attractiveness with “goodness”</a:t>
            </a:r>
          </a:p>
          <a:p>
            <a:r>
              <a:rPr lang="en-US" altLang="en-US" dirty="0"/>
              <a:t>“Goodness” varies between cultures</a:t>
            </a:r>
          </a:p>
          <a:p>
            <a:r>
              <a:rPr lang="en-US" altLang="en-US" dirty="0"/>
              <a:t>Stereotypes across cultures </a:t>
            </a:r>
            <a:br>
              <a:rPr lang="en-US" altLang="en-US" dirty="0"/>
            </a:br>
            <a:r>
              <a:rPr lang="en-US" altLang="en-US" dirty="0"/>
              <a:t>(see Wheeler &amp; Kim, 1997)</a:t>
            </a:r>
          </a:p>
        </p:txBody>
      </p:sp>
      <p:graphicFrame>
        <p:nvGraphicFramePr>
          <p:cNvPr id="89092" name="Group 4">
            <a:extLst>
              <a:ext uri="{FF2B5EF4-FFF2-40B4-BE49-F238E27FC236}">
                <a16:creationId xmlns:a16="http://schemas.microsoft.com/office/drawing/2014/main" id="{F8F3D5A4-BC84-4282-B9F7-76B0A6E14B4D}"/>
              </a:ext>
            </a:extLst>
          </p:cNvPr>
          <p:cNvGraphicFramePr>
            <a:graphicFrameLocks noGrp="1"/>
          </p:cNvGraphicFramePr>
          <p:nvPr>
            <p:extLst>
              <p:ext uri="{D42A27DB-BD31-4B8C-83A1-F6EECF244321}">
                <p14:modId xmlns:p14="http://schemas.microsoft.com/office/powerpoint/2010/main" val="2380784263"/>
              </p:ext>
            </p:extLst>
          </p:nvPr>
        </p:nvGraphicFramePr>
        <p:xfrm>
          <a:off x="250031" y="3676449"/>
          <a:ext cx="5858669" cy="2816424"/>
        </p:xfrm>
        <a:graphic>
          <a:graphicData uri="http://schemas.openxmlformats.org/drawingml/2006/table">
            <a:tbl>
              <a:tblPr/>
              <a:tblGrid>
                <a:gridCol w="2423294">
                  <a:extLst>
                    <a:ext uri="{9D8B030D-6E8A-4147-A177-3AD203B41FA5}">
                      <a16:colId xmlns:a16="http://schemas.microsoft.com/office/drawing/2014/main" val="2748264502"/>
                    </a:ext>
                  </a:extLst>
                </a:gridCol>
                <a:gridCol w="1860575">
                  <a:extLst>
                    <a:ext uri="{9D8B030D-6E8A-4147-A177-3AD203B41FA5}">
                      <a16:colId xmlns:a16="http://schemas.microsoft.com/office/drawing/2014/main" val="1341807305"/>
                    </a:ext>
                  </a:extLst>
                </a:gridCol>
                <a:gridCol w="1574800">
                  <a:extLst>
                    <a:ext uri="{9D8B030D-6E8A-4147-A177-3AD203B41FA5}">
                      <a16:colId xmlns:a16="http://schemas.microsoft.com/office/drawing/2014/main" val="2893942576"/>
                    </a:ext>
                  </a:extLst>
                </a:gridCol>
              </a:tblGrid>
              <a:tr h="842963">
                <a:tc>
                  <a:txBody>
                    <a:bodyPr/>
                    <a:lstStyle>
                      <a:lvl1pPr algn="l">
                        <a:spcBef>
                          <a:spcPts val="3800"/>
                        </a:spcBef>
                        <a:buClr>
                          <a:srgbClr val="414141"/>
                        </a:buClr>
                        <a:buSzPct val="81000"/>
                        <a:buFont typeface="Gill Sans Light" charset="0"/>
                        <a:defRPr sz="3400">
                          <a:solidFill>
                            <a:schemeClr val="tx1"/>
                          </a:solidFill>
                          <a:latin typeface="Gill Sans Light" charset="0"/>
                          <a:cs typeface="ヒラギノ角ゴ ProN W3" charset="0"/>
                          <a:sym typeface="Gill Sans Light" charset="0"/>
                        </a:defRPr>
                      </a:lvl1pPr>
                      <a:lvl2pPr marL="635000" indent="-304800" algn="l">
                        <a:spcBef>
                          <a:spcPts val="3800"/>
                        </a:spcBef>
                        <a:buClr>
                          <a:srgbClr val="414141"/>
                        </a:buClr>
                        <a:buSzPct val="81000"/>
                        <a:buFont typeface="Gill Sans Light" charset="0"/>
                        <a:defRPr sz="3400">
                          <a:solidFill>
                            <a:schemeClr val="tx1"/>
                          </a:solidFill>
                          <a:latin typeface="Gill Sans Light" charset="0"/>
                          <a:cs typeface="ヒラギノ角ゴ ProN W3" charset="0"/>
                          <a:sym typeface="Gill Sans Light" charset="0"/>
                        </a:defRPr>
                      </a:lvl2pPr>
                      <a:lvl3pPr marL="1016000" indent="-304800" algn="l">
                        <a:spcBef>
                          <a:spcPts val="3800"/>
                        </a:spcBef>
                        <a:buClr>
                          <a:srgbClr val="414141"/>
                        </a:buClr>
                        <a:buSzPct val="81000"/>
                        <a:buFont typeface="Gill Sans Light" charset="0"/>
                        <a:defRPr sz="3400">
                          <a:solidFill>
                            <a:schemeClr val="tx1"/>
                          </a:solidFill>
                          <a:latin typeface="Gill Sans Light" charset="0"/>
                          <a:cs typeface="ヒラギノ角ゴ ProN W3" charset="0"/>
                          <a:sym typeface="Gill Sans Light" charset="0"/>
                        </a:defRPr>
                      </a:lvl3pPr>
                      <a:lvl4pPr marL="1397000" indent="-304800" algn="l">
                        <a:spcBef>
                          <a:spcPts val="3800"/>
                        </a:spcBef>
                        <a:buClr>
                          <a:srgbClr val="414141"/>
                        </a:buClr>
                        <a:buSzPct val="81000"/>
                        <a:buFont typeface="Gill Sans Light" charset="0"/>
                        <a:defRPr sz="3400">
                          <a:solidFill>
                            <a:schemeClr val="tx1"/>
                          </a:solidFill>
                          <a:latin typeface="Gill Sans Light" charset="0"/>
                          <a:cs typeface="ヒラギノ角ゴ ProN W3" charset="0"/>
                          <a:sym typeface="Gill Sans Light" charset="0"/>
                        </a:defRPr>
                      </a:lvl4pPr>
                      <a:lvl5pPr marL="1778000" indent="-304800" algn="l">
                        <a:spcBef>
                          <a:spcPts val="3800"/>
                        </a:spcBef>
                        <a:buClr>
                          <a:srgbClr val="414141"/>
                        </a:buClr>
                        <a:buSzPct val="81000"/>
                        <a:buFont typeface="Gill Sans Light" charset="0"/>
                        <a:defRPr sz="3400">
                          <a:solidFill>
                            <a:schemeClr val="tx1"/>
                          </a:solidFill>
                          <a:latin typeface="Gill Sans Light" charset="0"/>
                          <a:cs typeface="ヒラギノ角ゴ ProN W3" charset="0"/>
                          <a:sym typeface="Gill Sans Light" charset="0"/>
                        </a:defRPr>
                      </a:lvl5pPr>
                      <a:lvl6pPr marL="2235200" indent="-304800" fontAlgn="base">
                        <a:spcBef>
                          <a:spcPts val="3800"/>
                        </a:spcBef>
                        <a:spcAft>
                          <a:spcPct val="0"/>
                        </a:spcAft>
                        <a:buClr>
                          <a:srgbClr val="414141"/>
                        </a:buClr>
                        <a:buSzPct val="81000"/>
                        <a:buFont typeface="Gill Sans Light" charset="0"/>
                        <a:defRPr sz="3400">
                          <a:solidFill>
                            <a:schemeClr val="tx1"/>
                          </a:solidFill>
                          <a:latin typeface="Gill Sans Light" charset="0"/>
                          <a:cs typeface="ヒラギノ角ゴ ProN W3" charset="0"/>
                          <a:sym typeface="Gill Sans Light" charset="0"/>
                        </a:defRPr>
                      </a:lvl6pPr>
                      <a:lvl7pPr marL="2692400" indent="-304800" fontAlgn="base">
                        <a:spcBef>
                          <a:spcPts val="3800"/>
                        </a:spcBef>
                        <a:spcAft>
                          <a:spcPct val="0"/>
                        </a:spcAft>
                        <a:buClr>
                          <a:srgbClr val="414141"/>
                        </a:buClr>
                        <a:buSzPct val="81000"/>
                        <a:buFont typeface="Gill Sans Light" charset="0"/>
                        <a:defRPr sz="3400">
                          <a:solidFill>
                            <a:schemeClr val="tx1"/>
                          </a:solidFill>
                          <a:latin typeface="Gill Sans Light" charset="0"/>
                          <a:cs typeface="ヒラギノ角ゴ ProN W3" charset="0"/>
                          <a:sym typeface="Gill Sans Light" charset="0"/>
                        </a:defRPr>
                      </a:lvl7pPr>
                      <a:lvl8pPr marL="3149600" indent="-304800" fontAlgn="base">
                        <a:spcBef>
                          <a:spcPts val="3800"/>
                        </a:spcBef>
                        <a:spcAft>
                          <a:spcPct val="0"/>
                        </a:spcAft>
                        <a:buClr>
                          <a:srgbClr val="414141"/>
                        </a:buClr>
                        <a:buSzPct val="81000"/>
                        <a:buFont typeface="Gill Sans Light" charset="0"/>
                        <a:defRPr sz="3400">
                          <a:solidFill>
                            <a:schemeClr val="tx1"/>
                          </a:solidFill>
                          <a:latin typeface="Gill Sans Light" charset="0"/>
                          <a:cs typeface="ヒラギノ角ゴ ProN W3" charset="0"/>
                          <a:sym typeface="Gill Sans Light" charset="0"/>
                        </a:defRPr>
                      </a:lvl8pPr>
                      <a:lvl9pPr marL="3606800" indent="-304800" fontAlgn="base">
                        <a:spcBef>
                          <a:spcPts val="3800"/>
                        </a:spcBef>
                        <a:spcAft>
                          <a:spcPct val="0"/>
                        </a:spcAft>
                        <a:buClr>
                          <a:srgbClr val="414141"/>
                        </a:buClr>
                        <a:buSzPct val="81000"/>
                        <a:buFont typeface="Gill Sans Light" charset="0"/>
                        <a:defRPr sz="3400">
                          <a:solidFill>
                            <a:schemeClr val="tx1"/>
                          </a:solidFill>
                          <a:latin typeface="Gill Sans Light" charset="0"/>
                          <a:cs typeface="ヒラギノ角ゴ ProN W3" charset="0"/>
                          <a:sym typeface="Gill Sans Light" charset="0"/>
                        </a:defRPr>
                      </a:lvl9p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altLang="en-US" sz="2500" b="0" i="0" u="none" strike="noStrike" cap="none" normalizeH="0" baseline="0">
                          <a:ln>
                            <a:noFill/>
                          </a:ln>
                          <a:solidFill>
                            <a:srgbClr val="FFFFFF"/>
                          </a:solidFill>
                          <a:effectLst/>
                          <a:latin typeface="Gill Sans Light" charset="0"/>
                          <a:cs typeface="ヒラギノ角ゴ ProN W3" charset="0"/>
                          <a:sym typeface="Gill Sans Light" charset="0"/>
                        </a:rPr>
                        <a:t>Traits in US, Canada, &amp; Korea</a:t>
                      </a:r>
                    </a:p>
                  </a:txBody>
                  <a:tcPr marL="35719" marR="35719" marT="35719" marB="35719" anchor="ctr" horzOverflow="overflow">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chemeClr val="accent1"/>
                    </a:solidFill>
                  </a:tcPr>
                </a:tc>
                <a:tc>
                  <a:txBody>
                    <a:bodyPr/>
                    <a:lstStyle>
                      <a:lvl1pPr algn="l">
                        <a:spcBef>
                          <a:spcPts val="3800"/>
                        </a:spcBef>
                        <a:buClr>
                          <a:srgbClr val="414141"/>
                        </a:buClr>
                        <a:buSzPct val="81000"/>
                        <a:buFont typeface="Gill Sans Light" charset="0"/>
                        <a:defRPr sz="3400">
                          <a:solidFill>
                            <a:schemeClr val="tx1"/>
                          </a:solidFill>
                          <a:latin typeface="Gill Sans Light" charset="0"/>
                          <a:cs typeface="ヒラギノ角ゴ ProN W3" charset="0"/>
                          <a:sym typeface="Gill Sans Light" charset="0"/>
                        </a:defRPr>
                      </a:lvl1pPr>
                      <a:lvl2pPr marL="635000" indent="-304800" algn="l">
                        <a:spcBef>
                          <a:spcPts val="3800"/>
                        </a:spcBef>
                        <a:buClr>
                          <a:srgbClr val="414141"/>
                        </a:buClr>
                        <a:buSzPct val="81000"/>
                        <a:buFont typeface="Gill Sans Light" charset="0"/>
                        <a:defRPr sz="3400">
                          <a:solidFill>
                            <a:schemeClr val="tx1"/>
                          </a:solidFill>
                          <a:latin typeface="Gill Sans Light" charset="0"/>
                          <a:cs typeface="ヒラギノ角ゴ ProN W3" charset="0"/>
                          <a:sym typeface="Gill Sans Light" charset="0"/>
                        </a:defRPr>
                      </a:lvl2pPr>
                      <a:lvl3pPr marL="1016000" indent="-304800" algn="l">
                        <a:spcBef>
                          <a:spcPts val="3800"/>
                        </a:spcBef>
                        <a:buClr>
                          <a:srgbClr val="414141"/>
                        </a:buClr>
                        <a:buSzPct val="81000"/>
                        <a:buFont typeface="Gill Sans Light" charset="0"/>
                        <a:defRPr sz="3400">
                          <a:solidFill>
                            <a:schemeClr val="tx1"/>
                          </a:solidFill>
                          <a:latin typeface="Gill Sans Light" charset="0"/>
                          <a:cs typeface="ヒラギノ角ゴ ProN W3" charset="0"/>
                          <a:sym typeface="Gill Sans Light" charset="0"/>
                        </a:defRPr>
                      </a:lvl3pPr>
                      <a:lvl4pPr marL="1397000" indent="-304800" algn="l">
                        <a:spcBef>
                          <a:spcPts val="3800"/>
                        </a:spcBef>
                        <a:buClr>
                          <a:srgbClr val="414141"/>
                        </a:buClr>
                        <a:buSzPct val="81000"/>
                        <a:buFont typeface="Gill Sans Light" charset="0"/>
                        <a:defRPr sz="3400">
                          <a:solidFill>
                            <a:schemeClr val="tx1"/>
                          </a:solidFill>
                          <a:latin typeface="Gill Sans Light" charset="0"/>
                          <a:cs typeface="ヒラギノ角ゴ ProN W3" charset="0"/>
                          <a:sym typeface="Gill Sans Light" charset="0"/>
                        </a:defRPr>
                      </a:lvl4pPr>
                      <a:lvl5pPr marL="1778000" indent="-304800" algn="l">
                        <a:spcBef>
                          <a:spcPts val="3800"/>
                        </a:spcBef>
                        <a:buClr>
                          <a:srgbClr val="414141"/>
                        </a:buClr>
                        <a:buSzPct val="81000"/>
                        <a:buFont typeface="Gill Sans Light" charset="0"/>
                        <a:defRPr sz="3400">
                          <a:solidFill>
                            <a:schemeClr val="tx1"/>
                          </a:solidFill>
                          <a:latin typeface="Gill Sans Light" charset="0"/>
                          <a:cs typeface="ヒラギノ角ゴ ProN W3" charset="0"/>
                          <a:sym typeface="Gill Sans Light" charset="0"/>
                        </a:defRPr>
                      </a:lvl5pPr>
                      <a:lvl6pPr marL="2235200" indent="-304800" fontAlgn="base">
                        <a:spcBef>
                          <a:spcPts val="3800"/>
                        </a:spcBef>
                        <a:spcAft>
                          <a:spcPct val="0"/>
                        </a:spcAft>
                        <a:buClr>
                          <a:srgbClr val="414141"/>
                        </a:buClr>
                        <a:buSzPct val="81000"/>
                        <a:buFont typeface="Gill Sans Light" charset="0"/>
                        <a:defRPr sz="3400">
                          <a:solidFill>
                            <a:schemeClr val="tx1"/>
                          </a:solidFill>
                          <a:latin typeface="Gill Sans Light" charset="0"/>
                          <a:cs typeface="ヒラギノ角ゴ ProN W3" charset="0"/>
                          <a:sym typeface="Gill Sans Light" charset="0"/>
                        </a:defRPr>
                      </a:lvl6pPr>
                      <a:lvl7pPr marL="2692400" indent="-304800" fontAlgn="base">
                        <a:spcBef>
                          <a:spcPts val="3800"/>
                        </a:spcBef>
                        <a:spcAft>
                          <a:spcPct val="0"/>
                        </a:spcAft>
                        <a:buClr>
                          <a:srgbClr val="414141"/>
                        </a:buClr>
                        <a:buSzPct val="81000"/>
                        <a:buFont typeface="Gill Sans Light" charset="0"/>
                        <a:defRPr sz="3400">
                          <a:solidFill>
                            <a:schemeClr val="tx1"/>
                          </a:solidFill>
                          <a:latin typeface="Gill Sans Light" charset="0"/>
                          <a:cs typeface="ヒラギノ角ゴ ProN W3" charset="0"/>
                          <a:sym typeface="Gill Sans Light" charset="0"/>
                        </a:defRPr>
                      </a:lvl7pPr>
                      <a:lvl8pPr marL="3149600" indent="-304800" fontAlgn="base">
                        <a:spcBef>
                          <a:spcPts val="3800"/>
                        </a:spcBef>
                        <a:spcAft>
                          <a:spcPct val="0"/>
                        </a:spcAft>
                        <a:buClr>
                          <a:srgbClr val="414141"/>
                        </a:buClr>
                        <a:buSzPct val="81000"/>
                        <a:buFont typeface="Gill Sans Light" charset="0"/>
                        <a:defRPr sz="3400">
                          <a:solidFill>
                            <a:schemeClr val="tx1"/>
                          </a:solidFill>
                          <a:latin typeface="Gill Sans Light" charset="0"/>
                          <a:cs typeface="ヒラギノ角ゴ ProN W3" charset="0"/>
                          <a:sym typeface="Gill Sans Light" charset="0"/>
                        </a:defRPr>
                      </a:lvl8pPr>
                      <a:lvl9pPr marL="3606800" indent="-304800" fontAlgn="base">
                        <a:spcBef>
                          <a:spcPts val="3800"/>
                        </a:spcBef>
                        <a:spcAft>
                          <a:spcPct val="0"/>
                        </a:spcAft>
                        <a:buClr>
                          <a:srgbClr val="414141"/>
                        </a:buClr>
                        <a:buSzPct val="81000"/>
                        <a:buFont typeface="Gill Sans Light" charset="0"/>
                        <a:defRPr sz="3400">
                          <a:solidFill>
                            <a:schemeClr val="tx1"/>
                          </a:solidFill>
                          <a:latin typeface="Gill Sans Light" charset="0"/>
                          <a:cs typeface="ヒラギノ角ゴ ProN W3" charset="0"/>
                          <a:sym typeface="Gill Sans Light" charset="0"/>
                        </a:defRPr>
                      </a:lvl9p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altLang="en-US" sz="2500" b="0" i="0" u="none" strike="noStrike" cap="none" normalizeH="0" baseline="0">
                          <a:ln>
                            <a:noFill/>
                          </a:ln>
                          <a:solidFill>
                            <a:srgbClr val="FFFFFF"/>
                          </a:solidFill>
                          <a:effectLst/>
                          <a:latin typeface="Gill Sans Light" charset="0"/>
                          <a:cs typeface="ヒラギノ角ゴ ProN W3" charset="0"/>
                          <a:sym typeface="Gill Sans Light" charset="0"/>
                        </a:rPr>
                        <a:t>Traits only in US &amp; Canada</a:t>
                      </a:r>
                    </a:p>
                  </a:txBody>
                  <a:tcPr marL="35719" marR="35719" marT="35719" marB="35719" anchor="ctr" horzOverflow="overflow">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chemeClr val="accent1"/>
                    </a:solidFill>
                  </a:tcPr>
                </a:tc>
                <a:tc>
                  <a:txBody>
                    <a:bodyPr/>
                    <a:lstStyle>
                      <a:lvl1pPr algn="l">
                        <a:spcBef>
                          <a:spcPts val="3800"/>
                        </a:spcBef>
                        <a:buClr>
                          <a:srgbClr val="414141"/>
                        </a:buClr>
                        <a:buSzPct val="81000"/>
                        <a:buFont typeface="Gill Sans Light" charset="0"/>
                        <a:defRPr sz="3400">
                          <a:solidFill>
                            <a:schemeClr val="tx1"/>
                          </a:solidFill>
                          <a:latin typeface="Gill Sans Light" charset="0"/>
                          <a:cs typeface="ヒラギノ角ゴ ProN W3" charset="0"/>
                          <a:sym typeface="Gill Sans Light" charset="0"/>
                        </a:defRPr>
                      </a:lvl1pPr>
                      <a:lvl2pPr marL="635000" indent="-304800" algn="l">
                        <a:spcBef>
                          <a:spcPts val="3800"/>
                        </a:spcBef>
                        <a:buClr>
                          <a:srgbClr val="414141"/>
                        </a:buClr>
                        <a:buSzPct val="81000"/>
                        <a:buFont typeface="Gill Sans Light" charset="0"/>
                        <a:defRPr sz="3400">
                          <a:solidFill>
                            <a:schemeClr val="tx1"/>
                          </a:solidFill>
                          <a:latin typeface="Gill Sans Light" charset="0"/>
                          <a:cs typeface="ヒラギノ角ゴ ProN W3" charset="0"/>
                          <a:sym typeface="Gill Sans Light" charset="0"/>
                        </a:defRPr>
                      </a:lvl2pPr>
                      <a:lvl3pPr marL="1016000" indent="-304800" algn="l">
                        <a:spcBef>
                          <a:spcPts val="3800"/>
                        </a:spcBef>
                        <a:buClr>
                          <a:srgbClr val="414141"/>
                        </a:buClr>
                        <a:buSzPct val="81000"/>
                        <a:buFont typeface="Gill Sans Light" charset="0"/>
                        <a:defRPr sz="3400">
                          <a:solidFill>
                            <a:schemeClr val="tx1"/>
                          </a:solidFill>
                          <a:latin typeface="Gill Sans Light" charset="0"/>
                          <a:cs typeface="ヒラギノ角ゴ ProN W3" charset="0"/>
                          <a:sym typeface="Gill Sans Light" charset="0"/>
                        </a:defRPr>
                      </a:lvl3pPr>
                      <a:lvl4pPr marL="1397000" indent="-304800" algn="l">
                        <a:spcBef>
                          <a:spcPts val="3800"/>
                        </a:spcBef>
                        <a:buClr>
                          <a:srgbClr val="414141"/>
                        </a:buClr>
                        <a:buSzPct val="81000"/>
                        <a:buFont typeface="Gill Sans Light" charset="0"/>
                        <a:defRPr sz="3400">
                          <a:solidFill>
                            <a:schemeClr val="tx1"/>
                          </a:solidFill>
                          <a:latin typeface="Gill Sans Light" charset="0"/>
                          <a:cs typeface="ヒラギノ角ゴ ProN W3" charset="0"/>
                          <a:sym typeface="Gill Sans Light" charset="0"/>
                        </a:defRPr>
                      </a:lvl4pPr>
                      <a:lvl5pPr marL="1778000" indent="-304800" algn="l">
                        <a:spcBef>
                          <a:spcPts val="3800"/>
                        </a:spcBef>
                        <a:buClr>
                          <a:srgbClr val="414141"/>
                        </a:buClr>
                        <a:buSzPct val="81000"/>
                        <a:buFont typeface="Gill Sans Light" charset="0"/>
                        <a:defRPr sz="3400">
                          <a:solidFill>
                            <a:schemeClr val="tx1"/>
                          </a:solidFill>
                          <a:latin typeface="Gill Sans Light" charset="0"/>
                          <a:cs typeface="ヒラギノ角ゴ ProN W3" charset="0"/>
                          <a:sym typeface="Gill Sans Light" charset="0"/>
                        </a:defRPr>
                      </a:lvl5pPr>
                      <a:lvl6pPr marL="2235200" indent="-304800" fontAlgn="base">
                        <a:spcBef>
                          <a:spcPts val="3800"/>
                        </a:spcBef>
                        <a:spcAft>
                          <a:spcPct val="0"/>
                        </a:spcAft>
                        <a:buClr>
                          <a:srgbClr val="414141"/>
                        </a:buClr>
                        <a:buSzPct val="81000"/>
                        <a:buFont typeface="Gill Sans Light" charset="0"/>
                        <a:defRPr sz="3400">
                          <a:solidFill>
                            <a:schemeClr val="tx1"/>
                          </a:solidFill>
                          <a:latin typeface="Gill Sans Light" charset="0"/>
                          <a:cs typeface="ヒラギノ角ゴ ProN W3" charset="0"/>
                          <a:sym typeface="Gill Sans Light" charset="0"/>
                        </a:defRPr>
                      </a:lvl6pPr>
                      <a:lvl7pPr marL="2692400" indent="-304800" fontAlgn="base">
                        <a:spcBef>
                          <a:spcPts val="3800"/>
                        </a:spcBef>
                        <a:spcAft>
                          <a:spcPct val="0"/>
                        </a:spcAft>
                        <a:buClr>
                          <a:srgbClr val="414141"/>
                        </a:buClr>
                        <a:buSzPct val="81000"/>
                        <a:buFont typeface="Gill Sans Light" charset="0"/>
                        <a:defRPr sz="3400">
                          <a:solidFill>
                            <a:schemeClr val="tx1"/>
                          </a:solidFill>
                          <a:latin typeface="Gill Sans Light" charset="0"/>
                          <a:cs typeface="ヒラギノ角ゴ ProN W3" charset="0"/>
                          <a:sym typeface="Gill Sans Light" charset="0"/>
                        </a:defRPr>
                      </a:lvl7pPr>
                      <a:lvl8pPr marL="3149600" indent="-304800" fontAlgn="base">
                        <a:spcBef>
                          <a:spcPts val="3800"/>
                        </a:spcBef>
                        <a:spcAft>
                          <a:spcPct val="0"/>
                        </a:spcAft>
                        <a:buClr>
                          <a:srgbClr val="414141"/>
                        </a:buClr>
                        <a:buSzPct val="81000"/>
                        <a:buFont typeface="Gill Sans Light" charset="0"/>
                        <a:defRPr sz="3400">
                          <a:solidFill>
                            <a:schemeClr val="tx1"/>
                          </a:solidFill>
                          <a:latin typeface="Gill Sans Light" charset="0"/>
                          <a:cs typeface="ヒラギノ角ゴ ProN W3" charset="0"/>
                          <a:sym typeface="Gill Sans Light" charset="0"/>
                        </a:defRPr>
                      </a:lvl8pPr>
                      <a:lvl9pPr marL="3606800" indent="-304800" fontAlgn="base">
                        <a:spcBef>
                          <a:spcPts val="3800"/>
                        </a:spcBef>
                        <a:spcAft>
                          <a:spcPct val="0"/>
                        </a:spcAft>
                        <a:buClr>
                          <a:srgbClr val="414141"/>
                        </a:buClr>
                        <a:buSzPct val="81000"/>
                        <a:buFont typeface="Gill Sans Light" charset="0"/>
                        <a:defRPr sz="3400">
                          <a:solidFill>
                            <a:schemeClr val="tx1"/>
                          </a:solidFill>
                          <a:latin typeface="Gill Sans Light" charset="0"/>
                          <a:cs typeface="ヒラギノ角ゴ ProN W3" charset="0"/>
                          <a:sym typeface="Gill Sans Light" charset="0"/>
                        </a:defRPr>
                      </a:lvl9p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altLang="en-US" sz="2500" b="0" i="0" u="none" strike="noStrike" cap="none" normalizeH="0" baseline="0">
                          <a:ln>
                            <a:noFill/>
                          </a:ln>
                          <a:solidFill>
                            <a:srgbClr val="FFFFFF"/>
                          </a:solidFill>
                          <a:effectLst/>
                          <a:latin typeface="Gill Sans Light" charset="0"/>
                          <a:cs typeface="ヒラギノ角ゴ ProN W3" charset="0"/>
                          <a:sym typeface="Gill Sans Light" charset="0"/>
                        </a:rPr>
                        <a:t>Traits only in Korea</a:t>
                      </a:r>
                    </a:p>
                  </a:txBody>
                  <a:tcPr marL="35719" marR="35719" marT="35719" marB="35719" anchor="ctr" horzOverflow="overflow">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181387676"/>
                  </a:ext>
                </a:extLst>
              </a:tr>
              <a:tr h="1973461">
                <a:tc>
                  <a:txBody>
                    <a:bodyPr/>
                    <a:lstStyle>
                      <a:lvl1pPr algn="l">
                        <a:spcBef>
                          <a:spcPts val="3800"/>
                        </a:spcBef>
                        <a:buClr>
                          <a:srgbClr val="414141"/>
                        </a:buClr>
                        <a:buSzPct val="81000"/>
                        <a:buFont typeface="Gill Sans Light" charset="0"/>
                        <a:defRPr sz="3400">
                          <a:solidFill>
                            <a:schemeClr val="tx1"/>
                          </a:solidFill>
                          <a:latin typeface="Gill Sans Light" charset="0"/>
                          <a:cs typeface="ヒラギノ角ゴ ProN W3" charset="0"/>
                          <a:sym typeface="Gill Sans Light" charset="0"/>
                        </a:defRPr>
                      </a:lvl1pPr>
                      <a:lvl2pPr marL="635000" indent="-304800" algn="l">
                        <a:spcBef>
                          <a:spcPts val="3800"/>
                        </a:spcBef>
                        <a:buClr>
                          <a:srgbClr val="414141"/>
                        </a:buClr>
                        <a:buSzPct val="81000"/>
                        <a:buFont typeface="Gill Sans Light" charset="0"/>
                        <a:defRPr sz="3400">
                          <a:solidFill>
                            <a:schemeClr val="tx1"/>
                          </a:solidFill>
                          <a:latin typeface="Gill Sans Light" charset="0"/>
                          <a:cs typeface="ヒラギノ角ゴ ProN W3" charset="0"/>
                          <a:sym typeface="Gill Sans Light" charset="0"/>
                        </a:defRPr>
                      </a:lvl2pPr>
                      <a:lvl3pPr marL="1016000" indent="-304800" algn="l">
                        <a:spcBef>
                          <a:spcPts val="3800"/>
                        </a:spcBef>
                        <a:buClr>
                          <a:srgbClr val="414141"/>
                        </a:buClr>
                        <a:buSzPct val="81000"/>
                        <a:buFont typeface="Gill Sans Light" charset="0"/>
                        <a:defRPr sz="3400">
                          <a:solidFill>
                            <a:schemeClr val="tx1"/>
                          </a:solidFill>
                          <a:latin typeface="Gill Sans Light" charset="0"/>
                          <a:cs typeface="ヒラギノ角ゴ ProN W3" charset="0"/>
                          <a:sym typeface="Gill Sans Light" charset="0"/>
                        </a:defRPr>
                      </a:lvl3pPr>
                      <a:lvl4pPr marL="1397000" indent="-304800" algn="l">
                        <a:spcBef>
                          <a:spcPts val="3800"/>
                        </a:spcBef>
                        <a:buClr>
                          <a:srgbClr val="414141"/>
                        </a:buClr>
                        <a:buSzPct val="81000"/>
                        <a:buFont typeface="Gill Sans Light" charset="0"/>
                        <a:defRPr sz="3400">
                          <a:solidFill>
                            <a:schemeClr val="tx1"/>
                          </a:solidFill>
                          <a:latin typeface="Gill Sans Light" charset="0"/>
                          <a:cs typeface="ヒラギノ角ゴ ProN W3" charset="0"/>
                          <a:sym typeface="Gill Sans Light" charset="0"/>
                        </a:defRPr>
                      </a:lvl4pPr>
                      <a:lvl5pPr marL="1778000" indent="-304800" algn="l">
                        <a:spcBef>
                          <a:spcPts val="3800"/>
                        </a:spcBef>
                        <a:buClr>
                          <a:srgbClr val="414141"/>
                        </a:buClr>
                        <a:buSzPct val="81000"/>
                        <a:buFont typeface="Gill Sans Light" charset="0"/>
                        <a:defRPr sz="3400">
                          <a:solidFill>
                            <a:schemeClr val="tx1"/>
                          </a:solidFill>
                          <a:latin typeface="Gill Sans Light" charset="0"/>
                          <a:cs typeface="ヒラギノ角ゴ ProN W3" charset="0"/>
                          <a:sym typeface="Gill Sans Light" charset="0"/>
                        </a:defRPr>
                      </a:lvl5pPr>
                      <a:lvl6pPr marL="2235200" indent="-304800" fontAlgn="base">
                        <a:spcBef>
                          <a:spcPts val="3800"/>
                        </a:spcBef>
                        <a:spcAft>
                          <a:spcPct val="0"/>
                        </a:spcAft>
                        <a:buClr>
                          <a:srgbClr val="414141"/>
                        </a:buClr>
                        <a:buSzPct val="81000"/>
                        <a:buFont typeface="Gill Sans Light" charset="0"/>
                        <a:defRPr sz="3400">
                          <a:solidFill>
                            <a:schemeClr val="tx1"/>
                          </a:solidFill>
                          <a:latin typeface="Gill Sans Light" charset="0"/>
                          <a:cs typeface="ヒラギノ角ゴ ProN W3" charset="0"/>
                          <a:sym typeface="Gill Sans Light" charset="0"/>
                        </a:defRPr>
                      </a:lvl6pPr>
                      <a:lvl7pPr marL="2692400" indent="-304800" fontAlgn="base">
                        <a:spcBef>
                          <a:spcPts val="3800"/>
                        </a:spcBef>
                        <a:spcAft>
                          <a:spcPct val="0"/>
                        </a:spcAft>
                        <a:buClr>
                          <a:srgbClr val="414141"/>
                        </a:buClr>
                        <a:buSzPct val="81000"/>
                        <a:buFont typeface="Gill Sans Light" charset="0"/>
                        <a:defRPr sz="3400">
                          <a:solidFill>
                            <a:schemeClr val="tx1"/>
                          </a:solidFill>
                          <a:latin typeface="Gill Sans Light" charset="0"/>
                          <a:cs typeface="ヒラギノ角ゴ ProN W3" charset="0"/>
                          <a:sym typeface="Gill Sans Light" charset="0"/>
                        </a:defRPr>
                      </a:lvl7pPr>
                      <a:lvl8pPr marL="3149600" indent="-304800" fontAlgn="base">
                        <a:spcBef>
                          <a:spcPts val="3800"/>
                        </a:spcBef>
                        <a:spcAft>
                          <a:spcPct val="0"/>
                        </a:spcAft>
                        <a:buClr>
                          <a:srgbClr val="414141"/>
                        </a:buClr>
                        <a:buSzPct val="81000"/>
                        <a:buFont typeface="Gill Sans Light" charset="0"/>
                        <a:defRPr sz="3400">
                          <a:solidFill>
                            <a:schemeClr val="tx1"/>
                          </a:solidFill>
                          <a:latin typeface="Gill Sans Light" charset="0"/>
                          <a:cs typeface="ヒラギノ角ゴ ProN W3" charset="0"/>
                          <a:sym typeface="Gill Sans Light" charset="0"/>
                        </a:defRPr>
                      </a:lvl8pPr>
                      <a:lvl9pPr marL="3606800" indent="-304800" fontAlgn="base">
                        <a:spcBef>
                          <a:spcPts val="3800"/>
                        </a:spcBef>
                        <a:spcAft>
                          <a:spcPct val="0"/>
                        </a:spcAft>
                        <a:buClr>
                          <a:srgbClr val="414141"/>
                        </a:buClr>
                        <a:buSzPct val="81000"/>
                        <a:buFont typeface="Gill Sans Light" charset="0"/>
                        <a:defRPr sz="3400">
                          <a:solidFill>
                            <a:schemeClr val="tx1"/>
                          </a:solidFill>
                          <a:latin typeface="Gill Sans Light" charset="0"/>
                          <a:cs typeface="ヒラギノ角ゴ ProN W3" charset="0"/>
                          <a:sym typeface="Gill Sans Light" charset="0"/>
                        </a:defRPr>
                      </a:lvl9pPr>
                    </a:lstStyle>
                    <a:p>
                      <a:pPr marL="0" marR="0" lvl="0" indent="0" algn="l" defTabSz="914400" rtl="0" eaLnBrk="1" fontAlgn="base" latinLnBrk="0" hangingPunct="1">
                        <a:lnSpc>
                          <a:spcPct val="100000"/>
                        </a:lnSpc>
                        <a:spcBef>
                          <a:spcPct val="0"/>
                        </a:spcBef>
                        <a:spcAft>
                          <a:spcPct val="0"/>
                        </a:spcAft>
                        <a:buClrTx/>
                        <a:buSzPct val="125000"/>
                        <a:buFont typeface="Gill Sans Light" charset="0"/>
                        <a:buNone/>
                        <a:tabLst/>
                      </a:pPr>
                      <a:r>
                        <a:rPr kumimoji="0" lang="en-US" altLang="en-US" sz="2000" b="0" i="0" u="none" strike="noStrike" cap="none" normalizeH="0" baseline="0" dirty="0">
                          <a:ln>
                            <a:noFill/>
                          </a:ln>
                          <a:solidFill>
                            <a:srgbClr val="4D6165"/>
                          </a:solidFill>
                          <a:effectLst/>
                          <a:latin typeface="Gill Sans Light" charset="0"/>
                          <a:cs typeface="ヒラギノ角ゴ ProN W3" charset="0"/>
                          <a:sym typeface="Gill Sans Light" charset="0"/>
                        </a:rPr>
                        <a:t>Sociable/likeable</a:t>
                      </a:r>
                    </a:p>
                    <a:p>
                      <a:pPr marL="0" marR="0" lvl="0" indent="0" algn="l" defTabSz="914400" rtl="0" eaLnBrk="1" fontAlgn="base" latinLnBrk="0" hangingPunct="1">
                        <a:lnSpc>
                          <a:spcPct val="100000"/>
                        </a:lnSpc>
                        <a:spcBef>
                          <a:spcPct val="0"/>
                        </a:spcBef>
                        <a:spcAft>
                          <a:spcPct val="0"/>
                        </a:spcAft>
                        <a:buClrTx/>
                        <a:buSzPct val="125000"/>
                        <a:buFont typeface="Gill Sans Light" charset="0"/>
                        <a:buNone/>
                        <a:tabLst/>
                      </a:pPr>
                      <a:r>
                        <a:rPr kumimoji="0" lang="en-US" altLang="en-US" sz="2000" b="0" i="0" u="none" strike="noStrike" cap="none" normalizeH="0" baseline="0" dirty="0">
                          <a:ln>
                            <a:noFill/>
                          </a:ln>
                          <a:solidFill>
                            <a:srgbClr val="4D6165"/>
                          </a:solidFill>
                          <a:effectLst/>
                          <a:latin typeface="Gill Sans Light" charset="0"/>
                          <a:cs typeface="ヒラギノ角ゴ ProN W3" charset="0"/>
                          <a:sym typeface="Gill Sans Light" charset="0"/>
                        </a:rPr>
                        <a:t>Friendly/popular</a:t>
                      </a:r>
                    </a:p>
                    <a:p>
                      <a:pPr marL="0" marR="0" lvl="0" indent="0" algn="l" defTabSz="914400" rtl="0" eaLnBrk="1" fontAlgn="base" latinLnBrk="0" hangingPunct="1">
                        <a:lnSpc>
                          <a:spcPct val="100000"/>
                        </a:lnSpc>
                        <a:spcBef>
                          <a:spcPct val="0"/>
                        </a:spcBef>
                        <a:spcAft>
                          <a:spcPct val="0"/>
                        </a:spcAft>
                        <a:buClrTx/>
                        <a:buSzPct val="125000"/>
                        <a:buFont typeface="Gill Sans Light" charset="0"/>
                        <a:buNone/>
                        <a:tabLst/>
                      </a:pPr>
                      <a:r>
                        <a:rPr kumimoji="0" lang="en-US" altLang="en-US" sz="2000" b="0" i="0" u="none" strike="noStrike" cap="none" normalizeH="0" baseline="0" dirty="0">
                          <a:ln>
                            <a:noFill/>
                          </a:ln>
                          <a:solidFill>
                            <a:srgbClr val="4D6165"/>
                          </a:solidFill>
                          <a:effectLst/>
                          <a:latin typeface="Gill Sans Light" charset="0"/>
                          <a:cs typeface="ヒラギノ角ゴ ProN W3" charset="0"/>
                          <a:sym typeface="Gill Sans Light" charset="0"/>
                        </a:rPr>
                        <a:t>Well-adjusted  &amp; mature</a:t>
                      </a:r>
                    </a:p>
                    <a:p>
                      <a:pPr marL="0" marR="0" lvl="0" indent="0" algn="l" defTabSz="914400" rtl="0" eaLnBrk="1" fontAlgn="base" latinLnBrk="0" hangingPunct="1">
                        <a:lnSpc>
                          <a:spcPct val="100000"/>
                        </a:lnSpc>
                        <a:spcBef>
                          <a:spcPct val="0"/>
                        </a:spcBef>
                        <a:spcAft>
                          <a:spcPct val="0"/>
                        </a:spcAft>
                        <a:buClrTx/>
                        <a:buSzPct val="125000"/>
                        <a:buFont typeface="Gill Sans Light" charset="0"/>
                        <a:buNone/>
                        <a:tabLst/>
                      </a:pPr>
                      <a:r>
                        <a:rPr kumimoji="0" lang="en-US" altLang="en-US" sz="2000" b="0" i="0" u="none" strike="noStrike" cap="none" normalizeH="0" baseline="0" dirty="0">
                          <a:ln>
                            <a:noFill/>
                          </a:ln>
                          <a:solidFill>
                            <a:srgbClr val="4D6165"/>
                          </a:solidFill>
                          <a:effectLst/>
                          <a:latin typeface="Gill Sans Light" charset="0"/>
                          <a:cs typeface="ヒラギノ角ゴ ProN W3" charset="0"/>
                          <a:sym typeface="Gill Sans Light" charset="0"/>
                        </a:rPr>
                        <a:t>Happy</a:t>
                      </a:r>
                    </a:p>
                    <a:p>
                      <a:pPr marL="0" marR="0" lvl="0" indent="0" algn="l" defTabSz="914400" rtl="0" eaLnBrk="1" fontAlgn="base" latinLnBrk="0" hangingPunct="1">
                        <a:lnSpc>
                          <a:spcPct val="100000"/>
                        </a:lnSpc>
                        <a:spcBef>
                          <a:spcPct val="0"/>
                        </a:spcBef>
                        <a:spcAft>
                          <a:spcPct val="0"/>
                        </a:spcAft>
                        <a:buClrTx/>
                        <a:buSzPct val="125000"/>
                        <a:buFont typeface="Gill Sans Light" charset="0"/>
                        <a:buNone/>
                        <a:tabLst/>
                      </a:pPr>
                      <a:r>
                        <a:rPr kumimoji="0" lang="en-US" altLang="en-US" sz="2000" b="0" i="0" u="none" strike="noStrike" cap="none" normalizeH="0" baseline="0" dirty="0">
                          <a:ln>
                            <a:noFill/>
                          </a:ln>
                          <a:solidFill>
                            <a:srgbClr val="4D6165"/>
                          </a:solidFill>
                          <a:effectLst/>
                          <a:latin typeface="Gill Sans Light" charset="0"/>
                          <a:cs typeface="ヒラギノ角ゴ ProN W3" charset="0"/>
                          <a:sym typeface="Gill Sans Light" charset="0"/>
                        </a:rPr>
                        <a:t>Intelligent</a:t>
                      </a:r>
                    </a:p>
                  </a:txBody>
                  <a:tcPr marL="35719" marR="35719" marT="35719" marB="35719" anchor="ctr" horzOverflow="overflow">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noFill/>
                  </a:tcPr>
                </a:tc>
                <a:tc>
                  <a:txBody>
                    <a:bodyPr/>
                    <a:lstStyle>
                      <a:lvl1pPr algn="l">
                        <a:spcBef>
                          <a:spcPts val="3800"/>
                        </a:spcBef>
                        <a:buClr>
                          <a:srgbClr val="414141"/>
                        </a:buClr>
                        <a:buSzPct val="81000"/>
                        <a:buFont typeface="Gill Sans Light" charset="0"/>
                        <a:defRPr sz="3400">
                          <a:solidFill>
                            <a:schemeClr val="tx1"/>
                          </a:solidFill>
                          <a:latin typeface="Gill Sans Light" charset="0"/>
                          <a:cs typeface="ヒラギノ角ゴ ProN W3" charset="0"/>
                          <a:sym typeface="Gill Sans Light" charset="0"/>
                        </a:defRPr>
                      </a:lvl1pPr>
                      <a:lvl2pPr marL="635000" indent="-304800" algn="l">
                        <a:spcBef>
                          <a:spcPts val="3800"/>
                        </a:spcBef>
                        <a:buClr>
                          <a:srgbClr val="414141"/>
                        </a:buClr>
                        <a:buSzPct val="81000"/>
                        <a:buFont typeface="Gill Sans Light" charset="0"/>
                        <a:defRPr sz="3400">
                          <a:solidFill>
                            <a:schemeClr val="tx1"/>
                          </a:solidFill>
                          <a:latin typeface="Gill Sans Light" charset="0"/>
                          <a:cs typeface="ヒラギノ角ゴ ProN W3" charset="0"/>
                          <a:sym typeface="Gill Sans Light" charset="0"/>
                        </a:defRPr>
                      </a:lvl2pPr>
                      <a:lvl3pPr marL="1016000" indent="-304800" algn="l">
                        <a:spcBef>
                          <a:spcPts val="3800"/>
                        </a:spcBef>
                        <a:buClr>
                          <a:srgbClr val="414141"/>
                        </a:buClr>
                        <a:buSzPct val="81000"/>
                        <a:buFont typeface="Gill Sans Light" charset="0"/>
                        <a:defRPr sz="3400">
                          <a:solidFill>
                            <a:schemeClr val="tx1"/>
                          </a:solidFill>
                          <a:latin typeface="Gill Sans Light" charset="0"/>
                          <a:cs typeface="ヒラギノ角ゴ ProN W3" charset="0"/>
                          <a:sym typeface="Gill Sans Light" charset="0"/>
                        </a:defRPr>
                      </a:lvl3pPr>
                      <a:lvl4pPr marL="1397000" indent="-304800" algn="l">
                        <a:spcBef>
                          <a:spcPts val="3800"/>
                        </a:spcBef>
                        <a:buClr>
                          <a:srgbClr val="414141"/>
                        </a:buClr>
                        <a:buSzPct val="81000"/>
                        <a:buFont typeface="Gill Sans Light" charset="0"/>
                        <a:defRPr sz="3400">
                          <a:solidFill>
                            <a:schemeClr val="tx1"/>
                          </a:solidFill>
                          <a:latin typeface="Gill Sans Light" charset="0"/>
                          <a:cs typeface="ヒラギノ角ゴ ProN W3" charset="0"/>
                          <a:sym typeface="Gill Sans Light" charset="0"/>
                        </a:defRPr>
                      </a:lvl4pPr>
                      <a:lvl5pPr marL="1778000" indent="-304800" algn="l">
                        <a:spcBef>
                          <a:spcPts val="3800"/>
                        </a:spcBef>
                        <a:buClr>
                          <a:srgbClr val="414141"/>
                        </a:buClr>
                        <a:buSzPct val="81000"/>
                        <a:buFont typeface="Gill Sans Light" charset="0"/>
                        <a:defRPr sz="3400">
                          <a:solidFill>
                            <a:schemeClr val="tx1"/>
                          </a:solidFill>
                          <a:latin typeface="Gill Sans Light" charset="0"/>
                          <a:cs typeface="ヒラギノ角ゴ ProN W3" charset="0"/>
                          <a:sym typeface="Gill Sans Light" charset="0"/>
                        </a:defRPr>
                      </a:lvl5pPr>
                      <a:lvl6pPr marL="2235200" indent="-304800" fontAlgn="base">
                        <a:spcBef>
                          <a:spcPts val="3800"/>
                        </a:spcBef>
                        <a:spcAft>
                          <a:spcPct val="0"/>
                        </a:spcAft>
                        <a:buClr>
                          <a:srgbClr val="414141"/>
                        </a:buClr>
                        <a:buSzPct val="81000"/>
                        <a:buFont typeface="Gill Sans Light" charset="0"/>
                        <a:defRPr sz="3400">
                          <a:solidFill>
                            <a:schemeClr val="tx1"/>
                          </a:solidFill>
                          <a:latin typeface="Gill Sans Light" charset="0"/>
                          <a:cs typeface="ヒラギノ角ゴ ProN W3" charset="0"/>
                          <a:sym typeface="Gill Sans Light" charset="0"/>
                        </a:defRPr>
                      </a:lvl6pPr>
                      <a:lvl7pPr marL="2692400" indent="-304800" fontAlgn="base">
                        <a:spcBef>
                          <a:spcPts val="3800"/>
                        </a:spcBef>
                        <a:spcAft>
                          <a:spcPct val="0"/>
                        </a:spcAft>
                        <a:buClr>
                          <a:srgbClr val="414141"/>
                        </a:buClr>
                        <a:buSzPct val="81000"/>
                        <a:buFont typeface="Gill Sans Light" charset="0"/>
                        <a:defRPr sz="3400">
                          <a:solidFill>
                            <a:schemeClr val="tx1"/>
                          </a:solidFill>
                          <a:latin typeface="Gill Sans Light" charset="0"/>
                          <a:cs typeface="ヒラギノ角ゴ ProN W3" charset="0"/>
                          <a:sym typeface="Gill Sans Light" charset="0"/>
                        </a:defRPr>
                      </a:lvl7pPr>
                      <a:lvl8pPr marL="3149600" indent="-304800" fontAlgn="base">
                        <a:spcBef>
                          <a:spcPts val="3800"/>
                        </a:spcBef>
                        <a:spcAft>
                          <a:spcPct val="0"/>
                        </a:spcAft>
                        <a:buClr>
                          <a:srgbClr val="414141"/>
                        </a:buClr>
                        <a:buSzPct val="81000"/>
                        <a:buFont typeface="Gill Sans Light" charset="0"/>
                        <a:defRPr sz="3400">
                          <a:solidFill>
                            <a:schemeClr val="tx1"/>
                          </a:solidFill>
                          <a:latin typeface="Gill Sans Light" charset="0"/>
                          <a:cs typeface="ヒラギノ角ゴ ProN W3" charset="0"/>
                          <a:sym typeface="Gill Sans Light" charset="0"/>
                        </a:defRPr>
                      </a:lvl8pPr>
                      <a:lvl9pPr marL="3606800" indent="-304800" fontAlgn="base">
                        <a:spcBef>
                          <a:spcPts val="3800"/>
                        </a:spcBef>
                        <a:spcAft>
                          <a:spcPct val="0"/>
                        </a:spcAft>
                        <a:buClr>
                          <a:srgbClr val="414141"/>
                        </a:buClr>
                        <a:buSzPct val="81000"/>
                        <a:buFont typeface="Gill Sans Light" charset="0"/>
                        <a:defRPr sz="3400">
                          <a:solidFill>
                            <a:schemeClr val="tx1"/>
                          </a:solidFill>
                          <a:latin typeface="Gill Sans Light" charset="0"/>
                          <a:cs typeface="ヒラギノ角ゴ ProN W3" charset="0"/>
                          <a:sym typeface="Gill Sans Light" charset="0"/>
                        </a:defRPr>
                      </a:lvl9pPr>
                    </a:lstStyle>
                    <a:p>
                      <a:pPr marL="0" marR="0" lvl="0" indent="0" algn="l" defTabSz="914400" rtl="0" eaLnBrk="1" fontAlgn="base" latinLnBrk="0" hangingPunct="1">
                        <a:lnSpc>
                          <a:spcPct val="100000"/>
                        </a:lnSpc>
                        <a:spcBef>
                          <a:spcPct val="0"/>
                        </a:spcBef>
                        <a:spcAft>
                          <a:spcPct val="0"/>
                        </a:spcAft>
                        <a:buClrTx/>
                        <a:buSzPct val="125000"/>
                        <a:buFont typeface="Gill Sans Light" charset="0"/>
                        <a:buChar char="•"/>
                        <a:tabLst/>
                      </a:pPr>
                      <a:r>
                        <a:rPr kumimoji="0" lang="en-US" altLang="en-US" sz="2000" b="0" i="0" u="none" strike="noStrike" cap="none" normalizeH="0" baseline="0" dirty="0">
                          <a:ln>
                            <a:noFill/>
                          </a:ln>
                          <a:solidFill>
                            <a:srgbClr val="4D6165"/>
                          </a:solidFill>
                          <a:effectLst/>
                          <a:latin typeface="Gill Sans Light" charset="0"/>
                          <a:cs typeface="ヒラギノ角ゴ ProN W3" charset="0"/>
                          <a:sym typeface="Gill Sans Light" charset="0"/>
                        </a:rPr>
                        <a:t>Strong</a:t>
                      </a:r>
                    </a:p>
                    <a:p>
                      <a:pPr marL="0" marR="0" lvl="0" indent="0" algn="l" defTabSz="914400" rtl="0" eaLnBrk="1" fontAlgn="base" latinLnBrk="0" hangingPunct="1">
                        <a:lnSpc>
                          <a:spcPct val="100000"/>
                        </a:lnSpc>
                        <a:spcBef>
                          <a:spcPct val="0"/>
                        </a:spcBef>
                        <a:spcAft>
                          <a:spcPct val="0"/>
                        </a:spcAft>
                        <a:buClrTx/>
                        <a:buSzPct val="125000"/>
                        <a:buFont typeface="Gill Sans Light" charset="0"/>
                        <a:buChar char="•"/>
                        <a:tabLst/>
                      </a:pPr>
                      <a:r>
                        <a:rPr kumimoji="0" lang="en-US" altLang="en-US" sz="2000" b="0" i="0" u="none" strike="noStrike" cap="none" normalizeH="0" baseline="0" dirty="0">
                          <a:ln>
                            <a:noFill/>
                          </a:ln>
                          <a:solidFill>
                            <a:srgbClr val="4D6165"/>
                          </a:solidFill>
                          <a:effectLst/>
                          <a:latin typeface="Gill Sans Light" charset="0"/>
                          <a:cs typeface="ヒラギノ角ゴ ProN W3" charset="0"/>
                          <a:sym typeface="Gill Sans Light" charset="0"/>
                        </a:rPr>
                        <a:t>Dominant</a:t>
                      </a:r>
                    </a:p>
                    <a:p>
                      <a:pPr marL="0" marR="0" lvl="0" indent="0" algn="l" defTabSz="914400" rtl="0" eaLnBrk="1" fontAlgn="base" latinLnBrk="0" hangingPunct="1">
                        <a:lnSpc>
                          <a:spcPct val="100000"/>
                        </a:lnSpc>
                        <a:spcBef>
                          <a:spcPct val="0"/>
                        </a:spcBef>
                        <a:spcAft>
                          <a:spcPct val="0"/>
                        </a:spcAft>
                        <a:buClrTx/>
                        <a:buSzPct val="125000"/>
                        <a:buFont typeface="Gill Sans Light" charset="0"/>
                        <a:buChar char="•"/>
                        <a:tabLst/>
                      </a:pPr>
                      <a:r>
                        <a:rPr kumimoji="0" lang="en-US" altLang="en-US" sz="2000" b="0" i="0" u="none" strike="noStrike" cap="none" normalizeH="0" baseline="0" dirty="0">
                          <a:ln>
                            <a:noFill/>
                          </a:ln>
                          <a:solidFill>
                            <a:srgbClr val="4D6165"/>
                          </a:solidFill>
                          <a:effectLst/>
                          <a:latin typeface="Gill Sans Light" charset="0"/>
                          <a:cs typeface="ヒラギノ角ゴ ProN W3" charset="0"/>
                          <a:sym typeface="Gill Sans Light" charset="0"/>
                        </a:rPr>
                        <a:t>Assertive</a:t>
                      </a:r>
                    </a:p>
                  </a:txBody>
                  <a:tcPr marL="35719" marR="35719" marT="35719" marB="35719" anchor="ctr" horzOverflow="overflow">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noFill/>
                  </a:tcPr>
                </a:tc>
                <a:tc>
                  <a:txBody>
                    <a:bodyPr/>
                    <a:lstStyle>
                      <a:lvl1pPr algn="l">
                        <a:spcBef>
                          <a:spcPts val="3800"/>
                        </a:spcBef>
                        <a:buClr>
                          <a:srgbClr val="414141"/>
                        </a:buClr>
                        <a:buSzPct val="81000"/>
                        <a:buFont typeface="Gill Sans Light" charset="0"/>
                        <a:defRPr sz="3400">
                          <a:solidFill>
                            <a:schemeClr val="tx1"/>
                          </a:solidFill>
                          <a:latin typeface="Gill Sans Light" charset="0"/>
                          <a:cs typeface="ヒラギノ角ゴ ProN W3" charset="0"/>
                          <a:sym typeface="Gill Sans Light" charset="0"/>
                        </a:defRPr>
                      </a:lvl1pPr>
                      <a:lvl2pPr marL="635000" indent="-304800" algn="l">
                        <a:spcBef>
                          <a:spcPts val="3800"/>
                        </a:spcBef>
                        <a:buClr>
                          <a:srgbClr val="414141"/>
                        </a:buClr>
                        <a:buSzPct val="81000"/>
                        <a:buFont typeface="Gill Sans Light" charset="0"/>
                        <a:defRPr sz="3400">
                          <a:solidFill>
                            <a:schemeClr val="tx1"/>
                          </a:solidFill>
                          <a:latin typeface="Gill Sans Light" charset="0"/>
                          <a:cs typeface="ヒラギノ角ゴ ProN W3" charset="0"/>
                          <a:sym typeface="Gill Sans Light" charset="0"/>
                        </a:defRPr>
                      </a:lvl2pPr>
                      <a:lvl3pPr marL="1016000" indent="-304800" algn="l">
                        <a:spcBef>
                          <a:spcPts val="3800"/>
                        </a:spcBef>
                        <a:buClr>
                          <a:srgbClr val="414141"/>
                        </a:buClr>
                        <a:buSzPct val="81000"/>
                        <a:buFont typeface="Gill Sans Light" charset="0"/>
                        <a:defRPr sz="3400">
                          <a:solidFill>
                            <a:schemeClr val="tx1"/>
                          </a:solidFill>
                          <a:latin typeface="Gill Sans Light" charset="0"/>
                          <a:cs typeface="ヒラギノ角ゴ ProN W3" charset="0"/>
                          <a:sym typeface="Gill Sans Light" charset="0"/>
                        </a:defRPr>
                      </a:lvl3pPr>
                      <a:lvl4pPr marL="1397000" indent="-304800" algn="l">
                        <a:spcBef>
                          <a:spcPts val="3800"/>
                        </a:spcBef>
                        <a:buClr>
                          <a:srgbClr val="414141"/>
                        </a:buClr>
                        <a:buSzPct val="81000"/>
                        <a:buFont typeface="Gill Sans Light" charset="0"/>
                        <a:defRPr sz="3400">
                          <a:solidFill>
                            <a:schemeClr val="tx1"/>
                          </a:solidFill>
                          <a:latin typeface="Gill Sans Light" charset="0"/>
                          <a:cs typeface="ヒラギノ角ゴ ProN W3" charset="0"/>
                          <a:sym typeface="Gill Sans Light" charset="0"/>
                        </a:defRPr>
                      </a:lvl4pPr>
                      <a:lvl5pPr marL="1778000" indent="-304800" algn="l">
                        <a:spcBef>
                          <a:spcPts val="3800"/>
                        </a:spcBef>
                        <a:buClr>
                          <a:srgbClr val="414141"/>
                        </a:buClr>
                        <a:buSzPct val="81000"/>
                        <a:buFont typeface="Gill Sans Light" charset="0"/>
                        <a:defRPr sz="3400">
                          <a:solidFill>
                            <a:schemeClr val="tx1"/>
                          </a:solidFill>
                          <a:latin typeface="Gill Sans Light" charset="0"/>
                          <a:cs typeface="ヒラギノ角ゴ ProN W3" charset="0"/>
                          <a:sym typeface="Gill Sans Light" charset="0"/>
                        </a:defRPr>
                      </a:lvl5pPr>
                      <a:lvl6pPr marL="2235200" indent="-304800" fontAlgn="base">
                        <a:spcBef>
                          <a:spcPts val="3800"/>
                        </a:spcBef>
                        <a:spcAft>
                          <a:spcPct val="0"/>
                        </a:spcAft>
                        <a:buClr>
                          <a:srgbClr val="414141"/>
                        </a:buClr>
                        <a:buSzPct val="81000"/>
                        <a:buFont typeface="Gill Sans Light" charset="0"/>
                        <a:defRPr sz="3400">
                          <a:solidFill>
                            <a:schemeClr val="tx1"/>
                          </a:solidFill>
                          <a:latin typeface="Gill Sans Light" charset="0"/>
                          <a:cs typeface="ヒラギノ角ゴ ProN W3" charset="0"/>
                          <a:sym typeface="Gill Sans Light" charset="0"/>
                        </a:defRPr>
                      </a:lvl6pPr>
                      <a:lvl7pPr marL="2692400" indent="-304800" fontAlgn="base">
                        <a:spcBef>
                          <a:spcPts val="3800"/>
                        </a:spcBef>
                        <a:spcAft>
                          <a:spcPct val="0"/>
                        </a:spcAft>
                        <a:buClr>
                          <a:srgbClr val="414141"/>
                        </a:buClr>
                        <a:buSzPct val="81000"/>
                        <a:buFont typeface="Gill Sans Light" charset="0"/>
                        <a:defRPr sz="3400">
                          <a:solidFill>
                            <a:schemeClr val="tx1"/>
                          </a:solidFill>
                          <a:latin typeface="Gill Sans Light" charset="0"/>
                          <a:cs typeface="ヒラギノ角ゴ ProN W3" charset="0"/>
                          <a:sym typeface="Gill Sans Light" charset="0"/>
                        </a:defRPr>
                      </a:lvl7pPr>
                      <a:lvl8pPr marL="3149600" indent="-304800" fontAlgn="base">
                        <a:spcBef>
                          <a:spcPts val="3800"/>
                        </a:spcBef>
                        <a:spcAft>
                          <a:spcPct val="0"/>
                        </a:spcAft>
                        <a:buClr>
                          <a:srgbClr val="414141"/>
                        </a:buClr>
                        <a:buSzPct val="81000"/>
                        <a:buFont typeface="Gill Sans Light" charset="0"/>
                        <a:defRPr sz="3400">
                          <a:solidFill>
                            <a:schemeClr val="tx1"/>
                          </a:solidFill>
                          <a:latin typeface="Gill Sans Light" charset="0"/>
                          <a:cs typeface="ヒラギノ角ゴ ProN W3" charset="0"/>
                          <a:sym typeface="Gill Sans Light" charset="0"/>
                        </a:defRPr>
                      </a:lvl8pPr>
                      <a:lvl9pPr marL="3606800" indent="-304800" fontAlgn="base">
                        <a:spcBef>
                          <a:spcPts val="3800"/>
                        </a:spcBef>
                        <a:spcAft>
                          <a:spcPct val="0"/>
                        </a:spcAft>
                        <a:buClr>
                          <a:srgbClr val="414141"/>
                        </a:buClr>
                        <a:buSzPct val="81000"/>
                        <a:buFont typeface="Gill Sans Light" charset="0"/>
                        <a:defRPr sz="3400">
                          <a:solidFill>
                            <a:schemeClr val="tx1"/>
                          </a:solidFill>
                          <a:latin typeface="Gill Sans Light" charset="0"/>
                          <a:cs typeface="ヒラギノ角ゴ ProN W3" charset="0"/>
                          <a:sym typeface="Gill Sans Light" charset="0"/>
                        </a:defRPr>
                      </a:lvl9pPr>
                    </a:lstStyle>
                    <a:p>
                      <a:pPr marL="0" marR="0" lvl="0" indent="0" algn="l" defTabSz="914400" rtl="0" eaLnBrk="1" fontAlgn="base" latinLnBrk="0" hangingPunct="1">
                        <a:lnSpc>
                          <a:spcPct val="100000"/>
                        </a:lnSpc>
                        <a:spcBef>
                          <a:spcPct val="0"/>
                        </a:spcBef>
                        <a:spcAft>
                          <a:spcPct val="0"/>
                        </a:spcAft>
                        <a:buClrTx/>
                        <a:buSzPct val="125000"/>
                        <a:buFont typeface="Gill Sans Light" charset="0"/>
                        <a:buChar char="•"/>
                        <a:tabLst/>
                      </a:pPr>
                      <a:r>
                        <a:rPr kumimoji="0" lang="en-US" altLang="en-US" sz="2000" b="0" i="0" u="none" strike="noStrike" cap="none" normalizeH="0" baseline="0" dirty="0">
                          <a:ln>
                            <a:noFill/>
                          </a:ln>
                          <a:solidFill>
                            <a:srgbClr val="4D6165"/>
                          </a:solidFill>
                          <a:effectLst/>
                          <a:latin typeface="Gill Sans Light" charset="0"/>
                          <a:cs typeface="ヒラギノ角ゴ ProN W3" charset="0"/>
                          <a:sym typeface="Gill Sans Light" charset="0"/>
                        </a:rPr>
                        <a:t>Sensitive</a:t>
                      </a:r>
                    </a:p>
                    <a:p>
                      <a:pPr marL="0" marR="0" lvl="0" indent="0" algn="l" defTabSz="914400" rtl="0" eaLnBrk="1" fontAlgn="base" latinLnBrk="0" hangingPunct="1">
                        <a:lnSpc>
                          <a:spcPct val="100000"/>
                        </a:lnSpc>
                        <a:spcBef>
                          <a:spcPct val="0"/>
                        </a:spcBef>
                        <a:spcAft>
                          <a:spcPct val="0"/>
                        </a:spcAft>
                        <a:buClrTx/>
                        <a:buSzPct val="125000"/>
                        <a:buFont typeface="Gill Sans Light" charset="0"/>
                        <a:buChar char="•"/>
                        <a:tabLst/>
                      </a:pPr>
                      <a:r>
                        <a:rPr kumimoji="0" lang="en-US" altLang="en-US" sz="2000" b="0" i="0" u="none" strike="noStrike" cap="none" normalizeH="0" baseline="0" dirty="0">
                          <a:ln>
                            <a:noFill/>
                          </a:ln>
                          <a:solidFill>
                            <a:srgbClr val="4D6165"/>
                          </a:solidFill>
                          <a:effectLst/>
                          <a:latin typeface="Gill Sans Light" charset="0"/>
                          <a:cs typeface="ヒラギノ角ゴ ProN W3" charset="0"/>
                          <a:sym typeface="Gill Sans Light" charset="0"/>
                        </a:rPr>
                        <a:t>Generous</a:t>
                      </a:r>
                    </a:p>
                    <a:p>
                      <a:pPr marL="0" marR="0" lvl="0" indent="0" algn="l" defTabSz="914400" rtl="0" eaLnBrk="1" fontAlgn="base" latinLnBrk="0" hangingPunct="1">
                        <a:lnSpc>
                          <a:spcPct val="100000"/>
                        </a:lnSpc>
                        <a:spcBef>
                          <a:spcPct val="0"/>
                        </a:spcBef>
                        <a:spcAft>
                          <a:spcPct val="0"/>
                        </a:spcAft>
                        <a:buClrTx/>
                        <a:buSzPct val="125000"/>
                        <a:buFont typeface="Gill Sans Light" charset="0"/>
                        <a:buChar char="•"/>
                        <a:tabLst/>
                      </a:pPr>
                      <a:r>
                        <a:rPr kumimoji="0" lang="en-US" altLang="en-US" sz="2000" b="0" i="0" u="none" strike="noStrike" cap="none" normalizeH="0" baseline="0" dirty="0">
                          <a:ln>
                            <a:noFill/>
                          </a:ln>
                          <a:solidFill>
                            <a:srgbClr val="4D6165"/>
                          </a:solidFill>
                          <a:effectLst/>
                          <a:latin typeface="Gill Sans Light" charset="0"/>
                          <a:cs typeface="ヒラギノ角ゴ ProN W3" charset="0"/>
                          <a:sym typeface="Gill Sans Light" charset="0"/>
                        </a:rPr>
                        <a:t>Warm</a:t>
                      </a:r>
                    </a:p>
                    <a:p>
                      <a:pPr marL="0" marR="0" lvl="0" indent="0" algn="l" defTabSz="914400" rtl="0" eaLnBrk="1" fontAlgn="base" latinLnBrk="0" hangingPunct="1">
                        <a:lnSpc>
                          <a:spcPct val="100000"/>
                        </a:lnSpc>
                        <a:spcBef>
                          <a:spcPct val="0"/>
                        </a:spcBef>
                        <a:spcAft>
                          <a:spcPct val="0"/>
                        </a:spcAft>
                        <a:buClrTx/>
                        <a:buSzPct val="125000"/>
                        <a:buFont typeface="Gill Sans Light" charset="0"/>
                        <a:buChar char="•"/>
                        <a:tabLst/>
                      </a:pPr>
                      <a:r>
                        <a:rPr kumimoji="0" lang="en-US" altLang="en-US" sz="2000" b="0" i="0" u="none" strike="noStrike" cap="none" normalizeH="0" baseline="0" dirty="0">
                          <a:ln>
                            <a:noFill/>
                          </a:ln>
                          <a:solidFill>
                            <a:srgbClr val="4D6165"/>
                          </a:solidFill>
                          <a:effectLst/>
                          <a:latin typeface="Gill Sans Light" charset="0"/>
                          <a:cs typeface="ヒラギノ角ゴ ProN W3" charset="0"/>
                          <a:sym typeface="Gill Sans Light" charset="0"/>
                        </a:rPr>
                        <a:t>Trustworthy/honest</a:t>
                      </a:r>
                    </a:p>
                    <a:p>
                      <a:pPr marL="0" marR="0" lvl="0" indent="0" algn="l" defTabSz="914400" rtl="0" eaLnBrk="1" fontAlgn="base" latinLnBrk="0" hangingPunct="1">
                        <a:lnSpc>
                          <a:spcPct val="100000"/>
                        </a:lnSpc>
                        <a:spcBef>
                          <a:spcPct val="0"/>
                        </a:spcBef>
                        <a:spcAft>
                          <a:spcPct val="0"/>
                        </a:spcAft>
                        <a:buClrTx/>
                        <a:buSzPct val="125000"/>
                        <a:buFont typeface="Gill Sans Light" charset="0"/>
                        <a:buChar char="•"/>
                        <a:tabLst/>
                      </a:pPr>
                      <a:r>
                        <a:rPr kumimoji="0" lang="en-US" altLang="en-US" sz="2000" b="0" i="0" u="none" strike="noStrike" cap="none" normalizeH="0" baseline="0" dirty="0">
                          <a:ln>
                            <a:noFill/>
                          </a:ln>
                          <a:solidFill>
                            <a:srgbClr val="4D6165"/>
                          </a:solidFill>
                          <a:effectLst/>
                          <a:latin typeface="Gill Sans Light" charset="0"/>
                          <a:cs typeface="ヒラギノ角ゴ ProN W3" charset="0"/>
                          <a:sym typeface="Gill Sans Light" charset="0"/>
                        </a:rPr>
                        <a:t>Empathic</a:t>
                      </a:r>
                    </a:p>
                  </a:txBody>
                  <a:tcPr marL="35719" marR="35719" marT="35719" marB="35719" anchor="ctr" horzOverflow="overflow">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30916091"/>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09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9090">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9090">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90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Darwinian “dilemma”</a:t>
            </a:r>
          </a:p>
        </p:txBody>
      </p:sp>
      <p:sp>
        <p:nvSpPr>
          <p:cNvPr id="3" name="Content Placeholder 2"/>
          <p:cNvSpPr>
            <a:spLocks noGrp="1"/>
          </p:cNvSpPr>
          <p:nvPr>
            <p:ph idx="1"/>
          </p:nvPr>
        </p:nvSpPr>
        <p:spPr/>
        <p:txBody>
          <a:bodyPr/>
          <a:lstStyle/>
          <a:p>
            <a:r>
              <a:rPr lang="en-US" b="1" dirty="0">
                <a:solidFill>
                  <a:srgbClr val="FF0000"/>
                </a:solidFill>
              </a:rPr>
              <a:t>Claim: Altruistic behavior may </a:t>
            </a:r>
            <a:r>
              <a:rPr lang="en-US" b="1" i="1" u="sng" dirty="0">
                <a:solidFill>
                  <a:srgbClr val="FF0000"/>
                </a:solidFill>
              </a:rPr>
              <a:t>decrease</a:t>
            </a:r>
            <a:r>
              <a:rPr lang="en-US" b="1" dirty="0">
                <a:solidFill>
                  <a:srgbClr val="FF0000"/>
                </a:solidFill>
              </a:rPr>
              <a:t> </a:t>
            </a:r>
            <a:br>
              <a:rPr lang="en-US" b="1" dirty="0">
                <a:solidFill>
                  <a:srgbClr val="FF0000"/>
                </a:solidFill>
              </a:rPr>
            </a:br>
            <a:r>
              <a:rPr lang="en-US" b="1" dirty="0">
                <a:solidFill>
                  <a:srgbClr val="FF0000"/>
                </a:solidFill>
              </a:rPr>
              <a:t>chances for reproduction/passing on of genes</a:t>
            </a:r>
          </a:p>
          <a:p>
            <a:pPr marL="0" indent="0">
              <a:buNone/>
            </a:pPr>
            <a:endParaRPr lang="en-US" b="1" dirty="0">
              <a:solidFill>
                <a:srgbClr val="FF0000"/>
              </a:solidFill>
            </a:endParaRPr>
          </a:p>
          <a:p>
            <a:pPr marL="0" indent="0">
              <a:buNone/>
            </a:pPr>
            <a:endParaRPr lang="en-US" dirty="0"/>
          </a:p>
        </p:txBody>
      </p:sp>
      <p:pic>
        <p:nvPicPr>
          <p:cNvPr id="26626" name="Picture 2">
            <a:extLst>
              <a:ext uri="{FF2B5EF4-FFF2-40B4-BE49-F238E27FC236}">
                <a16:creationId xmlns:a16="http://schemas.microsoft.com/office/drawing/2014/main" id="{3602F4AE-2D3C-46AB-A9B3-69A79F7A5E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323" y="3214688"/>
            <a:ext cx="2165698" cy="249555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C8481200-B086-4C9E-9DBB-1AD98A5E3490}"/>
              </a:ext>
            </a:extLst>
          </p:cNvPr>
          <p:cNvSpPr txBox="1">
            <a:spLocks/>
          </p:cNvSpPr>
          <p:nvPr/>
        </p:nvSpPr>
        <p:spPr>
          <a:xfrm>
            <a:off x="2422873" y="2747964"/>
            <a:ext cx="3850927" cy="34289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b="1" dirty="0">
              <a:solidFill>
                <a:srgbClr val="FF0000"/>
              </a:solidFill>
            </a:endParaRPr>
          </a:p>
          <a:p>
            <a:pPr marL="0" indent="0">
              <a:buFont typeface="Arial" panose="020B0604020202020204" pitchFamily="34" charset="0"/>
              <a:buNone/>
            </a:pPr>
            <a:r>
              <a:rPr lang="en-US" i="1" dirty="0"/>
              <a:t>How can prosocial behavior be explained evolutionarily without contradicting Darwin’s theory of the “survival of the fittest”?</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2373533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1">
            <a:extLst>
              <a:ext uri="{FF2B5EF4-FFF2-40B4-BE49-F238E27FC236}">
                <a16:creationId xmlns:a16="http://schemas.microsoft.com/office/drawing/2014/main" id="{0C498469-B1A9-471D-9FD5-8E1298A9CA42}"/>
              </a:ext>
            </a:extLst>
          </p:cNvPr>
          <p:cNvSpPr>
            <a:spLocks noGrp="1" noChangeArrowheads="1"/>
          </p:cNvSpPr>
          <p:nvPr>
            <p:ph type="title"/>
          </p:nvPr>
        </p:nvSpPr>
        <p:spPr>
          <a:ln/>
        </p:spPr>
        <p:txBody>
          <a:bodyPr/>
          <a:lstStyle/>
          <a:p>
            <a:r>
              <a:rPr lang="en-US" altLang="en-US" b="1" dirty="0"/>
              <a:t>Beautiful-is-Good: </a:t>
            </a:r>
            <a:r>
              <a:rPr lang="en-US" altLang="en-US" dirty="0"/>
              <a:t>Fact (?)</a:t>
            </a:r>
          </a:p>
        </p:txBody>
      </p:sp>
      <p:sp>
        <p:nvSpPr>
          <p:cNvPr id="3" name="Content Placeholder 2">
            <a:extLst>
              <a:ext uri="{FF2B5EF4-FFF2-40B4-BE49-F238E27FC236}">
                <a16:creationId xmlns:a16="http://schemas.microsoft.com/office/drawing/2014/main" id="{6464F3B2-AB3B-4ED4-BEEE-141436E1D6A4}"/>
              </a:ext>
            </a:extLst>
          </p:cNvPr>
          <p:cNvSpPr>
            <a:spLocks noGrp="1"/>
          </p:cNvSpPr>
          <p:nvPr>
            <p:ph idx="1"/>
          </p:nvPr>
        </p:nvSpPr>
        <p:spPr>
          <a:xfrm>
            <a:off x="628650" y="1900236"/>
            <a:ext cx="6635750" cy="4351338"/>
          </a:xfrm>
        </p:spPr>
        <p:txBody>
          <a:bodyPr/>
          <a:lstStyle/>
          <a:p>
            <a:r>
              <a:rPr lang="en-GB" dirty="0"/>
              <a:t>Attractive adults have greater occupational success, social skills, self-esteem, (slightly) intelligence (Langlois et al., 2000)</a:t>
            </a:r>
          </a:p>
          <a:p>
            <a:endParaRPr lang="en-GB" dirty="0"/>
          </a:p>
          <a:p>
            <a:r>
              <a:rPr lang="en-GB" b="1" dirty="0">
                <a:solidFill>
                  <a:schemeClr val="accent2"/>
                </a:solidFill>
              </a:rPr>
              <a:t>Why? </a:t>
            </a:r>
          </a:p>
          <a:p>
            <a:r>
              <a:rPr lang="en-GB" dirty="0"/>
              <a:t>Mothers already give more affectionate care to attractive infants (Langlois et al., 1995) </a:t>
            </a:r>
          </a:p>
          <a:p>
            <a:r>
              <a:rPr lang="en-GB" dirty="0"/>
              <a:t>Self-fulfilling trend from there?</a:t>
            </a:r>
          </a:p>
        </p:txBody>
      </p:sp>
    </p:spTree>
    <p:extLst>
      <p:ext uri="{BB962C8B-B14F-4D97-AF65-F5344CB8AC3E}">
        <p14:creationId xmlns:p14="http://schemas.microsoft.com/office/powerpoint/2010/main" val="2291611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9AC9C-F65B-4AC5-8E1A-6AB267A1E3A8}"/>
              </a:ext>
            </a:extLst>
          </p:cNvPr>
          <p:cNvSpPr>
            <a:spLocks noGrp="1"/>
          </p:cNvSpPr>
          <p:nvPr>
            <p:ph type="title"/>
          </p:nvPr>
        </p:nvSpPr>
        <p:spPr/>
        <p:txBody>
          <a:bodyPr/>
          <a:lstStyle/>
          <a:p>
            <a:r>
              <a:rPr lang="en-GB" b="1" dirty="0"/>
              <a:t>Why does beauty matter?</a:t>
            </a:r>
          </a:p>
        </p:txBody>
      </p:sp>
      <p:sp>
        <p:nvSpPr>
          <p:cNvPr id="3" name="Content Placeholder 2">
            <a:extLst>
              <a:ext uri="{FF2B5EF4-FFF2-40B4-BE49-F238E27FC236}">
                <a16:creationId xmlns:a16="http://schemas.microsoft.com/office/drawing/2014/main" id="{EEA93D90-6ABD-49A0-9339-92F4350ACFA5}"/>
              </a:ext>
            </a:extLst>
          </p:cNvPr>
          <p:cNvSpPr>
            <a:spLocks noGrp="1"/>
          </p:cNvSpPr>
          <p:nvPr>
            <p:ph idx="1"/>
          </p:nvPr>
        </p:nvSpPr>
        <p:spPr>
          <a:xfrm>
            <a:off x="628650" y="1825625"/>
            <a:ext cx="5543550" cy="4351338"/>
          </a:xfrm>
        </p:spPr>
        <p:txBody>
          <a:bodyPr>
            <a:normAutofit lnSpcReduction="10000"/>
          </a:bodyPr>
          <a:lstStyle/>
          <a:p>
            <a:r>
              <a:rPr lang="en-GB" dirty="0"/>
              <a:t>Evolutionary perspective: </a:t>
            </a:r>
            <a:br>
              <a:rPr lang="en-GB" dirty="0"/>
            </a:br>
            <a:r>
              <a:rPr lang="en-GB" dirty="0"/>
              <a:t>signals health and fertility</a:t>
            </a:r>
          </a:p>
          <a:p>
            <a:pPr lvl="1"/>
            <a:r>
              <a:rPr lang="en-GB" dirty="0"/>
              <a:t>But: ideals changes over time</a:t>
            </a:r>
          </a:p>
          <a:p>
            <a:pPr lvl="1"/>
            <a:r>
              <a:rPr lang="en-GB" dirty="0"/>
              <a:t>Explanations naturalize status quo</a:t>
            </a:r>
          </a:p>
          <a:p>
            <a:endParaRPr lang="en-GB" dirty="0"/>
          </a:p>
          <a:p>
            <a:r>
              <a:rPr lang="en-GB" dirty="0"/>
              <a:t>Social perspective: </a:t>
            </a:r>
            <a:br>
              <a:rPr lang="en-GB" dirty="0"/>
            </a:br>
            <a:r>
              <a:rPr lang="en-GB" dirty="0"/>
              <a:t>signals resources and commitment</a:t>
            </a:r>
          </a:p>
          <a:p>
            <a:endParaRPr lang="en-GB" dirty="0"/>
          </a:p>
          <a:p>
            <a:r>
              <a:rPr lang="en-GB" dirty="0"/>
              <a:t>Critical perspective: </a:t>
            </a:r>
            <a:br>
              <a:rPr lang="en-GB" dirty="0"/>
            </a:br>
            <a:r>
              <a:rPr lang="en-GB" dirty="0"/>
              <a:t>promotes and signals submission</a:t>
            </a:r>
          </a:p>
        </p:txBody>
      </p:sp>
    </p:spTree>
    <p:extLst>
      <p:ext uri="{BB962C8B-B14F-4D97-AF65-F5344CB8AC3E}">
        <p14:creationId xmlns:p14="http://schemas.microsoft.com/office/powerpoint/2010/main" val="4258838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F3C3E-3C46-425F-B20D-EC2808CE2210}"/>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E5E57D6-DB09-4517-A2BC-011E2658F2D2}"/>
              </a:ext>
            </a:extLst>
          </p:cNvPr>
          <p:cNvSpPr>
            <a:spLocks noGrp="1"/>
          </p:cNvSpPr>
          <p:nvPr>
            <p:ph idx="1"/>
          </p:nvPr>
        </p:nvSpPr>
        <p:spPr/>
        <p:txBody>
          <a:bodyPr/>
          <a:lstStyle/>
          <a:p>
            <a:endParaRPr lang="en-GB" dirty="0"/>
          </a:p>
        </p:txBody>
      </p:sp>
      <p:pic>
        <p:nvPicPr>
          <p:cNvPr id="11266" name="Picture 2" descr="Image result for foot binding high heels">
            <a:extLst>
              <a:ext uri="{FF2B5EF4-FFF2-40B4-BE49-F238E27FC236}">
                <a16:creationId xmlns:a16="http://schemas.microsoft.com/office/drawing/2014/main" id="{E5A6A689-BA7C-4A30-A2D0-C934052090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857CD96-24D2-42ED-9902-28BAD18F0053}"/>
              </a:ext>
            </a:extLst>
          </p:cNvPr>
          <p:cNvSpPr/>
          <p:nvPr/>
        </p:nvSpPr>
        <p:spPr>
          <a:xfrm>
            <a:off x="3091296" y="0"/>
            <a:ext cx="353810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87306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1">
            <a:extLst>
              <a:ext uri="{FF2B5EF4-FFF2-40B4-BE49-F238E27FC236}">
                <a16:creationId xmlns:a16="http://schemas.microsoft.com/office/drawing/2014/main" id="{DF63915B-935B-466A-B9C0-D611DCF51F36}"/>
              </a:ext>
            </a:extLst>
          </p:cNvPr>
          <p:cNvSpPr>
            <a:spLocks noGrp="1" noChangeArrowheads="1"/>
          </p:cNvSpPr>
          <p:nvPr>
            <p:ph type="title"/>
          </p:nvPr>
        </p:nvSpPr>
        <p:spPr>
          <a:ln/>
        </p:spPr>
        <p:txBody>
          <a:bodyPr/>
          <a:lstStyle/>
          <a:p>
            <a:r>
              <a:rPr lang="en-US" altLang="en-US" b="1" dirty="0"/>
              <a:t>Responses to scarcity:</a:t>
            </a:r>
            <a:br>
              <a:rPr lang="en-US" altLang="en-US" b="1" dirty="0"/>
            </a:br>
            <a:r>
              <a:rPr lang="en-US" altLang="en-US" dirty="0"/>
              <a:t>Closing time studies</a:t>
            </a:r>
          </a:p>
        </p:txBody>
      </p:sp>
      <p:sp>
        <p:nvSpPr>
          <p:cNvPr id="96258" name="Rectangle 2">
            <a:extLst>
              <a:ext uri="{FF2B5EF4-FFF2-40B4-BE49-F238E27FC236}">
                <a16:creationId xmlns:a16="http://schemas.microsoft.com/office/drawing/2014/main" id="{5B14788E-C2A8-4A92-BB0F-179293F49329}"/>
              </a:ext>
            </a:extLst>
          </p:cNvPr>
          <p:cNvSpPr>
            <a:spLocks noGrp="1" noChangeArrowheads="1"/>
          </p:cNvSpPr>
          <p:nvPr>
            <p:ph type="body" idx="1"/>
          </p:nvPr>
        </p:nvSpPr>
        <p:spPr>
          <a:xfrm>
            <a:off x="628650" y="1939925"/>
            <a:ext cx="5429250" cy="4351338"/>
          </a:xfrm>
          <a:ln/>
        </p:spPr>
        <p:txBody>
          <a:bodyPr/>
          <a:lstStyle/>
          <a:p>
            <a:r>
              <a:rPr lang="en-US" altLang="en-US" dirty="0"/>
              <a:t>Pennebaker et al., 1979, then </a:t>
            </a:r>
            <a:r>
              <a:rPr lang="en-US" altLang="en-US" dirty="0" err="1"/>
              <a:t>Johnco</a:t>
            </a:r>
            <a:r>
              <a:rPr lang="en-US" altLang="en-US" dirty="0"/>
              <a:t>, Wheeler &amp; Taylor, 2010:</a:t>
            </a:r>
          </a:p>
          <a:p>
            <a:pPr marL="482186" lvl="1"/>
            <a:r>
              <a:rPr lang="en-US" altLang="en-US" dirty="0"/>
              <a:t>Approached people in bars</a:t>
            </a:r>
          </a:p>
          <a:p>
            <a:pPr marL="482186" lvl="1"/>
            <a:r>
              <a:rPr lang="en-US" altLang="en-US" dirty="0"/>
              <a:t>People asked to judge attractiveness of same-sex and opposite-sex targets (both photos and other patrons)</a:t>
            </a:r>
          </a:p>
          <a:p>
            <a:pPr marL="482186" lvl="1"/>
            <a:r>
              <a:rPr lang="en-US" altLang="en-US" dirty="0"/>
              <a:t>Time until closing time used as independent variable</a:t>
            </a:r>
          </a:p>
          <a:p>
            <a:pPr marL="482186" lvl="1"/>
            <a:r>
              <a:rPr lang="en-US" altLang="en-US" dirty="0"/>
              <a:t>Statistically controlled for alcohol intake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625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625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625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625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452FD-66E0-4543-AC47-B0608015F7F1}"/>
              </a:ext>
            </a:extLst>
          </p:cNvPr>
          <p:cNvSpPr>
            <a:spLocks noGrp="1"/>
          </p:cNvSpPr>
          <p:nvPr>
            <p:ph type="title"/>
          </p:nvPr>
        </p:nvSpPr>
        <p:spPr/>
        <p:txBody>
          <a:bodyPr/>
          <a:lstStyle/>
          <a:p>
            <a:r>
              <a:rPr lang="en-GB" dirty="0"/>
              <a:t>So, do “the girls get prettier </a:t>
            </a:r>
            <a:br>
              <a:rPr lang="en-GB" dirty="0"/>
            </a:br>
            <a:r>
              <a:rPr lang="en-GB" dirty="0"/>
              <a:t>by closing time?”</a:t>
            </a:r>
          </a:p>
        </p:txBody>
      </p:sp>
      <p:sp>
        <p:nvSpPr>
          <p:cNvPr id="3" name="Content Placeholder 2">
            <a:extLst>
              <a:ext uri="{FF2B5EF4-FFF2-40B4-BE49-F238E27FC236}">
                <a16:creationId xmlns:a16="http://schemas.microsoft.com/office/drawing/2014/main" id="{E758BFAD-732B-47E3-B1C0-6F4A3D463826}"/>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3E34F2E1-4518-4142-886C-ACBE752C6173}"/>
              </a:ext>
            </a:extLst>
          </p:cNvPr>
          <p:cNvPicPr>
            <a:picLocks noChangeAspect="1"/>
          </p:cNvPicPr>
          <p:nvPr/>
        </p:nvPicPr>
        <p:blipFill>
          <a:blip r:embed="rId3"/>
          <a:stretch>
            <a:fillRect/>
          </a:stretch>
        </p:blipFill>
        <p:spPr>
          <a:xfrm>
            <a:off x="1318788" y="1704544"/>
            <a:ext cx="6851435" cy="4948258"/>
          </a:xfrm>
          <a:prstGeom prst="rect">
            <a:avLst/>
          </a:prstGeom>
        </p:spPr>
      </p:pic>
    </p:spTree>
    <p:extLst>
      <p:ext uri="{BB962C8B-B14F-4D97-AF65-F5344CB8AC3E}">
        <p14:creationId xmlns:p14="http://schemas.microsoft.com/office/powerpoint/2010/main" val="2307317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animal, bird, water, food&#10;&#10;Description automatically generated">
            <a:extLst>
              <a:ext uri="{FF2B5EF4-FFF2-40B4-BE49-F238E27FC236}">
                <a16:creationId xmlns:a16="http://schemas.microsoft.com/office/drawing/2014/main" id="{E7BB1589-FCEA-4C2B-A7E8-F0C0429C0116}"/>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83316" y="0"/>
            <a:ext cx="10263105" cy="6857129"/>
          </a:xfrm>
          <a:prstGeom prst="rect">
            <a:avLst/>
          </a:prstGeom>
        </p:spPr>
      </p:pic>
      <p:graphicFrame>
        <p:nvGraphicFramePr>
          <p:cNvPr id="6146" name="Object 6" hidden="1">
            <a:extLst>
              <a:ext uri="{FF2B5EF4-FFF2-40B4-BE49-F238E27FC236}">
                <a16:creationId xmlns:a16="http://schemas.microsoft.com/office/drawing/2014/main" id="{C40C388D-AEAD-4D66-B6AC-8486241E11D2}"/>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2546" name="think-cell Slide" r:id="rId10" imgW="360" imgH="360" progId="TCLayout.ActiveDocument.1">
                  <p:embed/>
                </p:oleObj>
              </mc:Choice>
              <mc:Fallback>
                <p:oleObj name="think-cell Slide" r:id="rId10" imgW="360" imgH="360" progId="TCLayout.ActiveDocument.1">
                  <p:embed/>
                  <p:pic>
                    <p:nvPicPr>
                      <p:cNvPr id="6146" name="Object 6" hidden="1">
                        <a:extLst>
                          <a:ext uri="{FF2B5EF4-FFF2-40B4-BE49-F238E27FC236}">
                            <a16:creationId xmlns:a16="http://schemas.microsoft.com/office/drawing/2014/main" id="{C40C388D-AEAD-4D66-B6AC-8486241E11D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149" name="Rectangle 1">
            <a:extLst>
              <a:ext uri="{FF2B5EF4-FFF2-40B4-BE49-F238E27FC236}">
                <a16:creationId xmlns:a16="http://schemas.microsoft.com/office/drawing/2014/main" id="{365A5990-0E78-4267-9CA3-2964EF39DFA6}"/>
              </a:ext>
            </a:extLst>
          </p:cNvPr>
          <p:cNvSpPr txBox="1">
            <a:spLocks noChangeArrowheads="1"/>
          </p:cNvSpPr>
          <p:nvPr>
            <p:custDataLst>
              <p:tags r:id="rId3"/>
            </p:custDataLst>
          </p:nvPr>
        </p:nvSpPr>
        <p:spPr bwMode="auto">
          <a:xfrm>
            <a:off x="0" y="1916832"/>
            <a:ext cx="5348748" cy="4346316"/>
          </a:xfrm>
          <a:prstGeom prst="rect">
            <a:avLst/>
          </a:prstGeom>
          <a:solidFill>
            <a:srgbClr val="FFFFFF">
              <a:alpha val="7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6200" tIns="76200" rIns="76200" bIns="76200" anchor="ctr"/>
          <a:lstStyle>
            <a:lvl1pPr>
              <a:spcBef>
                <a:spcPct val="20000"/>
              </a:spcBef>
              <a:buClr>
                <a:srgbClr val="998146"/>
              </a:buClr>
              <a:buChar char="–"/>
              <a:defRPr sz="4000">
                <a:solidFill>
                  <a:schemeClr val="tx1"/>
                </a:solidFill>
                <a:latin typeface="Georgia" panose="02040502050405020303" pitchFamily="18" charset="0"/>
              </a:defRPr>
            </a:lvl1pPr>
            <a:lvl2pPr marL="742950" indent="-285750">
              <a:spcBef>
                <a:spcPct val="20000"/>
              </a:spcBef>
              <a:buClr>
                <a:srgbClr val="998146"/>
              </a:buClr>
              <a:buChar char="–"/>
              <a:defRPr sz="4000">
                <a:solidFill>
                  <a:schemeClr val="tx1"/>
                </a:solidFill>
                <a:latin typeface="Georgia" panose="02040502050405020303" pitchFamily="18" charset="0"/>
              </a:defRPr>
            </a:lvl2pPr>
            <a:lvl3pPr marL="1143000" indent="-228600">
              <a:spcBef>
                <a:spcPct val="20000"/>
              </a:spcBef>
              <a:buClr>
                <a:srgbClr val="998146"/>
              </a:buClr>
              <a:buChar char="–"/>
              <a:defRPr sz="4000" i="1">
                <a:solidFill>
                  <a:schemeClr val="tx1"/>
                </a:solidFill>
                <a:latin typeface="Georgia" panose="02040502050405020303" pitchFamily="18" charset="0"/>
              </a:defRPr>
            </a:lvl3pPr>
            <a:lvl4pPr marL="1600200" indent="-228600">
              <a:spcBef>
                <a:spcPct val="20000"/>
              </a:spcBef>
              <a:buClr>
                <a:srgbClr val="998146"/>
              </a:buClr>
              <a:buChar char="–"/>
              <a:defRPr sz="4000">
                <a:solidFill>
                  <a:schemeClr val="tx1"/>
                </a:solidFill>
                <a:latin typeface="Georgia" panose="02040502050405020303" pitchFamily="18" charset="0"/>
              </a:defRPr>
            </a:lvl4pPr>
            <a:lvl5pPr marL="2057400" indent="-228600">
              <a:spcBef>
                <a:spcPct val="20000"/>
              </a:spcBef>
              <a:buClr>
                <a:srgbClr val="998146"/>
              </a:buClr>
              <a:buChar char="–"/>
              <a:defRPr sz="4000" i="1">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defRPr>
            </a:lvl9pPr>
          </a:lstStyle>
          <a:p>
            <a:pPr marL="0" marR="0" lvl="0" indent="0" algn="ctr" defTabSz="914400" rtl="0" eaLnBrk="0" fontAlgn="base" latinLnBrk="0" hangingPunct="0">
              <a:lnSpc>
                <a:spcPct val="100000"/>
              </a:lnSpc>
              <a:spcBef>
                <a:spcPct val="20000"/>
              </a:spcBef>
              <a:spcAft>
                <a:spcPct val="0"/>
              </a:spcAft>
              <a:buClr>
                <a:srgbClr val="998146"/>
              </a:buClr>
              <a:buSzTx/>
              <a:buFontTx/>
              <a:buNone/>
              <a:tabLst/>
              <a:defRPr/>
            </a:pPr>
            <a:r>
              <a:rPr kumimoji="0" lang="en-US" altLang="en-US" sz="3600" b="1"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PSY4013 – Intro to Social Psychology</a:t>
            </a:r>
          </a:p>
          <a:p>
            <a:pPr marL="0" marR="0" lvl="0" indent="0" algn="ctr" defTabSz="914400" rtl="0" eaLnBrk="0" fontAlgn="base" latinLnBrk="0" hangingPunct="0">
              <a:lnSpc>
                <a:spcPct val="100000"/>
              </a:lnSpc>
              <a:spcBef>
                <a:spcPct val="20000"/>
              </a:spcBef>
              <a:spcAft>
                <a:spcPct val="0"/>
              </a:spcAft>
              <a:buClr>
                <a:srgbClr val="998146"/>
              </a:buClr>
              <a:buSzTx/>
              <a:buFontTx/>
              <a:buNone/>
              <a:tabLst/>
              <a:defRPr/>
            </a:pPr>
            <a:r>
              <a:rPr kumimoji="0" lang="en-US" altLang="en-US" sz="3600" b="1" i="0" u="none" strike="noStrike" kern="1200" cap="none" spc="0" normalizeH="0" baseline="0" noProof="0" dirty="0">
                <a:ln>
                  <a:noFill/>
                </a:ln>
                <a:solidFill>
                  <a:srgbClr val="C00000"/>
                </a:solidFill>
                <a:effectLst/>
                <a:uLnTx/>
                <a:uFillTx/>
                <a:latin typeface="Georgia" panose="02040502050405020303" pitchFamily="18" charset="0"/>
                <a:ea typeface="+mn-ea"/>
                <a:cs typeface="+mn-cs"/>
              </a:rPr>
              <a:t>4: Altruism and attraction</a:t>
            </a:r>
          </a:p>
          <a:p>
            <a:pPr marL="0" marR="0" lvl="0" indent="0" algn="ctr" defTabSz="914400" rtl="0" eaLnBrk="0" fontAlgn="base" latinLnBrk="0" hangingPunct="0">
              <a:lnSpc>
                <a:spcPct val="100000"/>
              </a:lnSpc>
              <a:spcBef>
                <a:spcPct val="20000"/>
              </a:spcBef>
              <a:spcAft>
                <a:spcPct val="0"/>
              </a:spcAft>
              <a:buClr>
                <a:srgbClr val="998146"/>
              </a:buClr>
              <a:buSzTx/>
              <a:buFontTx/>
              <a:buNone/>
              <a:tabLst/>
              <a:defRPr/>
            </a:pPr>
            <a:r>
              <a:rPr lang="en-US" altLang="en-US" sz="3600" b="1" dirty="0">
                <a:solidFill>
                  <a:srgbClr val="333399"/>
                </a:solidFill>
              </a:rPr>
              <a:t>D: Maintaining close</a:t>
            </a:r>
            <a:br>
              <a:rPr lang="en-US" altLang="en-US" sz="3600" b="1" dirty="0">
                <a:solidFill>
                  <a:srgbClr val="333399"/>
                </a:solidFill>
              </a:rPr>
            </a:br>
            <a:r>
              <a:rPr lang="en-US" altLang="en-US" sz="3600" b="1" dirty="0">
                <a:solidFill>
                  <a:srgbClr val="333399"/>
                </a:solidFill>
              </a:rPr>
              <a:t>relationships</a:t>
            </a:r>
            <a:endParaRPr lang="en-US" altLang="en-US" sz="3600" b="1" dirty="0">
              <a:solidFill>
                <a:srgbClr val="C00000"/>
              </a:solidFill>
            </a:endParaRPr>
          </a:p>
        </p:txBody>
      </p:sp>
      <p:sp>
        <p:nvSpPr>
          <p:cNvPr id="7" name="Rectangle 1">
            <a:extLst>
              <a:ext uri="{FF2B5EF4-FFF2-40B4-BE49-F238E27FC236}">
                <a16:creationId xmlns:a16="http://schemas.microsoft.com/office/drawing/2014/main" id="{F179F22F-6BA2-48F3-88FA-2DB504B9C31E}"/>
              </a:ext>
            </a:extLst>
          </p:cNvPr>
          <p:cNvSpPr txBox="1">
            <a:spLocks noChangeArrowheads="1"/>
          </p:cNvSpPr>
          <p:nvPr>
            <p:custDataLst>
              <p:tags r:id="rId4"/>
            </p:custDataLst>
          </p:nvPr>
        </p:nvSpPr>
        <p:spPr bwMode="auto">
          <a:xfrm>
            <a:off x="5348748" y="1799302"/>
            <a:ext cx="8691102" cy="5057825"/>
          </a:xfrm>
          <a:prstGeom prst="rect">
            <a:avLst/>
          </a:prstGeom>
          <a:solidFill>
            <a:srgbClr val="FFFFFF">
              <a:alpha val="7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6200" tIns="76200" rIns="76200" bIns="76200" anchor="ctr"/>
          <a:lstStyle>
            <a:lvl1pPr>
              <a:spcBef>
                <a:spcPct val="20000"/>
              </a:spcBef>
              <a:buClr>
                <a:srgbClr val="998146"/>
              </a:buClr>
              <a:buChar char="–"/>
              <a:defRPr sz="4000">
                <a:solidFill>
                  <a:schemeClr val="tx1"/>
                </a:solidFill>
                <a:latin typeface="Georgia" panose="02040502050405020303" pitchFamily="18" charset="0"/>
              </a:defRPr>
            </a:lvl1pPr>
            <a:lvl2pPr marL="742950" indent="-285750">
              <a:spcBef>
                <a:spcPct val="20000"/>
              </a:spcBef>
              <a:buClr>
                <a:srgbClr val="998146"/>
              </a:buClr>
              <a:buChar char="–"/>
              <a:defRPr sz="4000">
                <a:solidFill>
                  <a:schemeClr val="tx1"/>
                </a:solidFill>
                <a:latin typeface="Georgia" panose="02040502050405020303" pitchFamily="18" charset="0"/>
              </a:defRPr>
            </a:lvl2pPr>
            <a:lvl3pPr marL="1143000" indent="-228600">
              <a:spcBef>
                <a:spcPct val="20000"/>
              </a:spcBef>
              <a:buClr>
                <a:srgbClr val="998146"/>
              </a:buClr>
              <a:buChar char="–"/>
              <a:defRPr sz="4000" i="1">
                <a:solidFill>
                  <a:schemeClr val="tx1"/>
                </a:solidFill>
                <a:latin typeface="Georgia" panose="02040502050405020303" pitchFamily="18" charset="0"/>
              </a:defRPr>
            </a:lvl3pPr>
            <a:lvl4pPr marL="1600200" indent="-228600">
              <a:spcBef>
                <a:spcPct val="20000"/>
              </a:spcBef>
              <a:buClr>
                <a:srgbClr val="998146"/>
              </a:buClr>
              <a:buChar char="–"/>
              <a:defRPr sz="4000">
                <a:solidFill>
                  <a:schemeClr val="tx1"/>
                </a:solidFill>
                <a:latin typeface="Georgia" panose="02040502050405020303" pitchFamily="18" charset="0"/>
              </a:defRPr>
            </a:lvl4pPr>
            <a:lvl5pPr marL="2057400" indent="-228600">
              <a:spcBef>
                <a:spcPct val="20000"/>
              </a:spcBef>
              <a:buClr>
                <a:srgbClr val="998146"/>
              </a:buClr>
              <a:buChar char="–"/>
              <a:defRPr sz="4000" i="1">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defRPr>
            </a:lvl9pPr>
          </a:lstStyle>
          <a:p>
            <a:pPr marL="0" marR="0" lvl="0" indent="0" algn="ctr" defTabSz="914400" rtl="0" eaLnBrk="0" fontAlgn="base" latinLnBrk="0" hangingPunct="0">
              <a:lnSpc>
                <a:spcPct val="100000"/>
              </a:lnSpc>
              <a:spcBef>
                <a:spcPct val="20000"/>
              </a:spcBef>
              <a:spcAft>
                <a:spcPct val="0"/>
              </a:spcAft>
              <a:buClr>
                <a:srgbClr val="998146"/>
              </a:buClr>
              <a:buSzTx/>
              <a:buFontTx/>
              <a:buNone/>
              <a:tabLst/>
              <a:defRPr/>
            </a:pPr>
            <a:endParaRPr kumimoji="0" lang="en-US" altLang="en-US" sz="3600" b="1" u="none" strike="noStrike" kern="1200" cap="none" spc="0" normalizeH="0" baseline="0" noProof="0" dirty="0">
              <a:ln>
                <a:noFill/>
              </a:ln>
              <a:solidFill>
                <a:srgbClr val="333399"/>
              </a:solidFill>
              <a:effectLst/>
              <a:uLnTx/>
              <a:uFillTx/>
              <a:latin typeface="Georgia" panose="02040502050405020303" pitchFamily="18" charset="0"/>
              <a:ea typeface="+mn-ea"/>
              <a:cs typeface="+mn-cs"/>
            </a:endParaRPr>
          </a:p>
        </p:txBody>
      </p:sp>
      <p:sp>
        <p:nvSpPr>
          <p:cNvPr id="2" name="Rectangle 1">
            <a:extLst>
              <a:ext uri="{FF2B5EF4-FFF2-40B4-BE49-F238E27FC236}">
                <a16:creationId xmlns:a16="http://schemas.microsoft.com/office/drawing/2014/main" id="{F6D34862-4287-41F9-AEFC-831BD8FB85D1}"/>
              </a:ext>
            </a:extLst>
          </p:cNvPr>
          <p:cNvSpPr txBox="1">
            <a:spLocks noChangeArrowheads="1"/>
          </p:cNvSpPr>
          <p:nvPr>
            <p:custDataLst>
              <p:tags r:id="rId5"/>
            </p:custDataLst>
          </p:nvPr>
        </p:nvSpPr>
        <p:spPr bwMode="auto">
          <a:xfrm>
            <a:off x="5348749" y="-88584"/>
            <a:ext cx="3795251" cy="1885427"/>
          </a:xfrm>
          <a:prstGeom prst="rect">
            <a:avLst/>
          </a:prstGeom>
          <a:solidFill>
            <a:srgbClr val="FFFFFF">
              <a:alpha val="7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6200" tIns="76200" rIns="76200" bIns="76200" anchor="ctr"/>
          <a:lstStyle>
            <a:lvl1pPr>
              <a:spcBef>
                <a:spcPct val="20000"/>
              </a:spcBef>
              <a:buClr>
                <a:srgbClr val="998146"/>
              </a:buClr>
              <a:buChar char="–"/>
              <a:defRPr sz="4000">
                <a:solidFill>
                  <a:schemeClr val="tx1"/>
                </a:solidFill>
                <a:latin typeface="Georgia" panose="02040502050405020303" pitchFamily="18" charset="0"/>
              </a:defRPr>
            </a:lvl1pPr>
            <a:lvl2pPr marL="742950" indent="-285750">
              <a:spcBef>
                <a:spcPct val="20000"/>
              </a:spcBef>
              <a:buClr>
                <a:srgbClr val="998146"/>
              </a:buClr>
              <a:buChar char="–"/>
              <a:defRPr sz="4000">
                <a:solidFill>
                  <a:schemeClr val="tx1"/>
                </a:solidFill>
                <a:latin typeface="Georgia" panose="02040502050405020303" pitchFamily="18" charset="0"/>
              </a:defRPr>
            </a:lvl2pPr>
            <a:lvl3pPr marL="1143000" indent="-228600">
              <a:spcBef>
                <a:spcPct val="20000"/>
              </a:spcBef>
              <a:buClr>
                <a:srgbClr val="998146"/>
              </a:buClr>
              <a:buChar char="–"/>
              <a:defRPr sz="4000" i="1">
                <a:solidFill>
                  <a:schemeClr val="tx1"/>
                </a:solidFill>
                <a:latin typeface="Georgia" panose="02040502050405020303" pitchFamily="18" charset="0"/>
              </a:defRPr>
            </a:lvl3pPr>
            <a:lvl4pPr marL="1600200" indent="-228600">
              <a:spcBef>
                <a:spcPct val="20000"/>
              </a:spcBef>
              <a:buClr>
                <a:srgbClr val="998146"/>
              </a:buClr>
              <a:buChar char="–"/>
              <a:defRPr sz="4000">
                <a:solidFill>
                  <a:schemeClr val="tx1"/>
                </a:solidFill>
                <a:latin typeface="Georgia" panose="02040502050405020303" pitchFamily="18" charset="0"/>
              </a:defRPr>
            </a:lvl4pPr>
            <a:lvl5pPr marL="2057400" indent="-228600">
              <a:spcBef>
                <a:spcPct val="20000"/>
              </a:spcBef>
              <a:buClr>
                <a:srgbClr val="998146"/>
              </a:buClr>
              <a:buChar char="–"/>
              <a:defRPr sz="4000" i="1">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defRPr>
            </a:lvl9pPr>
          </a:lstStyle>
          <a:p>
            <a:pPr marL="0" marR="0" lvl="0" indent="0" algn="r" defTabSz="914400" rtl="0" eaLnBrk="0" fontAlgn="base" latinLnBrk="0" hangingPunct="0">
              <a:lnSpc>
                <a:spcPct val="100000"/>
              </a:lnSpc>
              <a:spcBef>
                <a:spcPct val="20000"/>
              </a:spcBef>
              <a:spcAft>
                <a:spcPct val="0"/>
              </a:spcAft>
              <a:buClr>
                <a:srgbClr val="998146"/>
              </a:buClr>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alibri" panose="020F0502020204030204" pitchFamily="34" charset="0"/>
                <a:ea typeface="Verdana" panose="020B0604030504040204" pitchFamily="34" charset="0"/>
                <a:cs typeface="Verdana" panose="020B0604030504040204" pitchFamily="34" charset="0"/>
              </a:rPr>
              <a:t>Lukas Wallrich</a:t>
            </a:r>
            <a:br>
              <a:rPr kumimoji="0" lang="en-US" altLang="en-US" sz="2400" b="1" i="0" u="none" strike="noStrike" kern="1200" cap="none" spc="0" normalizeH="0" baseline="0" noProof="0" dirty="0">
                <a:ln>
                  <a:noFill/>
                </a:ln>
                <a:solidFill>
                  <a:srgbClr val="000000"/>
                </a:solidFill>
                <a:effectLst/>
                <a:uLnTx/>
                <a:uFillTx/>
                <a:latin typeface="Calibri" panose="020F0502020204030204" pitchFamily="34" charset="0"/>
                <a:ea typeface="Verdana" panose="020B0604030504040204" pitchFamily="34" charset="0"/>
                <a:cs typeface="Verdana" panose="020B0604030504040204" pitchFamily="34" charset="0"/>
              </a:rPr>
            </a:br>
            <a:r>
              <a:rPr kumimoji="0" lang="en-US" altLang="en-US" sz="2400" b="1" i="0" u="none" strike="noStrike" kern="1200" cap="none" spc="0" normalizeH="0" baseline="0" noProof="0" dirty="0">
                <a:ln>
                  <a:noFill/>
                </a:ln>
                <a:solidFill>
                  <a:srgbClr val="000000"/>
                </a:solidFill>
                <a:effectLst/>
                <a:uLnTx/>
                <a:uFillTx/>
                <a:latin typeface="Calibri" panose="020F0502020204030204" pitchFamily="34" charset="0"/>
                <a:ea typeface="Verdana" panose="020B0604030504040204" pitchFamily="34" charset="0"/>
                <a:cs typeface="Verdana" panose="020B0604030504040204" pitchFamily="34" charset="0"/>
              </a:rPr>
              <a:t>(</a:t>
            </a:r>
            <a:r>
              <a:rPr kumimoji="0" lang="en-US" altLang="en-US" sz="2400" b="1" i="0" u="none" strike="noStrike" kern="1200" cap="none" spc="0" normalizeH="0" baseline="0" noProof="0" dirty="0" err="1">
                <a:ln>
                  <a:noFill/>
                </a:ln>
                <a:solidFill>
                  <a:srgbClr val="000000"/>
                </a:solidFill>
                <a:effectLst/>
                <a:uLnTx/>
                <a:uFillTx/>
                <a:latin typeface="Calibri" panose="020F0502020204030204" pitchFamily="34" charset="0"/>
                <a:ea typeface="Verdana" panose="020B0604030504040204" pitchFamily="34" charset="0"/>
                <a:cs typeface="Verdana" panose="020B0604030504040204" pitchFamily="34" charset="0"/>
                <a:hlinkClick r:id="rId12"/>
              </a:rPr>
              <a:t>lukas.wallrich</a:t>
            </a:r>
            <a:r>
              <a:rPr kumimoji="0" lang="en-US" altLang="en-US" sz="2400" b="1" i="0" u="none" strike="noStrike" kern="1200" cap="none" spc="0" normalizeH="0" baseline="0" noProof="0" dirty="0">
                <a:ln>
                  <a:noFill/>
                </a:ln>
                <a:solidFill>
                  <a:srgbClr val="000000"/>
                </a:solidFill>
                <a:effectLst/>
                <a:uLnTx/>
                <a:uFillTx/>
                <a:latin typeface="Calibri" panose="020F0502020204030204" pitchFamily="34" charset="0"/>
                <a:ea typeface="Verdana" panose="020B0604030504040204" pitchFamily="34" charset="0"/>
                <a:cs typeface="Verdana" panose="020B0604030504040204" pitchFamily="34" charset="0"/>
                <a:hlinkClick r:id="rId12"/>
              </a:rPr>
              <a:t>@</a:t>
            </a:r>
            <a:br>
              <a:rPr kumimoji="0" lang="en-US" altLang="en-US" sz="2400" b="1" i="0" u="none" strike="noStrike" kern="1200" cap="none" spc="0" normalizeH="0" baseline="0" noProof="0" dirty="0">
                <a:ln>
                  <a:noFill/>
                </a:ln>
                <a:solidFill>
                  <a:srgbClr val="000000"/>
                </a:solidFill>
                <a:effectLst/>
                <a:uLnTx/>
                <a:uFillTx/>
                <a:latin typeface="Calibri" panose="020F0502020204030204" pitchFamily="34" charset="0"/>
                <a:ea typeface="Verdana" panose="020B0604030504040204" pitchFamily="34" charset="0"/>
                <a:cs typeface="Verdana" panose="020B0604030504040204" pitchFamily="34" charset="0"/>
                <a:hlinkClick r:id="rId12"/>
              </a:rPr>
            </a:br>
            <a:r>
              <a:rPr kumimoji="0" lang="en-US" altLang="en-US" sz="2400" b="1" i="0" u="none" strike="noStrike" kern="1200" cap="none" spc="0" normalizeH="0" baseline="0" noProof="0" dirty="0">
                <a:ln>
                  <a:noFill/>
                </a:ln>
                <a:solidFill>
                  <a:srgbClr val="000000"/>
                </a:solidFill>
                <a:effectLst/>
                <a:uLnTx/>
                <a:uFillTx/>
                <a:latin typeface="Calibri" panose="020F0502020204030204" pitchFamily="34" charset="0"/>
                <a:ea typeface="Verdana" panose="020B0604030504040204" pitchFamily="34" charset="0"/>
                <a:cs typeface="Verdana" panose="020B0604030504040204" pitchFamily="34" charset="0"/>
                <a:hlinkClick r:id="rId12"/>
              </a:rPr>
              <a:t>stmarys.ac.uk</a:t>
            </a:r>
            <a:r>
              <a:rPr kumimoji="0" lang="en-US" altLang="en-US" sz="2400" b="1" i="0" u="none" strike="noStrike" kern="1200" cap="none" spc="0" normalizeH="0" baseline="0" noProof="0" dirty="0">
                <a:ln>
                  <a:noFill/>
                </a:ln>
                <a:solidFill>
                  <a:srgbClr val="000000"/>
                </a:solidFill>
                <a:effectLst/>
                <a:uLnTx/>
                <a:uFillTx/>
                <a:latin typeface="Calibri" panose="020F0502020204030204" pitchFamily="34" charset="0"/>
                <a:ea typeface="Verdana" panose="020B0604030504040204" pitchFamily="34" charset="0"/>
                <a:cs typeface="Verdana" panose="020B0604030504040204" pitchFamily="34" charset="0"/>
              </a:rPr>
              <a:t>)</a:t>
            </a:r>
            <a:br>
              <a:rPr kumimoji="0" lang="en-US" altLang="en-US" sz="2400" b="1" i="0" u="none" strike="noStrike" kern="1200" cap="none" spc="0" normalizeH="0" baseline="0" noProof="0" dirty="0">
                <a:ln>
                  <a:noFill/>
                </a:ln>
                <a:solidFill>
                  <a:srgbClr val="000000"/>
                </a:solidFill>
                <a:effectLst/>
                <a:uLnTx/>
                <a:uFillTx/>
                <a:latin typeface="Calibri" panose="020F0502020204030204" pitchFamily="34" charset="0"/>
                <a:ea typeface="Verdana" panose="020B0604030504040204" pitchFamily="34" charset="0"/>
                <a:cs typeface="Verdana" panose="020B0604030504040204" pitchFamily="34" charset="0"/>
              </a:rPr>
            </a:br>
            <a:r>
              <a:rPr kumimoji="0" lang="en-US" altLang="en-US" sz="2400" b="1" i="0" u="none" strike="noStrike" kern="1200" cap="none" spc="0" normalizeH="0" baseline="0" noProof="0" dirty="0">
                <a:ln>
                  <a:noFill/>
                </a:ln>
                <a:solidFill>
                  <a:srgbClr val="000000"/>
                </a:solidFill>
                <a:effectLst/>
                <a:uLnTx/>
                <a:uFillTx/>
                <a:latin typeface="Calibri" panose="020F0502020204030204" pitchFamily="34" charset="0"/>
                <a:ea typeface="Verdana" panose="020B0604030504040204" pitchFamily="34" charset="0"/>
                <a:cs typeface="Verdana" panose="020B0604030504040204" pitchFamily="34" charset="0"/>
              </a:rPr>
              <a:t>October 2020 </a:t>
            </a:r>
            <a:r>
              <a:rPr kumimoji="0" lang="en-US" altLang="en-US" sz="100" b="1" i="0" u="none" strike="noStrike" kern="1200" cap="none" spc="0" normalizeH="0" baseline="0" noProof="0" dirty="0">
                <a:ln>
                  <a:noFill/>
                </a:ln>
                <a:solidFill>
                  <a:srgbClr val="000000"/>
                </a:solidFill>
                <a:effectLst/>
                <a:uLnTx/>
                <a:uFillTx/>
                <a:latin typeface="Calibri" panose="020F0502020204030204" pitchFamily="34" charset="0"/>
                <a:ea typeface="Verdana" panose="020B0604030504040204" pitchFamily="34" charset="0"/>
                <a:cs typeface="Verdana" panose="020B0604030504040204" pitchFamily="34" charset="0"/>
              </a:rPr>
              <a:t>.</a:t>
            </a:r>
            <a:endParaRPr kumimoji="0" lang="en-US" altLang="en-US" sz="100" b="1" i="0" u="none" strike="noStrike" kern="1200" cap="none" spc="0" normalizeH="0" baseline="0" noProof="0" dirty="0">
              <a:ln>
                <a:noFill/>
              </a:ln>
              <a:solidFill>
                <a:srgbClr val="333399"/>
              </a:solidFill>
              <a:effectLst/>
              <a:uLnTx/>
              <a:uFillTx/>
              <a:latin typeface="Calibri" panose="020F0502020204030204" pitchFamily="34" charset="0"/>
              <a:ea typeface="Verdana" panose="020B0604030504040204" pitchFamily="34" charset="0"/>
              <a:cs typeface="Verdana" panose="020B0604030504040204" pitchFamily="34" charset="0"/>
            </a:endParaRPr>
          </a:p>
        </p:txBody>
      </p:sp>
      <p:sp>
        <p:nvSpPr>
          <p:cNvPr id="10" name="Rectangle 1">
            <a:extLst>
              <a:ext uri="{FF2B5EF4-FFF2-40B4-BE49-F238E27FC236}">
                <a16:creationId xmlns:a16="http://schemas.microsoft.com/office/drawing/2014/main" id="{C8D49850-723F-4C28-B160-404C2E9C3B4F}"/>
              </a:ext>
            </a:extLst>
          </p:cNvPr>
          <p:cNvSpPr txBox="1">
            <a:spLocks noChangeArrowheads="1"/>
          </p:cNvSpPr>
          <p:nvPr>
            <p:custDataLst>
              <p:tags r:id="rId6"/>
            </p:custDataLst>
          </p:nvPr>
        </p:nvSpPr>
        <p:spPr bwMode="auto">
          <a:xfrm>
            <a:off x="9144000" y="-88584"/>
            <a:ext cx="835789" cy="1885427"/>
          </a:xfrm>
          <a:prstGeom prst="rect">
            <a:avLst/>
          </a:prstGeom>
          <a:solidFill>
            <a:srgbClr val="FFFFFF">
              <a:alpha val="7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6200" tIns="76200" rIns="76200" bIns="76200" anchor="ctr"/>
          <a:lstStyle>
            <a:lvl1pPr>
              <a:spcBef>
                <a:spcPct val="20000"/>
              </a:spcBef>
              <a:buClr>
                <a:srgbClr val="998146"/>
              </a:buClr>
              <a:buChar char="–"/>
              <a:defRPr sz="4000">
                <a:solidFill>
                  <a:schemeClr val="tx1"/>
                </a:solidFill>
                <a:latin typeface="Georgia" panose="02040502050405020303" pitchFamily="18" charset="0"/>
              </a:defRPr>
            </a:lvl1pPr>
            <a:lvl2pPr marL="742950" indent="-285750">
              <a:spcBef>
                <a:spcPct val="20000"/>
              </a:spcBef>
              <a:buClr>
                <a:srgbClr val="998146"/>
              </a:buClr>
              <a:buChar char="–"/>
              <a:defRPr sz="4000">
                <a:solidFill>
                  <a:schemeClr val="tx1"/>
                </a:solidFill>
                <a:latin typeface="Georgia" panose="02040502050405020303" pitchFamily="18" charset="0"/>
              </a:defRPr>
            </a:lvl2pPr>
            <a:lvl3pPr marL="1143000" indent="-228600">
              <a:spcBef>
                <a:spcPct val="20000"/>
              </a:spcBef>
              <a:buClr>
                <a:srgbClr val="998146"/>
              </a:buClr>
              <a:buChar char="–"/>
              <a:defRPr sz="4000" i="1">
                <a:solidFill>
                  <a:schemeClr val="tx1"/>
                </a:solidFill>
                <a:latin typeface="Georgia" panose="02040502050405020303" pitchFamily="18" charset="0"/>
              </a:defRPr>
            </a:lvl3pPr>
            <a:lvl4pPr marL="1600200" indent="-228600">
              <a:spcBef>
                <a:spcPct val="20000"/>
              </a:spcBef>
              <a:buClr>
                <a:srgbClr val="998146"/>
              </a:buClr>
              <a:buChar char="–"/>
              <a:defRPr sz="4000">
                <a:solidFill>
                  <a:schemeClr val="tx1"/>
                </a:solidFill>
                <a:latin typeface="Georgia" panose="02040502050405020303" pitchFamily="18" charset="0"/>
              </a:defRPr>
            </a:lvl4pPr>
            <a:lvl5pPr marL="2057400" indent="-228600">
              <a:spcBef>
                <a:spcPct val="20000"/>
              </a:spcBef>
              <a:buClr>
                <a:srgbClr val="998146"/>
              </a:buClr>
              <a:buChar char="–"/>
              <a:defRPr sz="4000" i="1">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defRPr>
            </a:lvl9pPr>
          </a:lstStyle>
          <a:p>
            <a:pPr marL="0" marR="0" lvl="0" indent="0" algn="r" defTabSz="914400" rtl="0" eaLnBrk="0" fontAlgn="base" latinLnBrk="0" hangingPunct="0">
              <a:lnSpc>
                <a:spcPct val="100000"/>
              </a:lnSpc>
              <a:spcBef>
                <a:spcPct val="20000"/>
              </a:spcBef>
              <a:spcAft>
                <a:spcPct val="0"/>
              </a:spcAft>
              <a:buClr>
                <a:srgbClr val="998146"/>
              </a:buClr>
              <a:buSzTx/>
              <a:buFontTx/>
              <a:buNone/>
              <a:tabLst/>
              <a:defRPr/>
            </a:pPr>
            <a:endParaRPr kumimoji="0" lang="en-US" altLang="en-US" sz="100" b="1" i="0" u="none" strike="noStrike" kern="1200" cap="none" spc="0" normalizeH="0" baseline="0" noProof="0" dirty="0">
              <a:ln>
                <a:noFill/>
              </a:ln>
              <a:solidFill>
                <a:srgbClr val="333399"/>
              </a:solidFill>
              <a:effectLst/>
              <a:uLnTx/>
              <a:uFillTx/>
              <a:latin typeface="Calibri" panose="020F050202020403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2202877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B335B-7F7C-4A88-A8D9-F5BE413F4937}"/>
              </a:ext>
            </a:extLst>
          </p:cNvPr>
          <p:cNvSpPr>
            <a:spLocks noGrp="1"/>
          </p:cNvSpPr>
          <p:nvPr>
            <p:ph type="title"/>
          </p:nvPr>
        </p:nvSpPr>
        <p:spPr/>
        <p:txBody>
          <a:bodyPr>
            <a:normAutofit/>
          </a:bodyPr>
          <a:lstStyle/>
          <a:p>
            <a:r>
              <a:rPr lang="en-GB" b="1" dirty="0"/>
              <a:t>Lending a hand</a:t>
            </a:r>
            <a:br>
              <a:rPr lang="en-GB" dirty="0"/>
            </a:br>
            <a:r>
              <a:rPr lang="en-GB" sz="3300" dirty="0"/>
              <a:t>(</a:t>
            </a:r>
            <a:r>
              <a:rPr lang="en-GB" sz="3300" dirty="0" err="1"/>
              <a:t>Coan</a:t>
            </a:r>
            <a:r>
              <a:rPr lang="en-GB" sz="3300" dirty="0"/>
              <a:t>, Schaefer &amp; Davidson, 2006)</a:t>
            </a:r>
          </a:p>
        </p:txBody>
      </p:sp>
      <p:sp>
        <p:nvSpPr>
          <p:cNvPr id="3" name="Content Placeholder 2">
            <a:extLst>
              <a:ext uri="{FF2B5EF4-FFF2-40B4-BE49-F238E27FC236}">
                <a16:creationId xmlns:a16="http://schemas.microsoft.com/office/drawing/2014/main" id="{1C324190-847B-4EA4-836F-E8664F9E8CE8}"/>
              </a:ext>
            </a:extLst>
          </p:cNvPr>
          <p:cNvSpPr>
            <a:spLocks noGrp="1"/>
          </p:cNvSpPr>
          <p:nvPr>
            <p:ph idx="1"/>
          </p:nvPr>
        </p:nvSpPr>
        <p:spPr>
          <a:xfrm>
            <a:off x="628651" y="1825625"/>
            <a:ext cx="3617258" cy="4810702"/>
          </a:xfrm>
        </p:spPr>
        <p:txBody>
          <a:bodyPr>
            <a:normAutofit fontScale="92500" lnSpcReduction="10000"/>
          </a:bodyPr>
          <a:lstStyle/>
          <a:p>
            <a:r>
              <a:rPr lang="en-GB" dirty="0"/>
              <a:t>Participants were presented with threats that sometimes lead to an electric shock </a:t>
            </a:r>
            <a:r>
              <a:rPr lang="en-GB" dirty="0">
                <a:sym typeface="Wingdings" panose="05000000000000000000" pitchFamily="2" charset="2"/>
              </a:rPr>
              <a:t></a:t>
            </a:r>
            <a:r>
              <a:rPr lang="en-GB" dirty="0"/>
              <a:t> stress</a:t>
            </a:r>
          </a:p>
          <a:p>
            <a:endParaRPr lang="en-GB" dirty="0"/>
          </a:p>
          <a:p>
            <a:r>
              <a:rPr lang="en-GB" dirty="0"/>
              <a:t>Either alone, or holding spouse’s hand, or stranger’s hand</a:t>
            </a:r>
          </a:p>
          <a:p>
            <a:endParaRPr lang="en-GB" dirty="0"/>
          </a:p>
          <a:p>
            <a:r>
              <a:rPr lang="en-GB" dirty="0"/>
              <a:t>Rated unpleasantness </a:t>
            </a:r>
            <a:br>
              <a:rPr lang="en-GB" dirty="0"/>
            </a:br>
            <a:r>
              <a:rPr lang="en-GB" dirty="0"/>
              <a:t>and arousal</a:t>
            </a:r>
          </a:p>
          <a:p>
            <a:endParaRPr lang="en-GB" dirty="0"/>
          </a:p>
        </p:txBody>
      </p:sp>
    </p:spTree>
    <p:extLst>
      <p:ext uri="{BB962C8B-B14F-4D97-AF65-F5344CB8AC3E}">
        <p14:creationId xmlns:p14="http://schemas.microsoft.com/office/powerpoint/2010/main" val="2002487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B335B-7F7C-4A88-A8D9-F5BE413F4937}"/>
              </a:ext>
            </a:extLst>
          </p:cNvPr>
          <p:cNvSpPr>
            <a:spLocks noGrp="1"/>
          </p:cNvSpPr>
          <p:nvPr>
            <p:ph type="title"/>
          </p:nvPr>
        </p:nvSpPr>
        <p:spPr/>
        <p:txBody>
          <a:bodyPr>
            <a:normAutofit/>
          </a:bodyPr>
          <a:lstStyle/>
          <a:p>
            <a:r>
              <a:rPr lang="en-GB" b="1" dirty="0"/>
              <a:t>Lending a hand</a:t>
            </a:r>
            <a:br>
              <a:rPr lang="en-GB" dirty="0"/>
            </a:br>
            <a:r>
              <a:rPr lang="en-GB" sz="3300" dirty="0"/>
              <a:t>(</a:t>
            </a:r>
            <a:r>
              <a:rPr lang="en-GB" sz="3300" dirty="0" err="1"/>
              <a:t>Coan</a:t>
            </a:r>
            <a:r>
              <a:rPr lang="en-GB" sz="3300" dirty="0"/>
              <a:t>, Schaefer &amp; Davidson, 2006)</a:t>
            </a:r>
          </a:p>
        </p:txBody>
      </p:sp>
      <p:pic>
        <p:nvPicPr>
          <p:cNvPr id="4" name="Picture 3">
            <a:extLst>
              <a:ext uri="{FF2B5EF4-FFF2-40B4-BE49-F238E27FC236}">
                <a16:creationId xmlns:a16="http://schemas.microsoft.com/office/drawing/2014/main" id="{DE05FB5E-5474-4F0A-99CE-1D7CDF1052AA}"/>
              </a:ext>
            </a:extLst>
          </p:cNvPr>
          <p:cNvPicPr>
            <a:picLocks noChangeAspect="1"/>
          </p:cNvPicPr>
          <p:nvPr/>
        </p:nvPicPr>
        <p:blipFill>
          <a:blip r:embed="rId3"/>
          <a:stretch>
            <a:fillRect/>
          </a:stretch>
        </p:blipFill>
        <p:spPr>
          <a:xfrm>
            <a:off x="628650" y="1603952"/>
            <a:ext cx="3908201" cy="5032375"/>
          </a:xfrm>
          <a:prstGeom prst="rect">
            <a:avLst/>
          </a:prstGeom>
        </p:spPr>
      </p:pic>
    </p:spTree>
    <p:extLst>
      <p:ext uri="{BB962C8B-B14F-4D97-AF65-F5344CB8AC3E}">
        <p14:creationId xmlns:p14="http://schemas.microsoft.com/office/powerpoint/2010/main" val="3027600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C9D84-8B31-4020-B8D1-B2E17CE187F7}"/>
              </a:ext>
            </a:extLst>
          </p:cNvPr>
          <p:cNvSpPr>
            <a:spLocks noGrp="1"/>
          </p:cNvSpPr>
          <p:nvPr>
            <p:ph type="title"/>
          </p:nvPr>
        </p:nvSpPr>
        <p:spPr/>
        <p:txBody>
          <a:bodyPr/>
          <a:lstStyle/>
          <a:p>
            <a:r>
              <a:rPr lang="en-GB" b="1" dirty="0"/>
              <a:t>Social isolation</a:t>
            </a:r>
            <a:r>
              <a:rPr lang="en-GB" dirty="0"/>
              <a:t> predicts mortality</a:t>
            </a:r>
            <a:br>
              <a:rPr lang="en-GB" dirty="0"/>
            </a:br>
            <a:r>
              <a:rPr lang="en-GB" sz="3600" dirty="0"/>
              <a:t>(</a:t>
            </a:r>
            <a:r>
              <a:rPr lang="en-GB" sz="3600" dirty="0" err="1"/>
              <a:t>Pantell</a:t>
            </a:r>
            <a:r>
              <a:rPr lang="en-GB" sz="3600" dirty="0"/>
              <a:t> et al., 2013)</a:t>
            </a:r>
          </a:p>
        </p:txBody>
      </p:sp>
      <p:sp>
        <p:nvSpPr>
          <p:cNvPr id="3" name="Content Placeholder 2">
            <a:extLst>
              <a:ext uri="{FF2B5EF4-FFF2-40B4-BE49-F238E27FC236}">
                <a16:creationId xmlns:a16="http://schemas.microsoft.com/office/drawing/2014/main" id="{F80D392E-99A6-42A0-A3E4-B5B5176BA5FA}"/>
              </a:ext>
            </a:extLst>
          </p:cNvPr>
          <p:cNvSpPr>
            <a:spLocks noGrp="1"/>
          </p:cNvSpPr>
          <p:nvPr>
            <p:ph idx="1"/>
          </p:nvPr>
        </p:nvSpPr>
        <p:spPr/>
        <p:txBody>
          <a:bodyPr/>
          <a:lstStyle/>
          <a:p>
            <a:r>
              <a:rPr lang="en-GB" dirty="0"/>
              <a:t>Study of more than 16,000 adults</a:t>
            </a:r>
          </a:p>
        </p:txBody>
      </p:sp>
      <p:pic>
        <p:nvPicPr>
          <p:cNvPr id="4" name="Picture 3">
            <a:extLst>
              <a:ext uri="{FF2B5EF4-FFF2-40B4-BE49-F238E27FC236}">
                <a16:creationId xmlns:a16="http://schemas.microsoft.com/office/drawing/2014/main" id="{8C82092D-1470-4CEC-B492-F96F9191452F}"/>
              </a:ext>
            </a:extLst>
          </p:cNvPr>
          <p:cNvPicPr>
            <a:picLocks noChangeAspect="1"/>
          </p:cNvPicPr>
          <p:nvPr/>
        </p:nvPicPr>
        <p:blipFill>
          <a:blip r:embed="rId3"/>
          <a:stretch>
            <a:fillRect/>
          </a:stretch>
        </p:blipFill>
        <p:spPr>
          <a:xfrm>
            <a:off x="721213" y="2555347"/>
            <a:ext cx="5359250" cy="3756552"/>
          </a:xfrm>
          <a:prstGeom prst="rect">
            <a:avLst/>
          </a:prstGeom>
        </p:spPr>
      </p:pic>
    </p:spTree>
    <p:extLst>
      <p:ext uri="{BB962C8B-B14F-4D97-AF65-F5344CB8AC3E}">
        <p14:creationId xmlns:p14="http://schemas.microsoft.com/office/powerpoint/2010/main" val="492498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C9D84-8B31-4020-B8D1-B2E17CE187F7}"/>
              </a:ext>
            </a:extLst>
          </p:cNvPr>
          <p:cNvSpPr>
            <a:spLocks noGrp="1"/>
          </p:cNvSpPr>
          <p:nvPr>
            <p:ph type="title"/>
          </p:nvPr>
        </p:nvSpPr>
        <p:spPr/>
        <p:txBody>
          <a:bodyPr/>
          <a:lstStyle/>
          <a:p>
            <a:r>
              <a:rPr lang="en-GB" b="1" dirty="0"/>
              <a:t>Social isolation</a:t>
            </a:r>
            <a:r>
              <a:rPr lang="en-GB" dirty="0"/>
              <a:t> predicts mortality</a:t>
            </a:r>
            <a:br>
              <a:rPr lang="en-GB" dirty="0"/>
            </a:br>
            <a:r>
              <a:rPr lang="en-GB" sz="3600" dirty="0"/>
              <a:t>(</a:t>
            </a:r>
            <a:r>
              <a:rPr lang="en-GB" sz="3600" dirty="0" err="1"/>
              <a:t>Pantell</a:t>
            </a:r>
            <a:r>
              <a:rPr lang="en-GB" sz="3600" dirty="0"/>
              <a:t> et al., 2013)</a:t>
            </a:r>
          </a:p>
        </p:txBody>
      </p:sp>
      <p:sp>
        <p:nvSpPr>
          <p:cNvPr id="3" name="Content Placeholder 2">
            <a:extLst>
              <a:ext uri="{FF2B5EF4-FFF2-40B4-BE49-F238E27FC236}">
                <a16:creationId xmlns:a16="http://schemas.microsoft.com/office/drawing/2014/main" id="{F80D392E-99A6-42A0-A3E4-B5B5176BA5FA}"/>
              </a:ext>
            </a:extLst>
          </p:cNvPr>
          <p:cNvSpPr>
            <a:spLocks noGrp="1"/>
          </p:cNvSpPr>
          <p:nvPr>
            <p:ph idx="1"/>
          </p:nvPr>
        </p:nvSpPr>
        <p:spPr>
          <a:xfrm>
            <a:off x="628650" y="2141536"/>
            <a:ext cx="6336172" cy="4351338"/>
          </a:xfrm>
        </p:spPr>
        <p:txBody>
          <a:bodyPr/>
          <a:lstStyle/>
          <a:p>
            <a:r>
              <a:rPr lang="en-GB" dirty="0"/>
              <a:t>Study of more than 16,000 adults</a:t>
            </a:r>
          </a:p>
          <a:p>
            <a:endParaRPr lang="en-GB" dirty="0"/>
          </a:p>
          <a:p>
            <a:r>
              <a:rPr lang="en-GB" dirty="0"/>
              <a:t>Overall, impact of social isolation comparable to smoking</a:t>
            </a:r>
          </a:p>
          <a:p>
            <a:endParaRPr lang="en-GB" dirty="0"/>
          </a:p>
          <a:p>
            <a:r>
              <a:rPr lang="en-GB" dirty="0"/>
              <a:t>Being unmarried comparable to obesity, high blood pressure and high cholesterol</a:t>
            </a:r>
          </a:p>
          <a:p>
            <a:endParaRPr lang="en-GB" dirty="0"/>
          </a:p>
          <a:p>
            <a:r>
              <a:rPr lang="en-GB" dirty="0"/>
              <a:t>But: correlation is not causation</a:t>
            </a:r>
          </a:p>
        </p:txBody>
      </p:sp>
    </p:spTree>
    <p:extLst>
      <p:ext uri="{BB962C8B-B14F-4D97-AF65-F5344CB8AC3E}">
        <p14:creationId xmlns:p14="http://schemas.microsoft.com/office/powerpoint/2010/main" val="3756536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stop </a:t>
            </a:r>
            <a:br>
              <a:rPr lang="en-US" dirty="0"/>
            </a:br>
            <a:r>
              <a:rPr lang="en-US" dirty="0"/>
              <a:t>misunderstanding Darwin</a:t>
            </a:r>
          </a:p>
        </p:txBody>
      </p:sp>
      <p:sp>
        <p:nvSpPr>
          <p:cNvPr id="6" name="内容占位符 2">
            <a:extLst>
              <a:ext uri="{FF2B5EF4-FFF2-40B4-BE49-F238E27FC236}">
                <a16:creationId xmlns:a16="http://schemas.microsoft.com/office/drawing/2014/main" id="{047F7624-20CC-439A-B90C-1B5BA7AE214D}"/>
              </a:ext>
            </a:extLst>
          </p:cNvPr>
          <p:cNvSpPr>
            <a:spLocks noGrp="1"/>
          </p:cNvSpPr>
          <p:nvPr/>
        </p:nvSpPr>
        <p:spPr>
          <a:xfrm>
            <a:off x="485775" y="1966912"/>
            <a:ext cx="5581650" cy="4443413"/>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kumimoji="1" lang="en-US" altLang="zh-CN" dirty="0"/>
              <a:t> “</a:t>
            </a:r>
            <a:r>
              <a:rPr kumimoji="1" lang="en-US" altLang="zh-CN" b="1" dirty="0"/>
              <a:t>Sympathy will have been increased through natural selection </a:t>
            </a:r>
            <a:r>
              <a:rPr kumimoji="1" lang="en-US" altLang="zh-CN" dirty="0"/>
              <a:t>for those communities</a:t>
            </a:r>
            <a:r>
              <a:rPr kumimoji="1" lang="zh-CN" altLang="en-US" dirty="0"/>
              <a:t> </a:t>
            </a:r>
            <a:r>
              <a:rPr kumimoji="1" lang="en-US" altLang="zh-CN" dirty="0"/>
              <a:t>which included the greatest number of the most sympathetic members would flourish the</a:t>
            </a:r>
            <a:r>
              <a:rPr kumimoji="1" lang="zh-CN" altLang="en-US" dirty="0"/>
              <a:t> </a:t>
            </a:r>
            <a:r>
              <a:rPr kumimoji="1" lang="en-US" altLang="zh-CN" dirty="0"/>
              <a:t>best and raise the greatest number of offspring.”</a:t>
            </a:r>
          </a:p>
          <a:p>
            <a:pPr marL="0" indent="0" algn="r">
              <a:buNone/>
            </a:pPr>
            <a:r>
              <a:rPr kumimoji="1" lang="en-US" altLang="zh-CN" dirty="0"/>
              <a:t>	-</a:t>
            </a:r>
            <a:r>
              <a:rPr kumimoji="1" lang="zh-CN" altLang="en-US" dirty="0"/>
              <a:t> </a:t>
            </a:r>
            <a:r>
              <a:rPr kumimoji="1" lang="en-US" altLang="zh-CN" dirty="0"/>
              <a:t>&lt;</a:t>
            </a:r>
            <a:r>
              <a:rPr kumimoji="1" lang="en-US" altLang="zh-CN" i="1" dirty="0"/>
              <a:t>The Descent of Man</a:t>
            </a:r>
            <a:r>
              <a:rPr kumimoji="1" lang="en-US" altLang="zh-CN" dirty="0"/>
              <a:t>&gt;</a:t>
            </a:r>
            <a:r>
              <a:rPr kumimoji="1" lang="zh-CN" altLang="en-US" dirty="0"/>
              <a:t> </a:t>
            </a:r>
            <a:br>
              <a:rPr kumimoji="1" lang="en-GB" altLang="zh-CN" dirty="0"/>
            </a:br>
            <a:r>
              <a:rPr kumimoji="1" lang="en-US" altLang="zh-CN" dirty="0"/>
              <a:t>Charles</a:t>
            </a:r>
            <a:r>
              <a:rPr kumimoji="1" lang="zh-CN" altLang="en-US" dirty="0"/>
              <a:t> </a:t>
            </a:r>
            <a:r>
              <a:rPr kumimoji="1" lang="en-US" altLang="zh-CN" dirty="0"/>
              <a:t>Darwin,</a:t>
            </a:r>
            <a:r>
              <a:rPr kumimoji="1" lang="zh-CN" altLang="en-US" dirty="0"/>
              <a:t> </a:t>
            </a:r>
            <a:r>
              <a:rPr kumimoji="1" lang="en-US" altLang="zh-CN" dirty="0"/>
              <a:t>1871</a:t>
            </a:r>
          </a:p>
          <a:p>
            <a:pPr marL="3657600" lvl="8" indent="0">
              <a:buNone/>
            </a:pPr>
            <a:endParaRPr kumimoji="1" lang="en-US" altLang="zh-CN" dirty="0"/>
          </a:p>
        </p:txBody>
      </p:sp>
    </p:spTree>
    <p:extLst>
      <p:ext uri="{BB962C8B-B14F-4D97-AF65-F5344CB8AC3E}">
        <p14:creationId xmlns:p14="http://schemas.microsoft.com/office/powerpoint/2010/main" val="4667049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2BE2387-2C53-4D01-816D-6FA5029A21DC}"/>
              </a:ext>
            </a:extLst>
          </p:cNvPr>
          <p:cNvGrpSpPr/>
          <p:nvPr/>
        </p:nvGrpSpPr>
        <p:grpSpPr>
          <a:xfrm>
            <a:off x="-904036" y="1422400"/>
            <a:ext cx="8042275" cy="4916488"/>
            <a:chOff x="-574675" y="292100"/>
            <a:chExt cx="9967913" cy="5907088"/>
          </a:xfrm>
        </p:grpSpPr>
        <p:sp>
          <p:nvSpPr>
            <p:cNvPr id="8" name="Shape 7"/>
            <p:cNvSpPr/>
            <p:nvPr/>
          </p:nvSpPr>
          <p:spPr>
            <a:xfrm rot="21085901">
              <a:off x="-574675" y="1906588"/>
              <a:ext cx="9967913" cy="4064000"/>
            </a:xfrm>
            <a:prstGeom prst="swooshArrow">
              <a:avLst>
                <a:gd name="adj1" fmla="val 25000"/>
                <a:gd name="adj2" fmla="val 25000"/>
              </a:avLst>
            </a:prstGeom>
            <a:solidFill>
              <a:srgbClr val="A0366C"/>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9" name="Oval 8"/>
            <p:cNvSpPr/>
            <p:nvPr/>
          </p:nvSpPr>
          <p:spPr>
            <a:xfrm rot="259793">
              <a:off x="1109663" y="5157788"/>
              <a:ext cx="149225" cy="149225"/>
            </a:xfrm>
            <a:prstGeom prst="ellipse">
              <a:avLst/>
            </a:prstGeom>
            <a:solidFill>
              <a:srgbClr val="F36F2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Oval 9"/>
            <p:cNvSpPr/>
            <p:nvPr/>
          </p:nvSpPr>
          <p:spPr>
            <a:xfrm rot="259793">
              <a:off x="2246313" y="4271963"/>
              <a:ext cx="233362" cy="234950"/>
            </a:xfrm>
            <a:prstGeom prst="ellipse">
              <a:avLst/>
            </a:prstGeom>
            <a:solidFill>
              <a:srgbClr val="F36F2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Oval 10"/>
            <p:cNvSpPr/>
            <p:nvPr/>
          </p:nvSpPr>
          <p:spPr>
            <a:xfrm rot="259793">
              <a:off x="4352925" y="3325813"/>
              <a:ext cx="312738" cy="312737"/>
            </a:xfrm>
            <a:prstGeom prst="ellipse">
              <a:avLst/>
            </a:prstGeom>
            <a:solidFill>
              <a:srgbClr val="F36F2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Oval 11"/>
            <p:cNvSpPr/>
            <p:nvPr/>
          </p:nvSpPr>
          <p:spPr>
            <a:xfrm rot="259793">
              <a:off x="5924550" y="2709863"/>
              <a:ext cx="403225" cy="403225"/>
            </a:xfrm>
            <a:prstGeom prst="ellipse">
              <a:avLst/>
            </a:prstGeom>
            <a:solidFill>
              <a:srgbClr val="F36F2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Oval 12"/>
            <p:cNvSpPr/>
            <p:nvPr/>
          </p:nvSpPr>
          <p:spPr>
            <a:xfrm rot="259793">
              <a:off x="7929563" y="2071688"/>
              <a:ext cx="514350" cy="514350"/>
            </a:xfrm>
            <a:prstGeom prst="ellipse">
              <a:avLst/>
            </a:prstGeom>
            <a:solidFill>
              <a:srgbClr val="F36F2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 name="Line Callout 1 3"/>
            <p:cNvSpPr/>
            <p:nvPr/>
          </p:nvSpPr>
          <p:spPr>
            <a:xfrm>
              <a:off x="1984375" y="5232400"/>
              <a:ext cx="2087563" cy="966788"/>
            </a:xfrm>
            <a:prstGeom prst="borderCallout1">
              <a:avLst>
                <a:gd name="adj1" fmla="val 49904"/>
                <a:gd name="adj2" fmla="val 628"/>
                <a:gd name="adj3" fmla="val 1848"/>
                <a:gd name="adj4" fmla="val -37835"/>
              </a:avLst>
            </a:prstGeom>
            <a:solidFill>
              <a:srgbClr val="3F77B9"/>
            </a:solidFill>
            <a:ln w="76200">
              <a:solidFill>
                <a:srgbClr val="3F77B9"/>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tIns="91440" bIns="91440" spcCol="1270" anchor="ctr"/>
            <a:lstStyle/>
            <a:p>
              <a:pPr algn="ctr" defTabSz="1066800" fontAlgn="auto">
                <a:lnSpc>
                  <a:spcPts val="2000"/>
                </a:lnSpc>
                <a:spcAft>
                  <a:spcPct val="35000"/>
                </a:spcAft>
                <a:defRPr/>
              </a:pPr>
              <a:r>
                <a:rPr lang="en-US" dirty="0">
                  <a:solidFill>
                    <a:srgbClr val="F8F6E3"/>
                  </a:solidFill>
                </a:rPr>
                <a:t>Often starts with </a:t>
              </a:r>
              <a:r>
                <a:rPr lang="en-US" dirty="0">
                  <a:solidFill>
                    <a:srgbClr val="FFCC99"/>
                  </a:solidFill>
                </a:rPr>
                <a:t>attraction</a:t>
              </a:r>
              <a:r>
                <a:rPr lang="en-US" dirty="0">
                  <a:solidFill>
                    <a:srgbClr val="F8F6E3"/>
                  </a:solidFill>
                </a:rPr>
                <a:t>, or friendship</a:t>
              </a:r>
            </a:p>
          </p:txBody>
        </p:sp>
        <p:sp>
          <p:nvSpPr>
            <p:cNvPr id="5" name="Line Callout 1 4"/>
            <p:cNvSpPr/>
            <p:nvPr/>
          </p:nvSpPr>
          <p:spPr>
            <a:xfrm>
              <a:off x="887413" y="2595563"/>
              <a:ext cx="1958975" cy="1208087"/>
            </a:xfrm>
            <a:prstGeom prst="borderCallout1">
              <a:avLst>
                <a:gd name="adj1" fmla="val 97970"/>
                <a:gd name="adj2" fmla="val 51633"/>
                <a:gd name="adj3" fmla="val 144360"/>
                <a:gd name="adj4" fmla="val 72578"/>
              </a:avLst>
            </a:prstGeom>
            <a:solidFill>
              <a:srgbClr val="3F77B9"/>
            </a:solidFill>
            <a:ln w="76200">
              <a:solidFill>
                <a:srgbClr val="3F77B9"/>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tIns="91440" bIns="91440" spcCol="1270" anchor="ctr"/>
            <a:lstStyle/>
            <a:p>
              <a:pPr algn="ctr" defTabSz="1066800" fontAlgn="auto">
                <a:lnSpc>
                  <a:spcPts val="2000"/>
                </a:lnSpc>
                <a:spcAft>
                  <a:spcPct val="35000"/>
                </a:spcAft>
                <a:defRPr/>
              </a:pPr>
              <a:r>
                <a:rPr lang="en-US" dirty="0">
                  <a:solidFill>
                    <a:srgbClr val="F8F6E3"/>
                  </a:solidFill>
                </a:rPr>
                <a:t>Then often has a phase of </a:t>
              </a:r>
              <a:r>
                <a:rPr lang="en-US" dirty="0">
                  <a:solidFill>
                    <a:srgbClr val="FFCC99"/>
                  </a:solidFill>
                </a:rPr>
                <a:t>Passionate Love</a:t>
              </a:r>
            </a:p>
          </p:txBody>
        </p:sp>
        <p:sp>
          <p:nvSpPr>
            <p:cNvPr id="6" name="Line Callout 1 5"/>
            <p:cNvSpPr/>
            <p:nvPr/>
          </p:nvSpPr>
          <p:spPr>
            <a:xfrm>
              <a:off x="3027363" y="1227138"/>
              <a:ext cx="2227262" cy="985837"/>
            </a:xfrm>
            <a:prstGeom prst="borderCallout1">
              <a:avLst>
                <a:gd name="adj1" fmla="val 96772"/>
                <a:gd name="adj2" fmla="val 49550"/>
                <a:gd name="adj3" fmla="val 226369"/>
                <a:gd name="adj4" fmla="val 65763"/>
              </a:avLst>
            </a:prstGeom>
            <a:solidFill>
              <a:srgbClr val="3F77B9"/>
            </a:solidFill>
            <a:ln w="76200">
              <a:solidFill>
                <a:srgbClr val="3F77B9"/>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tIns="91440" bIns="91440" spcCol="1270" anchor="ctr"/>
            <a:lstStyle/>
            <a:p>
              <a:pPr algn="ctr" defTabSz="1066800" fontAlgn="auto">
                <a:lnSpc>
                  <a:spcPts val="2000"/>
                </a:lnSpc>
                <a:spcAft>
                  <a:spcPct val="35000"/>
                </a:spcAft>
                <a:defRPr/>
              </a:pPr>
              <a:r>
                <a:rPr lang="en-US" dirty="0">
                  <a:solidFill>
                    <a:srgbClr val="F8F6E3"/>
                  </a:solidFill>
                </a:rPr>
                <a:t>Grows into </a:t>
              </a:r>
              <a:r>
                <a:rPr lang="en-US" dirty="0">
                  <a:solidFill>
                    <a:srgbClr val="FFCC99"/>
                  </a:solidFill>
                </a:rPr>
                <a:t>Compassionate Love</a:t>
              </a:r>
            </a:p>
          </p:txBody>
        </p:sp>
        <p:sp>
          <p:nvSpPr>
            <p:cNvPr id="7" name="Line Callout 1 6"/>
            <p:cNvSpPr/>
            <p:nvPr/>
          </p:nvSpPr>
          <p:spPr>
            <a:xfrm>
              <a:off x="6078538" y="3695700"/>
              <a:ext cx="1831975" cy="1136650"/>
            </a:xfrm>
            <a:prstGeom prst="borderCallout1">
              <a:avLst>
                <a:gd name="adj1" fmla="val 1388"/>
                <a:gd name="adj2" fmla="val 51199"/>
                <a:gd name="adj3" fmla="val -72088"/>
                <a:gd name="adj4" fmla="val 221"/>
              </a:avLst>
            </a:prstGeom>
            <a:solidFill>
              <a:srgbClr val="3F77B9"/>
            </a:solidFill>
            <a:ln w="76200">
              <a:solidFill>
                <a:srgbClr val="3F77B9"/>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tIns="91440" bIns="91440" spcCol="1270" anchor="ctr"/>
            <a:lstStyle/>
            <a:p>
              <a:pPr algn="ctr" defTabSz="1066800" fontAlgn="auto">
                <a:lnSpc>
                  <a:spcPts val="2000"/>
                </a:lnSpc>
                <a:spcAft>
                  <a:spcPct val="35000"/>
                </a:spcAft>
                <a:defRPr/>
              </a:pPr>
              <a:r>
                <a:rPr lang="en-US" dirty="0">
                  <a:solidFill>
                    <a:srgbClr val="F8F6E3"/>
                  </a:solidFill>
                </a:rPr>
                <a:t>Made closer by </a:t>
              </a:r>
              <a:r>
                <a:rPr lang="en-US" dirty="0">
                  <a:solidFill>
                    <a:srgbClr val="FFCC99"/>
                  </a:solidFill>
                </a:rPr>
                <a:t>Equity</a:t>
              </a:r>
              <a:r>
                <a:rPr lang="en-US" dirty="0">
                  <a:solidFill>
                    <a:srgbClr val="F8F6E3"/>
                  </a:solidFill>
                </a:rPr>
                <a:t> and </a:t>
              </a:r>
              <a:r>
                <a:rPr lang="en-US" dirty="0">
                  <a:solidFill>
                    <a:srgbClr val="FFCC99"/>
                  </a:solidFill>
                </a:rPr>
                <a:t>Self-Disclosure</a:t>
              </a:r>
            </a:p>
          </p:txBody>
        </p:sp>
        <p:sp>
          <p:nvSpPr>
            <p:cNvPr id="14" name="Line Callout 1 13"/>
            <p:cNvSpPr/>
            <p:nvPr/>
          </p:nvSpPr>
          <p:spPr>
            <a:xfrm>
              <a:off x="6078538" y="292100"/>
              <a:ext cx="1820862" cy="1404938"/>
            </a:xfrm>
            <a:prstGeom prst="borderCallout1">
              <a:avLst>
                <a:gd name="adj1" fmla="val 98604"/>
                <a:gd name="adj2" fmla="val 48156"/>
                <a:gd name="adj3" fmla="val 145773"/>
                <a:gd name="adj4" fmla="val 120293"/>
              </a:avLst>
            </a:prstGeom>
            <a:solidFill>
              <a:srgbClr val="3F77B9"/>
            </a:solidFill>
            <a:ln w="76200">
              <a:solidFill>
                <a:srgbClr val="3F77B9"/>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tIns="91440" bIns="91440" spcCol="1270" anchor="ctr"/>
            <a:lstStyle/>
            <a:p>
              <a:pPr algn="ctr" defTabSz="1066800" fontAlgn="auto">
                <a:lnSpc>
                  <a:spcPts val="2000"/>
                </a:lnSpc>
                <a:spcAft>
                  <a:spcPct val="35000"/>
                </a:spcAft>
                <a:defRPr/>
              </a:pPr>
              <a:r>
                <a:rPr lang="en-US" dirty="0">
                  <a:solidFill>
                    <a:srgbClr val="F8F6E3"/>
                  </a:solidFill>
                </a:rPr>
                <a:t>Held together by </a:t>
              </a:r>
              <a:r>
                <a:rPr lang="en-US" dirty="0">
                  <a:solidFill>
                    <a:srgbClr val="FFCC99"/>
                  </a:solidFill>
                </a:rPr>
                <a:t>positive interaction, support</a:t>
              </a:r>
            </a:p>
          </p:txBody>
        </p:sp>
      </p:grpSp>
      <p:sp>
        <p:nvSpPr>
          <p:cNvPr id="9229" name="Title 1"/>
          <p:cNvSpPr>
            <a:spLocks noGrp="1"/>
          </p:cNvSpPr>
          <p:nvPr>
            <p:ph type="title"/>
          </p:nvPr>
        </p:nvSpPr>
        <p:spPr>
          <a:xfrm>
            <a:off x="217488" y="114300"/>
            <a:ext cx="5416550" cy="976313"/>
          </a:xfrm>
        </p:spPr>
        <p:txBody>
          <a:bodyPr>
            <a:normAutofit fontScale="90000"/>
          </a:bodyPr>
          <a:lstStyle/>
          <a:p>
            <a:pPr algn="l" eaLnBrk="1" hangingPunct="1">
              <a:lnSpc>
                <a:spcPts val="3600"/>
              </a:lnSpc>
            </a:pPr>
            <a:r>
              <a:rPr lang="en-GB" b="1" dirty="0"/>
              <a:t>Triangular theory of love</a:t>
            </a:r>
            <a:endParaRPr lang="en-US" b="1" dirty="0">
              <a:solidFill>
                <a:srgbClr val="A0366C"/>
              </a:solidFill>
            </a:endParaRPr>
          </a:p>
        </p:txBody>
      </p:sp>
      <p:sp>
        <p:nvSpPr>
          <p:cNvPr id="15" name="TextBox 14">
            <a:extLst>
              <a:ext uri="{FF2B5EF4-FFF2-40B4-BE49-F238E27FC236}">
                <a16:creationId xmlns:a16="http://schemas.microsoft.com/office/drawing/2014/main" id="{C2A65EEA-B510-458D-B195-868791CC18B8}"/>
              </a:ext>
            </a:extLst>
          </p:cNvPr>
          <p:cNvSpPr txBox="1"/>
          <p:nvPr/>
        </p:nvSpPr>
        <p:spPr>
          <a:xfrm>
            <a:off x="2448253" y="6488668"/>
            <a:ext cx="4689986" cy="369332"/>
          </a:xfrm>
          <a:prstGeom prst="rect">
            <a:avLst/>
          </a:prstGeom>
          <a:noFill/>
        </p:spPr>
        <p:txBody>
          <a:bodyPr wrap="square">
            <a:spAutoFit/>
          </a:bodyPr>
          <a:lstStyle/>
          <a:p>
            <a:pPr marL="0" marR="0" lvl="0" indent="0" algn="ctr" defTabSz="914400" rtl="0" eaLnBrk="0" fontAlgn="base" latinLnBrk="0" hangingPunct="0">
              <a:lnSpc>
                <a:spcPct val="100000"/>
              </a:lnSpc>
              <a:spcBef>
                <a:spcPct val="20000"/>
              </a:spcBef>
              <a:spcAft>
                <a:spcPct val="0"/>
              </a:spcAft>
              <a:buClr>
                <a:srgbClr val="998146"/>
              </a:buClr>
              <a:buSzTx/>
              <a:buFontTx/>
              <a:buNone/>
              <a:tabLst/>
              <a:defRPr/>
            </a:pPr>
            <a:r>
              <a:rPr lang="en-US" altLang="en-US" sz="1800" b="1" dirty="0">
                <a:solidFill>
                  <a:srgbClr val="333399"/>
                </a:solidFill>
              </a:rPr>
              <a:t>From: Myers – Exploring Psychology</a:t>
            </a:r>
            <a:endParaRPr lang="en-US" altLang="en-US" sz="1800" b="1" dirty="0">
              <a:solidFill>
                <a:srgbClr val="C00000"/>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39" name="Rectangle 15"/>
          <p:cNvSpPr>
            <a:spLocks noChangeArrowheads="1"/>
          </p:cNvSpPr>
          <p:nvPr/>
        </p:nvSpPr>
        <p:spPr bwMode="auto">
          <a:xfrm>
            <a:off x="762000" y="1905000"/>
            <a:ext cx="7772400" cy="457200"/>
          </a:xfrm>
          <a:prstGeom prst="rect">
            <a:avLst/>
          </a:prstGeom>
          <a:noFill/>
          <a:ln w="9525">
            <a:noFill/>
            <a:miter lim="800000"/>
            <a:headEnd/>
            <a:tailEnd/>
          </a:ln>
        </p:spPr>
        <p:txBody>
          <a:bodyPr/>
          <a:lstStyle/>
          <a:p>
            <a:pPr marL="609600" indent="-609600">
              <a:lnSpc>
                <a:spcPct val="90000"/>
              </a:lnSpc>
              <a:spcBef>
                <a:spcPct val="20000"/>
              </a:spcBef>
            </a:pPr>
            <a:endParaRPr lang="en-US" sz="2800"/>
          </a:p>
        </p:txBody>
      </p:sp>
      <p:pic>
        <p:nvPicPr>
          <p:cNvPr id="25602" name="Picture 2" descr="Image for post">
            <a:extLst>
              <a:ext uri="{FF2B5EF4-FFF2-40B4-BE49-F238E27FC236}">
                <a16:creationId xmlns:a16="http://schemas.microsoft.com/office/drawing/2014/main" id="{8DB6AC5F-E22C-4439-8DC6-062B32F57F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 y="1524000"/>
            <a:ext cx="6415602" cy="46101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DB63BA3E-4735-45F4-ACCE-A109AFC0B0F9}"/>
              </a:ext>
            </a:extLst>
          </p:cNvPr>
          <p:cNvSpPr>
            <a:spLocks noGrp="1"/>
          </p:cNvSpPr>
          <p:nvPr>
            <p:ph type="title"/>
          </p:nvPr>
        </p:nvSpPr>
        <p:spPr>
          <a:xfrm>
            <a:off x="628650" y="365126"/>
            <a:ext cx="7886700" cy="1325563"/>
          </a:xfrm>
        </p:spPr>
        <p:txBody>
          <a:bodyPr/>
          <a:lstStyle/>
          <a:p>
            <a:r>
              <a:rPr lang="en-GB" b="1" dirty="0"/>
              <a:t>Triangular theory of love</a:t>
            </a:r>
            <a:br>
              <a:rPr lang="en-GB" b="1" dirty="0"/>
            </a:br>
            <a:endParaRPr lang="en-GB"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nodePh="1">
                                  <p:stCondLst>
                                    <p:cond delay="0"/>
                                  </p:stCondLst>
                                  <p:endCondLst>
                                    <p:cond evt="begin" delay="0">
                                      <p:tn val="5"/>
                                    </p:cond>
                                  </p:endCondLst>
                                  <p:childTnLst>
                                    <p:set>
                                      <p:cBhvr>
                                        <p:cTn id="6" dur="1" fill="hold">
                                          <p:stCondLst>
                                            <p:cond delay="0"/>
                                          </p:stCondLst>
                                        </p:cTn>
                                        <p:tgtEl>
                                          <p:spTgt spid="26639"/>
                                        </p:tgtEl>
                                        <p:attrNameLst>
                                          <p:attrName>style.visibility</p:attrName>
                                        </p:attrNameLst>
                                      </p:cBhvr>
                                      <p:to>
                                        <p:strVal val="visible"/>
                                      </p:to>
                                    </p:set>
                                    <p:anim calcmode="lin" valueType="num">
                                      <p:cBhvr additive="base">
                                        <p:cTn id="7" dur="500" fill="hold"/>
                                        <p:tgtEl>
                                          <p:spTgt spid="26639"/>
                                        </p:tgtEl>
                                        <p:attrNameLst>
                                          <p:attrName>ppt_x</p:attrName>
                                        </p:attrNameLst>
                                      </p:cBhvr>
                                      <p:tavLst>
                                        <p:tav tm="0">
                                          <p:val>
                                            <p:strVal val="0-#ppt_w/2"/>
                                          </p:val>
                                        </p:tav>
                                        <p:tav tm="100000">
                                          <p:val>
                                            <p:strVal val="#ppt_x"/>
                                          </p:val>
                                        </p:tav>
                                      </p:tavLst>
                                    </p:anim>
                                    <p:anim calcmode="lin" valueType="num">
                                      <p:cBhvr additive="base">
                                        <p:cTn id="8" dur="500" fill="hold"/>
                                        <p:tgtEl>
                                          <p:spTgt spid="266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9"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0" y="0"/>
            <a:ext cx="9144000" cy="976313"/>
          </a:xfrm>
        </p:spPr>
        <p:txBody>
          <a:bodyPr>
            <a:normAutofit/>
          </a:bodyPr>
          <a:lstStyle/>
          <a:p>
            <a:pPr eaLnBrk="1" hangingPunct="1"/>
            <a:r>
              <a:rPr lang="en-GB" b="1" dirty="0"/>
              <a:t>Keys to a lasting love relationship</a:t>
            </a:r>
            <a:endParaRPr lang="en-US" b="1" dirty="0">
              <a:solidFill>
                <a:srgbClr val="A0366C"/>
              </a:solidFill>
            </a:endParaRPr>
          </a:p>
        </p:txBody>
      </p:sp>
      <p:sp>
        <p:nvSpPr>
          <p:cNvPr id="3" name="Content Placeholder 2"/>
          <p:cNvSpPr>
            <a:spLocks noGrp="1"/>
          </p:cNvSpPr>
          <p:nvPr>
            <p:ph idx="1"/>
          </p:nvPr>
        </p:nvSpPr>
        <p:spPr>
          <a:xfrm>
            <a:off x="351631" y="1181101"/>
            <a:ext cx="5617369" cy="2882900"/>
          </a:xfrm>
        </p:spPr>
        <p:txBody>
          <a:bodyPr>
            <a:normAutofit fontScale="92500"/>
          </a:bodyPr>
          <a:lstStyle/>
          <a:p>
            <a:pPr eaLnBrk="1" hangingPunct="1">
              <a:lnSpc>
                <a:spcPts val="2000"/>
              </a:lnSpc>
              <a:buFont typeface="Wingdings" pitchFamily="2" charset="2"/>
              <a:buChar char="§"/>
            </a:pPr>
            <a:r>
              <a:rPr lang="en-US" sz="2400" b="1" dirty="0">
                <a:solidFill>
                  <a:srgbClr val="3F77B9"/>
                </a:solidFill>
              </a:rPr>
              <a:t>Equity</a:t>
            </a:r>
            <a:r>
              <a:rPr lang="en-US" sz="2400" dirty="0">
                <a:solidFill>
                  <a:srgbClr val="3F77B9"/>
                </a:solidFill>
              </a:rPr>
              <a:t>:</a:t>
            </a:r>
            <a:r>
              <a:rPr lang="en-US" sz="2400" dirty="0"/>
              <a:t> Both giving and receiving, sharing responsibilities, with a sense of partnership</a:t>
            </a:r>
          </a:p>
          <a:p>
            <a:pPr eaLnBrk="1" hangingPunct="1">
              <a:lnSpc>
                <a:spcPts val="2000"/>
              </a:lnSpc>
              <a:buFont typeface="Wingdings" pitchFamily="2" charset="2"/>
              <a:buChar char="§"/>
            </a:pPr>
            <a:r>
              <a:rPr lang="en-US" sz="2400" b="1" dirty="0">
                <a:solidFill>
                  <a:srgbClr val="3F77B9"/>
                </a:solidFill>
              </a:rPr>
              <a:t>Self-Disclosure</a:t>
            </a:r>
            <a:r>
              <a:rPr lang="en-US" sz="2400" dirty="0">
                <a:solidFill>
                  <a:srgbClr val="3F77B9"/>
                </a:solidFill>
              </a:rPr>
              <a:t>:</a:t>
            </a:r>
            <a:r>
              <a:rPr lang="en-US" sz="2400" dirty="0"/>
              <a:t>  Sharing self in conversation </a:t>
            </a:r>
            <a:r>
              <a:rPr lang="en-US" sz="2400" dirty="0">
                <a:sym typeface="Wingdings" pitchFamily="2" charset="2"/>
              </a:rPr>
              <a:t>increases intimacy</a:t>
            </a:r>
            <a:endParaRPr lang="en-US" sz="2400" dirty="0"/>
          </a:p>
          <a:p>
            <a:pPr eaLnBrk="1" hangingPunct="1">
              <a:lnSpc>
                <a:spcPts val="2000"/>
              </a:lnSpc>
              <a:buFont typeface="Wingdings" pitchFamily="2" charset="2"/>
              <a:buChar char="§"/>
            </a:pPr>
            <a:r>
              <a:rPr lang="en-US" sz="2400" b="1" dirty="0">
                <a:solidFill>
                  <a:srgbClr val="3F77B9"/>
                </a:solidFill>
              </a:rPr>
              <a:t>Positive Interactions and Support</a:t>
            </a:r>
            <a:r>
              <a:rPr lang="en-US" sz="2400" dirty="0">
                <a:solidFill>
                  <a:srgbClr val="3F77B9"/>
                </a:solidFill>
              </a:rPr>
              <a:t>:  </a:t>
            </a:r>
            <a:r>
              <a:rPr lang="en-US" sz="2400" dirty="0"/>
              <a:t>Offering sympathy, concern, laughs, hugs</a:t>
            </a:r>
          </a:p>
          <a:p>
            <a:pPr eaLnBrk="1" hangingPunct="1">
              <a:lnSpc>
                <a:spcPts val="2000"/>
              </a:lnSpc>
              <a:buFont typeface="Wingdings" pitchFamily="2" charset="2"/>
              <a:buChar char="§"/>
            </a:pPr>
            <a:r>
              <a:rPr lang="en-US" sz="2400" b="1" dirty="0">
                <a:solidFill>
                  <a:schemeClr val="accent5">
                    <a:lumMod val="75000"/>
                  </a:schemeClr>
                </a:solidFill>
              </a:rPr>
              <a:t>Benevolent attributions:</a:t>
            </a:r>
            <a:r>
              <a:rPr lang="en-US" sz="2400" dirty="0"/>
              <a:t> positive </a:t>
            </a:r>
            <a:r>
              <a:rPr lang="en-US" sz="2400" dirty="0" err="1"/>
              <a:t>behaviours</a:t>
            </a:r>
            <a:r>
              <a:rPr lang="en-US" sz="2400" dirty="0"/>
              <a:t> to character, negative </a:t>
            </a:r>
            <a:r>
              <a:rPr lang="en-US" sz="2400" dirty="0" err="1"/>
              <a:t>behaviours</a:t>
            </a:r>
            <a:r>
              <a:rPr lang="en-US" sz="2400" dirty="0"/>
              <a:t> to circumstances</a:t>
            </a:r>
          </a:p>
          <a:p>
            <a:pPr eaLnBrk="1" hangingPunct="1">
              <a:lnSpc>
                <a:spcPts val="2000"/>
              </a:lnSpc>
            </a:pPr>
            <a:endParaRPr lang="en-US" sz="2400" dirty="0"/>
          </a:p>
        </p:txBody>
      </p:sp>
      <p:pic>
        <p:nvPicPr>
          <p:cNvPr id="5" name="Picture 4"/>
          <p:cNvPicPr>
            <a:picLocks noChangeAspect="1"/>
          </p:cNvPicPr>
          <p:nvPr/>
        </p:nvPicPr>
        <p:blipFill>
          <a:blip r:embed="rId3" cstate="print"/>
          <a:stretch>
            <a:fillRect/>
          </a:stretch>
        </p:blipFill>
        <p:spPr>
          <a:xfrm>
            <a:off x="351631" y="4268789"/>
            <a:ext cx="2901190" cy="1935162"/>
          </a:xfrm>
          <a:prstGeom prst="rect">
            <a:avLst/>
          </a:prstGeom>
          <a:ln>
            <a:noFill/>
          </a:ln>
          <a:effectLst>
            <a:outerShdw blurRad="292100" dist="139700" dir="2700000" algn="tl" rotWithShape="0">
              <a:srgbClr val="333333">
                <a:alpha val="65000"/>
              </a:srgbClr>
            </a:outerShdw>
          </a:effectLst>
        </p:spPr>
      </p:pic>
      <p:pic>
        <p:nvPicPr>
          <p:cNvPr id="26626" name="Picture 2" descr="Getting Married: Gay and Lesbian Couples | St Werburgh">
            <a:extLst>
              <a:ext uri="{FF2B5EF4-FFF2-40B4-BE49-F238E27FC236}">
                <a16:creationId xmlns:a16="http://schemas.microsoft.com/office/drawing/2014/main" id="{AB869FFD-CA63-4B58-B959-D11207A9CC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8937" y="4268789"/>
            <a:ext cx="2902744" cy="19351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C859B-96B3-421A-BAA2-5FB25438E2E1}"/>
              </a:ext>
            </a:extLst>
          </p:cNvPr>
          <p:cNvSpPr>
            <a:spLocks noGrp="1"/>
          </p:cNvSpPr>
          <p:nvPr>
            <p:ph type="title"/>
          </p:nvPr>
        </p:nvSpPr>
        <p:spPr/>
        <p:txBody>
          <a:bodyPr/>
          <a:lstStyle/>
          <a:p>
            <a:r>
              <a:rPr lang="en-GB" b="1" dirty="0"/>
              <a:t>Can psychologists create love?</a:t>
            </a:r>
          </a:p>
        </p:txBody>
      </p:sp>
      <p:sp>
        <p:nvSpPr>
          <p:cNvPr id="3" name="Content Placeholder 2">
            <a:extLst>
              <a:ext uri="{FF2B5EF4-FFF2-40B4-BE49-F238E27FC236}">
                <a16:creationId xmlns:a16="http://schemas.microsoft.com/office/drawing/2014/main" id="{D2682F4B-6FD3-4950-B1C0-46155B7B0DA8}"/>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802DC17D-E750-458E-9E2D-BDA8C967EA01}"/>
              </a:ext>
            </a:extLst>
          </p:cNvPr>
          <p:cNvPicPr>
            <a:picLocks noChangeAspect="1"/>
          </p:cNvPicPr>
          <p:nvPr/>
        </p:nvPicPr>
        <p:blipFill>
          <a:blip r:embed="rId2"/>
          <a:stretch>
            <a:fillRect/>
          </a:stretch>
        </p:blipFill>
        <p:spPr>
          <a:xfrm>
            <a:off x="533401" y="1690689"/>
            <a:ext cx="3898900" cy="2232703"/>
          </a:xfrm>
          <a:prstGeom prst="rect">
            <a:avLst/>
          </a:prstGeom>
        </p:spPr>
      </p:pic>
      <p:pic>
        <p:nvPicPr>
          <p:cNvPr id="5" name="Picture 4">
            <a:extLst>
              <a:ext uri="{FF2B5EF4-FFF2-40B4-BE49-F238E27FC236}">
                <a16:creationId xmlns:a16="http://schemas.microsoft.com/office/drawing/2014/main" id="{7215996A-F576-4CDC-9CD8-E2637CE9A72E}"/>
              </a:ext>
            </a:extLst>
          </p:cNvPr>
          <p:cNvPicPr>
            <a:picLocks noChangeAspect="1"/>
          </p:cNvPicPr>
          <p:nvPr/>
        </p:nvPicPr>
        <p:blipFill>
          <a:blip r:embed="rId3"/>
          <a:stretch>
            <a:fillRect/>
          </a:stretch>
        </p:blipFill>
        <p:spPr>
          <a:xfrm>
            <a:off x="628650" y="4178131"/>
            <a:ext cx="4583019" cy="1744093"/>
          </a:xfrm>
          <a:prstGeom prst="rect">
            <a:avLst/>
          </a:prstGeom>
        </p:spPr>
      </p:pic>
    </p:spTree>
    <p:extLst>
      <p:ext uri="{BB962C8B-B14F-4D97-AF65-F5344CB8AC3E}">
        <p14:creationId xmlns:p14="http://schemas.microsoft.com/office/powerpoint/2010/main" val="20933606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3540C-9E29-418E-9327-51C5A2CE1AED}"/>
              </a:ext>
            </a:extLst>
          </p:cNvPr>
          <p:cNvSpPr>
            <a:spLocks noGrp="1"/>
          </p:cNvSpPr>
          <p:nvPr>
            <p:ph type="title"/>
          </p:nvPr>
        </p:nvSpPr>
        <p:spPr/>
        <p:txBody>
          <a:bodyPr/>
          <a:lstStyle/>
          <a:p>
            <a:r>
              <a:rPr lang="en-GB" b="1" dirty="0"/>
              <a:t>Some take-aways from today</a:t>
            </a:r>
          </a:p>
        </p:txBody>
      </p:sp>
      <p:sp>
        <p:nvSpPr>
          <p:cNvPr id="3" name="Content Placeholder 2">
            <a:extLst>
              <a:ext uri="{FF2B5EF4-FFF2-40B4-BE49-F238E27FC236}">
                <a16:creationId xmlns:a16="http://schemas.microsoft.com/office/drawing/2014/main" id="{CF9FC041-687B-4CFB-88B0-A49281D0EA06}"/>
              </a:ext>
            </a:extLst>
          </p:cNvPr>
          <p:cNvSpPr>
            <a:spLocks noGrp="1"/>
          </p:cNvSpPr>
          <p:nvPr>
            <p:ph idx="1"/>
          </p:nvPr>
        </p:nvSpPr>
        <p:spPr>
          <a:xfrm>
            <a:off x="628649" y="1565564"/>
            <a:ext cx="6572251" cy="5167745"/>
          </a:xfrm>
        </p:spPr>
        <p:txBody>
          <a:bodyPr>
            <a:normAutofit fontScale="62500" lnSpcReduction="20000"/>
          </a:bodyPr>
          <a:lstStyle/>
          <a:p>
            <a:r>
              <a:rPr lang="en-GB" b="1" dirty="0"/>
              <a:t>Prosocial behaviour is widespread – </a:t>
            </a:r>
            <a:r>
              <a:rPr lang="en-GB" dirty="0"/>
              <a:t>can be explained through evolutionary, social exchange and emotional approaches</a:t>
            </a:r>
          </a:p>
          <a:p>
            <a:r>
              <a:rPr lang="en-GB" b="1" dirty="0"/>
              <a:t>Compassion fade </a:t>
            </a:r>
            <a:r>
              <a:rPr lang="en-GB" dirty="0"/>
              <a:t>and </a:t>
            </a:r>
            <a:r>
              <a:rPr lang="en-GB" b="1" dirty="0"/>
              <a:t>identifiable victim effect:</a:t>
            </a:r>
            <a:r>
              <a:rPr lang="en-GB" dirty="0"/>
              <a:t> identifiable victim are supported more than statistical victims, and support is innumerate</a:t>
            </a:r>
          </a:p>
          <a:p>
            <a:r>
              <a:rPr lang="en-GB" b="1" dirty="0"/>
              <a:t>Bystander effect </a:t>
            </a:r>
            <a:r>
              <a:rPr lang="en-GB" dirty="0"/>
              <a:t>research suggests that helping might decrease when there are many bystanders – but effect complicated and </a:t>
            </a:r>
            <a:r>
              <a:rPr lang="en-GB" b="1" dirty="0"/>
              <a:t>helping still the usual response</a:t>
            </a:r>
          </a:p>
          <a:p>
            <a:endParaRPr lang="en-GB" b="1" dirty="0"/>
          </a:p>
          <a:p>
            <a:r>
              <a:rPr lang="en-GB" b="1" dirty="0"/>
              <a:t>Liking </a:t>
            </a:r>
            <a:r>
              <a:rPr lang="en-GB" dirty="0"/>
              <a:t>based on mere exposure, similarity, reciprocity, physical attractiveness</a:t>
            </a:r>
          </a:p>
          <a:p>
            <a:r>
              <a:rPr lang="en-GB" b="1" dirty="0"/>
              <a:t>High level of endogamy </a:t>
            </a:r>
            <a:r>
              <a:rPr lang="en-GB" dirty="0"/>
              <a:t>(in-group marriages) at least partly explained by homophily and negative attitudes.</a:t>
            </a:r>
          </a:p>
          <a:p>
            <a:r>
              <a:rPr lang="en-GB" dirty="0"/>
              <a:t>Strong </a:t>
            </a:r>
            <a:r>
              <a:rPr lang="en-GB" b="1" dirty="0"/>
              <a:t>beautiful-is-good </a:t>
            </a:r>
            <a:r>
              <a:rPr lang="en-GB" dirty="0"/>
              <a:t>stereotype that is partly self-fulfilling</a:t>
            </a:r>
          </a:p>
          <a:p>
            <a:endParaRPr lang="en-GB" b="1" dirty="0"/>
          </a:p>
          <a:p>
            <a:r>
              <a:rPr lang="en-GB" b="1" dirty="0"/>
              <a:t>Close relationships</a:t>
            </a:r>
            <a:r>
              <a:rPr lang="en-GB" dirty="0"/>
              <a:t> (stable romantic relationships in particular) are highly beneficial to health and life satisfaction</a:t>
            </a:r>
          </a:p>
          <a:p>
            <a:r>
              <a:rPr lang="en-GB" dirty="0"/>
              <a:t>Love can take different shapes and go through different stages – </a:t>
            </a:r>
            <a:r>
              <a:rPr lang="en-GB" b="1" dirty="0"/>
              <a:t>intimacy, passion and commitment </a:t>
            </a:r>
            <a:r>
              <a:rPr lang="en-GB" dirty="0"/>
              <a:t>are the cornerstones </a:t>
            </a:r>
          </a:p>
        </p:txBody>
      </p:sp>
    </p:spTree>
    <p:extLst>
      <p:ext uri="{BB962C8B-B14F-4D97-AF65-F5344CB8AC3E}">
        <p14:creationId xmlns:p14="http://schemas.microsoft.com/office/powerpoint/2010/main" val="3971854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p:txBody>
          <a:bodyPr>
            <a:normAutofit fontScale="90000"/>
          </a:bodyPr>
          <a:lstStyle/>
          <a:p>
            <a:r>
              <a:rPr lang="en-US" dirty="0"/>
              <a:t>Theories of </a:t>
            </a:r>
            <a:r>
              <a:rPr lang="en-US" dirty="0" err="1"/>
              <a:t>Prosocial</a:t>
            </a:r>
            <a:r>
              <a:rPr lang="en-US" dirty="0"/>
              <a:t> Behavior:</a:t>
            </a:r>
            <a:br>
              <a:rPr lang="en-US" dirty="0"/>
            </a:br>
            <a:r>
              <a:rPr lang="en-US" dirty="0"/>
              <a:t>Possible explanations for why we help</a:t>
            </a:r>
          </a:p>
        </p:txBody>
      </p:sp>
      <p:sp>
        <p:nvSpPr>
          <p:cNvPr id="157699" name="Rectangle 3"/>
          <p:cNvSpPr>
            <a:spLocks noGrp="1" noChangeArrowheads="1"/>
          </p:cNvSpPr>
          <p:nvPr>
            <p:ph type="body" idx="1"/>
          </p:nvPr>
        </p:nvSpPr>
        <p:spPr/>
        <p:txBody>
          <a:bodyPr>
            <a:normAutofit lnSpcReduction="10000"/>
          </a:bodyPr>
          <a:lstStyle/>
          <a:p>
            <a:r>
              <a:rPr lang="en-US" dirty="0"/>
              <a:t>Evolutionary</a:t>
            </a:r>
          </a:p>
          <a:p>
            <a:pPr lvl="1"/>
            <a:r>
              <a:rPr lang="en-US" dirty="0"/>
              <a:t>Help those close to us</a:t>
            </a:r>
          </a:p>
          <a:p>
            <a:pPr lvl="1"/>
            <a:r>
              <a:rPr lang="en-US" dirty="0"/>
              <a:t>Establish norms of reciprocity</a:t>
            </a:r>
          </a:p>
          <a:p>
            <a:r>
              <a:rPr lang="en-US" dirty="0"/>
              <a:t>Social exchange</a:t>
            </a:r>
          </a:p>
          <a:p>
            <a:pPr lvl="1"/>
            <a:r>
              <a:rPr lang="en-US" dirty="0"/>
              <a:t>Helping has costs and benefits</a:t>
            </a:r>
          </a:p>
          <a:p>
            <a:pPr lvl="1"/>
            <a:r>
              <a:rPr lang="en-US" dirty="0"/>
              <a:t>Both external and internal</a:t>
            </a:r>
          </a:p>
          <a:p>
            <a:pPr lvl="1"/>
            <a:r>
              <a:rPr lang="en-US" dirty="0"/>
              <a:t>Help when benefits outweigh costs</a:t>
            </a:r>
          </a:p>
          <a:p>
            <a:r>
              <a:rPr lang="en-US" dirty="0"/>
              <a:t>Empathy-altruism</a:t>
            </a:r>
          </a:p>
          <a:p>
            <a:pPr lvl="1"/>
            <a:r>
              <a:rPr lang="en-US" dirty="0"/>
              <a:t>Empathy allows us to take perspective</a:t>
            </a:r>
          </a:p>
          <a:p>
            <a:pPr lvl="1"/>
            <a:r>
              <a:rPr lang="en-US" dirty="0"/>
              <a:t>Want to reduce other’s distress</a:t>
            </a:r>
          </a:p>
          <a:p>
            <a:r>
              <a:rPr lang="en-US" dirty="0"/>
              <a:t>All predict/explain </a:t>
            </a:r>
            <a:r>
              <a:rPr lang="en-US" b="1" dirty="0"/>
              <a:t>in-group bias</a:t>
            </a:r>
          </a:p>
          <a:p>
            <a:endParaRPr lang="en-US" dirty="0"/>
          </a:p>
        </p:txBody>
      </p:sp>
    </p:spTree>
    <p:extLst>
      <p:ext uri="{BB962C8B-B14F-4D97-AF65-F5344CB8AC3E}">
        <p14:creationId xmlns:p14="http://schemas.microsoft.com/office/powerpoint/2010/main" val="40741631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F9BCFE-34DD-4ADC-BC00-13802AD73DC0}"/>
              </a:ext>
            </a:extLst>
          </p:cNvPr>
          <p:cNvSpPr>
            <a:spLocks noGrp="1"/>
          </p:cNvSpPr>
          <p:nvPr>
            <p:ph idx="1"/>
          </p:nvPr>
        </p:nvSpPr>
        <p:spPr>
          <a:xfrm>
            <a:off x="628650" y="838199"/>
            <a:ext cx="5543550" cy="1058863"/>
          </a:xfrm>
        </p:spPr>
        <p:txBody>
          <a:bodyPr/>
          <a:lstStyle/>
          <a:p>
            <a:pPr marL="0" indent="0">
              <a:buNone/>
            </a:pPr>
            <a:r>
              <a:rPr lang="en-GB" dirty="0"/>
              <a:t>“[Empathy] is innumerate, favouring the one over the many”</a:t>
            </a:r>
          </a:p>
        </p:txBody>
      </p:sp>
      <p:pic>
        <p:nvPicPr>
          <p:cNvPr id="24578" name="Picture 2">
            <a:extLst>
              <a:ext uri="{FF2B5EF4-FFF2-40B4-BE49-F238E27FC236}">
                <a16:creationId xmlns:a16="http://schemas.microsoft.com/office/drawing/2014/main" id="{541D2D1D-4956-4740-BE86-B7DCDFC5DF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2335222"/>
            <a:ext cx="2749550" cy="4157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27414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84C78-A599-4E27-807A-757002A04E79}"/>
              </a:ext>
            </a:extLst>
          </p:cNvPr>
          <p:cNvSpPr>
            <a:spLocks noGrp="1"/>
          </p:cNvSpPr>
          <p:nvPr>
            <p:ph type="title"/>
          </p:nvPr>
        </p:nvSpPr>
        <p:spPr/>
        <p:txBody>
          <a:bodyPr/>
          <a:lstStyle/>
          <a:p>
            <a:r>
              <a:rPr lang="en-GB" dirty="0"/>
              <a:t>Helping, affect and cognition</a:t>
            </a:r>
          </a:p>
        </p:txBody>
      </p:sp>
      <p:sp>
        <p:nvSpPr>
          <p:cNvPr id="3" name="Content Placeholder 2">
            <a:extLst>
              <a:ext uri="{FF2B5EF4-FFF2-40B4-BE49-F238E27FC236}">
                <a16:creationId xmlns:a16="http://schemas.microsoft.com/office/drawing/2014/main" id="{4BE784CD-23F0-4E10-AE64-1FE928AFEED0}"/>
              </a:ext>
            </a:extLst>
          </p:cNvPr>
          <p:cNvSpPr>
            <a:spLocks noGrp="1"/>
          </p:cNvSpPr>
          <p:nvPr>
            <p:ph idx="1"/>
          </p:nvPr>
        </p:nvSpPr>
        <p:spPr>
          <a:xfrm>
            <a:off x="628650" y="1825625"/>
            <a:ext cx="6294664" cy="3944938"/>
          </a:xfrm>
        </p:spPr>
        <p:txBody>
          <a:bodyPr/>
          <a:lstStyle/>
          <a:p>
            <a:r>
              <a:rPr lang="en-GB" dirty="0"/>
              <a:t>Identified victims are helped more than statistical victims</a:t>
            </a:r>
          </a:p>
        </p:txBody>
      </p:sp>
      <p:pic>
        <p:nvPicPr>
          <p:cNvPr id="27650" name="Picture 2">
            <a:extLst>
              <a:ext uri="{FF2B5EF4-FFF2-40B4-BE49-F238E27FC236}">
                <a16:creationId xmlns:a16="http://schemas.microsoft.com/office/drawing/2014/main" id="{45808375-AD2E-4B70-9703-FCCA888F9B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3211" y="2913063"/>
            <a:ext cx="3810000" cy="28575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4F59A24B-69DF-4AB7-8AB4-32A00347137E}"/>
              </a:ext>
            </a:extLst>
          </p:cNvPr>
          <p:cNvSpPr txBox="1">
            <a:spLocks/>
          </p:cNvSpPr>
          <p:nvPr/>
        </p:nvSpPr>
        <p:spPr>
          <a:xfrm>
            <a:off x="628649" y="5905499"/>
            <a:ext cx="6933293" cy="39449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err="1"/>
              <a:t>Hokget</a:t>
            </a:r>
            <a:r>
              <a:rPr lang="en-GB" dirty="0"/>
              <a:t>, saved at sea, $US 48,000 donated</a:t>
            </a:r>
          </a:p>
          <a:p>
            <a:endParaRPr lang="en-GB" dirty="0"/>
          </a:p>
        </p:txBody>
      </p:sp>
    </p:spTree>
    <p:extLst>
      <p:ext uri="{BB962C8B-B14F-4D97-AF65-F5344CB8AC3E}">
        <p14:creationId xmlns:p14="http://schemas.microsoft.com/office/powerpoint/2010/main" val="39422068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84C78-A599-4E27-807A-757002A04E79}"/>
              </a:ext>
            </a:extLst>
          </p:cNvPr>
          <p:cNvSpPr>
            <a:spLocks noGrp="1"/>
          </p:cNvSpPr>
          <p:nvPr>
            <p:ph type="title"/>
          </p:nvPr>
        </p:nvSpPr>
        <p:spPr/>
        <p:txBody>
          <a:bodyPr/>
          <a:lstStyle/>
          <a:p>
            <a:r>
              <a:rPr lang="en-GB" dirty="0"/>
              <a:t>Helping, affect and cognition</a:t>
            </a:r>
          </a:p>
        </p:txBody>
      </p:sp>
      <p:sp>
        <p:nvSpPr>
          <p:cNvPr id="3" name="Content Placeholder 2">
            <a:extLst>
              <a:ext uri="{FF2B5EF4-FFF2-40B4-BE49-F238E27FC236}">
                <a16:creationId xmlns:a16="http://schemas.microsoft.com/office/drawing/2014/main" id="{4BE784CD-23F0-4E10-AE64-1FE928AFEED0}"/>
              </a:ext>
            </a:extLst>
          </p:cNvPr>
          <p:cNvSpPr>
            <a:spLocks noGrp="1"/>
          </p:cNvSpPr>
          <p:nvPr>
            <p:ph idx="1"/>
          </p:nvPr>
        </p:nvSpPr>
        <p:spPr>
          <a:xfrm>
            <a:off x="628650" y="1523560"/>
            <a:ext cx="5641521" cy="4969314"/>
          </a:xfrm>
        </p:spPr>
        <p:txBody>
          <a:bodyPr>
            <a:normAutofit fontScale="85000" lnSpcReduction="20000"/>
          </a:bodyPr>
          <a:lstStyle/>
          <a:p>
            <a:r>
              <a:rPr lang="en-GB" i="1" dirty="0"/>
              <a:t>Cognitive explanation: </a:t>
            </a:r>
            <a:r>
              <a:rPr lang="en-GB" dirty="0"/>
              <a:t>need a reference group to assess impact. Saving 10 people in a village matters more than 10 people in the world – and identified victims are their reference group (</a:t>
            </a:r>
            <a:r>
              <a:rPr lang="en-GB" b="1" dirty="0"/>
              <a:t>proportion dominance</a:t>
            </a:r>
            <a:r>
              <a:rPr lang="en-GB" dirty="0"/>
              <a:t>)</a:t>
            </a:r>
          </a:p>
          <a:p>
            <a:endParaRPr lang="en-GB" dirty="0"/>
          </a:p>
          <a:p>
            <a:r>
              <a:rPr lang="en-GB" i="1" dirty="0"/>
              <a:t>Affective explanation: </a:t>
            </a:r>
            <a:r>
              <a:rPr lang="en-GB" dirty="0"/>
              <a:t>engaging with individual causes greater distress – one study showed that single identified victim supported more than multiple identified victims (and non-identified)</a:t>
            </a:r>
            <a:endParaRPr lang="en-GB" dirty="0">
              <a:sym typeface="Wingdings" panose="05000000000000000000" pitchFamily="2" charset="2"/>
            </a:endParaRPr>
          </a:p>
          <a:p>
            <a:endParaRPr lang="en-GB" dirty="0">
              <a:sym typeface="Wingdings" panose="05000000000000000000" pitchFamily="2" charset="2"/>
            </a:endParaRPr>
          </a:p>
          <a:p>
            <a:r>
              <a:rPr lang="en-GB" i="1" dirty="0">
                <a:sym typeface="Wingdings" panose="05000000000000000000" pitchFamily="2" charset="2"/>
              </a:rPr>
              <a:t>Group-identity explanation: </a:t>
            </a:r>
            <a:r>
              <a:rPr lang="en-GB" dirty="0">
                <a:sym typeface="Wingdings" panose="05000000000000000000" pitchFamily="2" charset="2"/>
              </a:rPr>
              <a:t>effect strongest when victim is dissimilar to donor – so identifiability humanises victim </a:t>
            </a:r>
            <a:endParaRPr lang="en-GB" dirty="0"/>
          </a:p>
        </p:txBody>
      </p:sp>
    </p:spTree>
    <p:extLst>
      <p:ext uri="{BB962C8B-B14F-4D97-AF65-F5344CB8AC3E}">
        <p14:creationId xmlns:p14="http://schemas.microsoft.com/office/powerpoint/2010/main" val="328874019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NAME" val="Rectangl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NAME" val="Rectangle"/>
</p:tagLst>
</file>

<file path=ppt/tags/tag13.xml><?xml version="1.0" encoding="utf-8"?>
<p:tagLst xmlns:a="http://schemas.openxmlformats.org/drawingml/2006/main" xmlns:r="http://schemas.openxmlformats.org/officeDocument/2006/relationships" xmlns:p="http://schemas.openxmlformats.org/presentationml/2006/main">
  <p:tag name="NAME" val="Rectangle"/>
</p:tagLst>
</file>

<file path=ppt/tags/tag14.xml><?xml version="1.0" encoding="utf-8"?>
<p:tagLst xmlns:a="http://schemas.openxmlformats.org/drawingml/2006/main" xmlns:r="http://schemas.openxmlformats.org/officeDocument/2006/relationships" xmlns:p="http://schemas.openxmlformats.org/presentationml/2006/main">
  <p:tag name="NAME" val="Rectangle"/>
</p:tagLst>
</file>

<file path=ppt/tags/tag15.xml><?xml version="1.0" encoding="utf-8"?>
<p:tagLst xmlns:a="http://schemas.openxmlformats.org/drawingml/2006/main" xmlns:r="http://schemas.openxmlformats.org/officeDocument/2006/relationships" xmlns:p="http://schemas.openxmlformats.org/presentationml/2006/main">
  <p:tag name="NAME" val="Rectangl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NAME" val="Rectangle"/>
</p:tagLst>
</file>

<file path=ppt/tags/tag18.xml><?xml version="1.0" encoding="utf-8"?>
<p:tagLst xmlns:a="http://schemas.openxmlformats.org/drawingml/2006/main" xmlns:r="http://schemas.openxmlformats.org/officeDocument/2006/relationships" xmlns:p="http://schemas.openxmlformats.org/presentationml/2006/main">
  <p:tag name="NAME" val="Rectangle"/>
</p:tagLst>
</file>

<file path=ppt/tags/tag19.xml><?xml version="1.0" encoding="utf-8"?>
<p:tagLst xmlns:a="http://schemas.openxmlformats.org/drawingml/2006/main" xmlns:r="http://schemas.openxmlformats.org/officeDocument/2006/relationships" xmlns:p="http://schemas.openxmlformats.org/presentationml/2006/main">
  <p:tag name="NAME" val="Rectangle"/>
</p:tagLst>
</file>

<file path=ppt/tags/tag2.xml><?xml version="1.0" encoding="utf-8"?>
<p:tagLst xmlns:a="http://schemas.openxmlformats.org/drawingml/2006/main" xmlns:r="http://schemas.openxmlformats.org/officeDocument/2006/relationships" xmlns:p="http://schemas.openxmlformats.org/presentationml/2006/main">
  <p:tag name="NAME" val="Rectangle"/>
</p:tagLst>
</file>

<file path=ppt/tags/tag20.xml><?xml version="1.0" encoding="utf-8"?>
<p:tagLst xmlns:a="http://schemas.openxmlformats.org/drawingml/2006/main" xmlns:r="http://schemas.openxmlformats.org/officeDocument/2006/relationships" xmlns:p="http://schemas.openxmlformats.org/presentationml/2006/main">
  <p:tag name="NAME" val="Rectangle"/>
</p:tagLst>
</file>

<file path=ppt/tags/tag3.xml><?xml version="1.0" encoding="utf-8"?>
<p:tagLst xmlns:a="http://schemas.openxmlformats.org/drawingml/2006/main" xmlns:r="http://schemas.openxmlformats.org/officeDocument/2006/relationships" xmlns:p="http://schemas.openxmlformats.org/presentationml/2006/main">
  <p:tag name="NAME" val="Rectangle"/>
</p:tagLst>
</file>

<file path=ppt/tags/tag4.xml><?xml version="1.0" encoding="utf-8"?>
<p:tagLst xmlns:a="http://schemas.openxmlformats.org/drawingml/2006/main" xmlns:r="http://schemas.openxmlformats.org/officeDocument/2006/relationships" xmlns:p="http://schemas.openxmlformats.org/presentationml/2006/main">
  <p:tag name="NAME" val="Rectangle"/>
</p:tagLst>
</file>

<file path=ppt/tags/tag5.xml><?xml version="1.0" encoding="utf-8"?>
<p:tagLst xmlns:a="http://schemas.openxmlformats.org/drawingml/2006/main" xmlns:r="http://schemas.openxmlformats.org/officeDocument/2006/relationships" xmlns:p="http://schemas.openxmlformats.org/presentationml/2006/main">
  <p:tag name="NAME" val="Rectangl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NAME" val="Rectangle"/>
</p:tagLst>
</file>

<file path=ppt/tags/tag8.xml><?xml version="1.0" encoding="utf-8"?>
<p:tagLst xmlns:a="http://schemas.openxmlformats.org/drawingml/2006/main" xmlns:r="http://schemas.openxmlformats.org/officeDocument/2006/relationships" xmlns:p="http://schemas.openxmlformats.org/presentationml/2006/main">
  <p:tag name="NAME" val="Rectangle"/>
</p:tagLst>
</file>

<file path=ppt/tags/tag9.xml><?xml version="1.0" encoding="utf-8"?>
<p:tagLst xmlns:a="http://schemas.openxmlformats.org/drawingml/2006/main" xmlns:r="http://schemas.openxmlformats.org/officeDocument/2006/relationships" xmlns:p="http://schemas.openxmlformats.org/presentationml/2006/main">
  <p:tag name="NAME" val="Rectangle"/>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11489</TotalTime>
  <Words>2491</Words>
  <Application>Microsoft Office PowerPoint</Application>
  <PresentationFormat>On-screen Show (4:3)</PresentationFormat>
  <Paragraphs>321</Paragraphs>
  <Slides>54</Slides>
  <Notes>21</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54</vt:i4>
      </vt:variant>
    </vt:vector>
  </HeadingPairs>
  <TitlesOfParts>
    <vt:vector size="64" baseType="lpstr">
      <vt:lpstr>Arial</vt:lpstr>
      <vt:lpstr>Calibri</vt:lpstr>
      <vt:lpstr>Calibri Light</vt:lpstr>
      <vt:lpstr>Georgia</vt:lpstr>
      <vt:lpstr>Gill Sans Light</vt:lpstr>
      <vt:lpstr>Times New Roman</vt:lpstr>
      <vt:lpstr>Wingdings</vt:lpstr>
      <vt:lpstr>Office Theme</vt:lpstr>
      <vt:lpstr>think-cell Slide</vt:lpstr>
      <vt:lpstr>Chart</vt:lpstr>
      <vt:lpstr>PowerPoint Presentation</vt:lpstr>
      <vt:lpstr>PowerPoint Presentation</vt:lpstr>
      <vt:lpstr>PowerPoint Presentation</vt:lpstr>
      <vt:lpstr>Darwinian “dilemma”</vt:lpstr>
      <vt:lpstr>Let’s stop  misunderstanding Darwin</vt:lpstr>
      <vt:lpstr>Theories of Prosocial Behavior: Possible explanations for why we help</vt:lpstr>
      <vt:lpstr>PowerPoint Presentation</vt:lpstr>
      <vt:lpstr>Helping, affect and cognition</vt:lpstr>
      <vt:lpstr>Helping, affect and cognition</vt:lpstr>
      <vt:lpstr>Compassion fade</vt:lpstr>
      <vt:lpstr>Bystander behaviour</vt:lpstr>
      <vt:lpstr>Good Samaritan study (Darley &amp; Batson, 1973)</vt:lpstr>
      <vt:lpstr>Research methods: averaging across behaviours?</vt:lpstr>
      <vt:lpstr>Problem with significance testing</vt:lpstr>
      <vt:lpstr>Steps towards bystander intervention</vt:lpstr>
      <vt:lpstr>Bystander effect</vt:lpstr>
      <vt:lpstr>PowerPoint Presentation</vt:lpstr>
      <vt:lpstr>Reciprocity and social norms</vt:lpstr>
      <vt:lpstr>Psychological benefits of helping </vt:lpstr>
      <vt:lpstr>PowerPoint Presentation</vt:lpstr>
      <vt:lpstr>Mirrors versus photos</vt:lpstr>
      <vt:lpstr>Mirrors versus photos</vt:lpstr>
      <vt:lpstr>Moreland &amp; Beach (1992)</vt:lpstr>
      <vt:lpstr>Mere exposure</vt:lpstr>
      <vt:lpstr>Reciprocity (Curtis &amp; Miller, 1986) </vt:lpstr>
      <vt:lpstr>Reciprocity</vt:lpstr>
      <vt:lpstr>Checking  intuitions</vt:lpstr>
      <vt:lpstr>Similarity matters</vt:lpstr>
      <vt:lpstr>Similarity as a selling point</vt:lpstr>
      <vt:lpstr>Ethnic biases: preferences in online dating</vt:lpstr>
      <vt:lpstr>Ethnic biases: Percentage Receiving Replies to Online Dating Messages</vt:lpstr>
      <vt:lpstr>Result: Endogamy</vt:lpstr>
      <vt:lpstr>Attraction (perceived beauty)</vt:lpstr>
      <vt:lpstr>PowerPoint Presentation</vt:lpstr>
      <vt:lpstr>Beauty 2019</vt:lpstr>
      <vt:lpstr>Beauty 2020</vt:lpstr>
      <vt:lpstr>Maxims and myths of beauty       (Langlois et al., 2000)</vt:lpstr>
      <vt:lpstr>Cultural differences  and similarities</vt:lpstr>
      <vt:lpstr>Beautiful-is-Good: Stereotype</vt:lpstr>
      <vt:lpstr>Beautiful-is-Good: Fact (?)</vt:lpstr>
      <vt:lpstr>Why does beauty matter?</vt:lpstr>
      <vt:lpstr>PowerPoint Presentation</vt:lpstr>
      <vt:lpstr>Responses to scarcity: Closing time studies</vt:lpstr>
      <vt:lpstr>So, do “the girls get prettier  by closing time?”</vt:lpstr>
      <vt:lpstr>PowerPoint Presentation</vt:lpstr>
      <vt:lpstr>Lending a hand (Coan, Schaefer &amp; Davidson, 2006)</vt:lpstr>
      <vt:lpstr>Lending a hand (Coan, Schaefer &amp; Davidson, 2006)</vt:lpstr>
      <vt:lpstr>Social isolation predicts mortality (Pantell et al., 2013)</vt:lpstr>
      <vt:lpstr>Social isolation predicts mortality (Pantell et al., 2013)</vt:lpstr>
      <vt:lpstr>Triangular theory of love</vt:lpstr>
      <vt:lpstr>Triangular theory of love </vt:lpstr>
      <vt:lpstr>Keys to a lasting love relationship</vt:lpstr>
      <vt:lpstr>Can psychologists create love?</vt:lpstr>
      <vt:lpstr>Some take-aways from today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lukas wallrich</dc:creator>
  <cp:lastModifiedBy>Lukas Wallrich</cp:lastModifiedBy>
  <cp:revision>81</cp:revision>
  <dcterms:created xsi:type="dcterms:W3CDTF">2019-11-06T20:20:39Z</dcterms:created>
  <dcterms:modified xsi:type="dcterms:W3CDTF">2020-10-19T11:14:17Z</dcterms:modified>
</cp:coreProperties>
</file>