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352" r:id="rId2"/>
    <p:sldId id="932" r:id="rId3"/>
    <p:sldId id="899" r:id="rId4"/>
    <p:sldId id="901" r:id="rId5"/>
    <p:sldId id="902" r:id="rId6"/>
    <p:sldId id="933" r:id="rId7"/>
    <p:sldId id="903" r:id="rId8"/>
    <p:sldId id="904" r:id="rId9"/>
    <p:sldId id="934" r:id="rId10"/>
    <p:sldId id="321" r:id="rId11"/>
    <p:sldId id="935" r:id="rId12"/>
    <p:sldId id="905" r:id="rId13"/>
    <p:sldId id="906" r:id="rId14"/>
    <p:sldId id="907" r:id="rId15"/>
    <p:sldId id="291" r:id="rId16"/>
    <p:sldId id="936" r:id="rId17"/>
    <p:sldId id="305" r:id="rId18"/>
    <p:sldId id="311" r:id="rId19"/>
    <p:sldId id="309" r:id="rId20"/>
    <p:sldId id="355" r:id="rId21"/>
    <p:sldId id="284" r:id="rId22"/>
    <p:sldId id="911" r:id="rId23"/>
    <p:sldId id="912" r:id="rId24"/>
    <p:sldId id="1056" r:id="rId25"/>
    <p:sldId id="937" r:id="rId26"/>
    <p:sldId id="919" r:id="rId27"/>
    <p:sldId id="938" r:id="rId28"/>
    <p:sldId id="939" r:id="rId29"/>
    <p:sldId id="931" r:id="rId30"/>
    <p:sldId id="922" r:id="rId31"/>
    <p:sldId id="921" r:id="rId32"/>
    <p:sldId id="923" r:id="rId33"/>
    <p:sldId id="917" r:id="rId34"/>
    <p:sldId id="915" r:id="rId35"/>
    <p:sldId id="916" r:id="rId36"/>
    <p:sldId id="924" r:id="rId37"/>
    <p:sldId id="914" r:id="rId38"/>
    <p:sldId id="920" r:id="rId39"/>
    <p:sldId id="918" r:id="rId40"/>
    <p:sldId id="940" r:id="rId41"/>
    <p:sldId id="925" r:id="rId42"/>
    <p:sldId id="926" r:id="rId43"/>
    <p:sldId id="928" r:id="rId44"/>
    <p:sldId id="929" r:id="rId45"/>
    <p:sldId id="1057" r:id="rId46"/>
    <p:sldId id="780" r:id="rId47"/>
    <p:sldId id="789" r:id="rId48"/>
    <p:sldId id="792" r:id="rId49"/>
    <p:sldId id="788" r:id="rId50"/>
    <p:sldId id="791" r:id="rId51"/>
    <p:sldId id="491" r:id="rId52"/>
    <p:sldId id="793" r:id="rId53"/>
    <p:sldId id="794" r:id="rId54"/>
    <p:sldId id="495" r:id="rId55"/>
    <p:sldId id="496" r:id="rId56"/>
    <p:sldId id="498" r:id="rId57"/>
    <p:sldId id="755" r:id="rId58"/>
    <p:sldId id="499" r:id="rId59"/>
    <p:sldId id="500" r:id="rId60"/>
    <p:sldId id="530" r:id="rId61"/>
    <p:sldId id="1061" r:id="rId62"/>
    <p:sldId id="756" r:id="rId63"/>
    <p:sldId id="797" r:id="rId64"/>
    <p:sldId id="1060" r:id="rId65"/>
    <p:sldId id="1062" r:id="rId66"/>
    <p:sldId id="1063" r:id="rId67"/>
    <p:sldId id="1065" r:id="rId68"/>
    <p:sldId id="758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 wallrich" initials="lw" lastIdx="1" clrIdx="0">
    <p:extLst>
      <p:ext uri="{19B8F6BF-5375-455C-9EA6-DF929625EA0E}">
        <p15:presenceInfo xmlns:p15="http://schemas.microsoft.com/office/powerpoint/2012/main" userId="9cc34b299f979c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0735" autoAdjust="0"/>
  </p:normalViewPr>
  <p:slideViewPr>
    <p:cSldViewPr snapToGrid="0">
      <p:cViewPr varScale="1">
        <p:scale>
          <a:sx n="103" d="100"/>
          <a:sy n="103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AA033-D06F-4026-B0B9-B73284884536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8262F-4E77-4005-A49E-2F8B76294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2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x.com/science-and-health/2018/8/27/17761466/psychology-replication-crisis-nature-social-science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medium.com/@davenuss79/the-replicability-issue-and-stereotype-threat-research-a988d6f8b080" TargetMode="External"/><Relationship Id="rId4" Type="http://schemas.openxmlformats.org/officeDocument/2006/relationships/hyperlink" Target="https://www.tandfonline.com/doi/full/10.1080/23743603.2018.1559647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ivethirtyeight.com/features/science-isnt-broken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bc.ca/socialpsychology/chapter/exploring-attitudes/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abs/10.1348/014466604X17452" TargetMode="External"/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late.com/technology/2013/05/weird-psychology-social-science-researchers-rely-too-much-on-western-college-students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late.com/technology/2013/05/weird-psychology-social-science-researchers-rely-too-much-on-western-college-students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late.com/human-interest/2013/01/virginity-loss-study-does-your-first-time-scar-you-for-life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EB22AF3-94AE-4295-A318-5227653E8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898CEC-10D9-4D87-B7C2-24750942F5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E366E5-DE5A-4F70-8679-BD14CEA0C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3F243B7-F6E6-4C0D-B20C-C155756C0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4221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Might think the problem goes beyond this – maybe turning complex feelings into numbers just does not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103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EB22AF3-94AE-4295-A318-5227653E8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898CEC-10D9-4D87-B7C2-24750942F5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E366E5-DE5A-4F70-8679-BD14CEA0C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3F243B7-F6E6-4C0D-B20C-C155756C0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7217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Many Lab 2 – published last year – had a success rate around 50% - with huge sample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44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Many Lab 2 – published last year – had a success rate around 50% - with huge sample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444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Many Lab 2 – published last year – had a success rate around 50% - with huge sample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648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https://www.vox.com/science-and-health/2018/8/27/17761466/psychology-replication-crisis-nature-social-science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Also, any good theory is based on more than one experiment – e.g., ego depletion – so if one particular experiment does not replicate, just opens a need for discussion</a:t>
            </a:r>
          </a:p>
          <a:p>
            <a:endParaRPr lang="en-GB" dirty="0"/>
          </a:p>
          <a:p>
            <a:r>
              <a:rPr lang="en-GB" dirty="0"/>
              <a:t>Stereotype threat: I had shown you the results of a replication – now there is a new larger replication that shows no result:</a:t>
            </a:r>
          </a:p>
          <a:p>
            <a:r>
              <a:rPr lang="en-GB" dirty="0">
                <a:hlinkClick r:id="rId4"/>
              </a:rPr>
              <a:t>https://www.tandfonline.com/doi/full/10.1080/23743603.2018.1559647</a:t>
            </a:r>
            <a:endParaRPr lang="en-GB" dirty="0"/>
          </a:p>
          <a:p>
            <a:r>
              <a:rPr lang="en-GB" dirty="0"/>
              <a:t>Good (though biased and slightly outdated) discussion of the situation with regard to stereotype threat: </a:t>
            </a:r>
            <a:r>
              <a:rPr lang="en-GB" dirty="0">
                <a:hlinkClick r:id="rId5"/>
              </a:rPr>
              <a:t>https://medium.com/@davenuss79/the-replicability-issue-and-stereotype-threat-research-a988d6f8b080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686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056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https://fivethirtyeight.com/features/science-isnt-broken</a:t>
            </a:r>
            <a:endParaRPr lang="en-GB" dirty="0"/>
          </a:p>
          <a:p>
            <a:r>
              <a:rPr lang="en-GB" dirty="0"/>
              <a:t>In published science, p-values just under .05 are over-represented – no reason why that should be</a:t>
            </a:r>
          </a:p>
          <a:p>
            <a:r>
              <a:rPr lang="en-GB" dirty="0"/>
              <a:t>Problem with how we interpret the threshold – makes sense to have an agreed language, but that doesn’t imply that there is a real difference between p = .049 and p = .051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700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Largest effect size: nearly 3x as likely.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41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Null results are important to know – especially when they contradict published positives, but also to avoid everyone going down the same wasted path</a:t>
            </a:r>
          </a:p>
          <a:p>
            <a:endParaRPr lang="en-GB" dirty="0"/>
          </a:p>
          <a:p>
            <a:r>
              <a:rPr lang="en-GB" dirty="0"/>
              <a:t>Opposite with replications</a:t>
            </a:r>
          </a:p>
          <a:p>
            <a:endParaRPr lang="en-GB" dirty="0"/>
          </a:p>
          <a:p>
            <a:r>
              <a:rPr lang="en-GB" dirty="0"/>
              <a:t>Small experiments with null results never get published – but small experiments in sexy field (social priming) will until a large replication attempt comes along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8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EB22AF3-94AE-4295-A318-5227653E8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898CEC-10D9-4D87-B7C2-24750942F5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E366E5-DE5A-4F70-8679-BD14CEA0C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3F243B7-F6E6-4C0D-B20C-C155756C0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0723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Null results are important to know – especially when they contradict published positives, but also to avoid everyone going down the same wasted path</a:t>
            </a:r>
          </a:p>
          <a:p>
            <a:endParaRPr lang="en-GB" dirty="0"/>
          </a:p>
          <a:p>
            <a:r>
              <a:rPr lang="en-GB" dirty="0"/>
              <a:t>Opposite with replications</a:t>
            </a:r>
          </a:p>
          <a:p>
            <a:endParaRPr lang="en-GB" dirty="0"/>
          </a:p>
          <a:p>
            <a:r>
              <a:rPr lang="en-GB" dirty="0"/>
              <a:t>Small experiments with null results never get published – but small experiments in sexy field (social priming) will until a large replication attempt comes along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507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EB22AF3-94AE-4295-A318-5227653E8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898CEC-10D9-4D87-B7C2-24750942F5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E366E5-DE5A-4F70-8679-BD14CEA0C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3F243B7-F6E6-4C0D-B20C-C155756C0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4903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Cognitive vs affective: Toothbrush vs chocolate ice cream</a:t>
            </a:r>
          </a:p>
          <a:p>
            <a:r>
              <a:rPr lang="en-GB" dirty="0"/>
              <a:t>Often the study of “attitudes” creeps into behaviours and stereotypes without clear boundaries – here we only clearly need to distinguish attitudes from behaviours.</a:t>
            </a:r>
          </a:p>
          <a:p>
            <a:r>
              <a:rPr lang="en-GB" dirty="0"/>
              <a:t>Good chapter to read: </a:t>
            </a:r>
            <a:r>
              <a:rPr lang="en-GB" dirty="0">
                <a:hlinkClick r:id="rId3"/>
              </a:rPr>
              <a:t>https://opentextbc.ca/socialpsychology/chapter/exploring-attitudes/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13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607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Good reading on heritability: https://apcentral.collegeboard.org/courses/ap-psychology/classroom-resources/understanding-heritability</a:t>
            </a:r>
          </a:p>
          <a:p>
            <a:r>
              <a:rPr lang="en-GB" dirty="0"/>
              <a:t>50% is similar to heritability of Big Five personality traits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805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Kraus: very small relationships with more general links: attitude towards religion and church attendance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584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478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Own attitude now correlated with .6 correlation coefficient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46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do we tell the difference between self-perception and cognitive dissonance? They often make the same predictions – so still a live area of debate how they are related.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516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Recent addition (</a:t>
            </a:r>
            <a:r>
              <a:rPr lang="en-GB" dirty="0">
                <a:hlinkClick r:id="rId3"/>
              </a:rPr>
              <a:t>https://onlinelibrary.wiley.com/doi/abs/10.1348/014466604X17452</a:t>
            </a:r>
            <a:r>
              <a:rPr lang="en-GB" dirty="0"/>
              <a:t>): should also consider “moral norms” we hold for ourselves as they can be stronger than other people’s norms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656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“Subject” is the historical name – partly in response to the criticisms, we now have to say “participants”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523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Sometimes just a matter of thinking about where attitudes lead – if group A (majority) only wants to live in areas where they make up three quarters, and group B (minority) only wants to live in areas where they make up at least 1/3, what is the only stable result? But even compatible preferences with small reference group lead can lead to very high level of segregation (cafeteria effect)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122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https://theconversation.com/this-simple-experiment-shows-how-easy-it-is-for-society-to-become-segregated-55593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37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“Subject” is the historical name – partly in response to the criticisms, we now have to say “participants”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21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09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/>
              <a:t>Tend to be more educated, better cognitive skills, more compliant, narrow age range, wealthier. </a:t>
            </a:r>
          </a:p>
          <a:p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https://slate.com/technology/2013/05/weird-psychology-social-science-researchers-rely-too-much-on-western-college-students.html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418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/>
              <a:t>Tend to be more educated, better cognitive skills, more compliant, narrow age range, wealthier. </a:t>
            </a:r>
          </a:p>
          <a:p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https://slate.com/technology/2013/05/weird-psychology-social-science-researchers-rely-too-much-on-western-college-students.html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339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https://slate.com/human-interest/2013/01/virginity-loss-study-does-your-first-time-scar-you-for-life.html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709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My research area – intergroup contact – has become more aware of that in recent years. “Let them eat harmony” – importance to both consider individual attitudes and systemic inequality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96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8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25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6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80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01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7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3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FF21-1B8E-44D3-8B50-B1D360324B2D}" type="datetimeFigureOut">
              <a:rPr lang="en-GB" smtClean="0"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90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openxmlformats.org/officeDocument/2006/relationships/hyperlink" Target="mailto:l.Wallrich@gold.ac.uk" TargetMode="Externa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tags" Target="../tags/tag6.xml"/><Relationship Id="rId11" Type="http://schemas.openxmlformats.org/officeDocument/2006/relationships/image" Target="../media/image1.emf"/><Relationship Id="rId5" Type="http://schemas.openxmlformats.org/officeDocument/2006/relationships/tags" Target="../tags/tag5.xml"/><Relationship Id="rId10" Type="http://schemas.openxmlformats.org/officeDocument/2006/relationships/oleObject" Target="../embeddings/oleObject2.bin"/><Relationship Id="rId4" Type="http://schemas.openxmlformats.org/officeDocument/2006/relationships/tags" Target="../tags/tag4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global-development-professionals-network/2015/mar/13/white-people-expats-immigrants-migration" TargetMode="External"/><Relationship Id="rId2" Type="http://schemas.openxmlformats.org/officeDocument/2006/relationships/hyperlink" Target="https://www.coursera.org/lecture/writing-your-world/nelson-mandela-terrorist-or-freedom-fighter-EIfh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1.xml"/><Relationship Id="rId12" Type="http://schemas.openxmlformats.org/officeDocument/2006/relationships/hyperlink" Target="mailto:l.Wallrich@gold.ac.uk" TargetMode="Externa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tags" Target="../tags/tag11.xml"/><Relationship Id="rId11" Type="http://schemas.openxmlformats.org/officeDocument/2006/relationships/image" Target="../media/image1.emf"/><Relationship Id="rId5" Type="http://schemas.openxmlformats.org/officeDocument/2006/relationships/tags" Target="../tags/tag10.xml"/><Relationship Id="rId10" Type="http://schemas.openxmlformats.org/officeDocument/2006/relationships/oleObject" Target="../embeddings/oleObject3.bin"/><Relationship Id="rId4" Type="http://schemas.openxmlformats.org/officeDocument/2006/relationships/tags" Target="../tags/tag9.xml"/><Relationship Id="rId9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1.xml"/><Relationship Id="rId12" Type="http://schemas.openxmlformats.org/officeDocument/2006/relationships/hyperlink" Target="mailto:l.Wallrich@gold.ac.uk" TargetMode="External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tags" Target="../tags/tag16.xml"/><Relationship Id="rId11" Type="http://schemas.openxmlformats.org/officeDocument/2006/relationships/image" Target="../media/image1.emf"/><Relationship Id="rId5" Type="http://schemas.openxmlformats.org/officeDocument/2006/relationships/tags" Target="../tags/tag15.xml"/><Relationship Id="rId10" Type="http://schemas.openxmlformats.org/officeDocument/2006/relationships/oleObject" Target="../embeddings/oleObject4.bin"/><Relationship Id="rId4" Type="http://schemas.openxmlformats.org/officeDocument/2006/relationships/tags" Target="../tags/tag14.xml"/><Relationship Id="rId9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F4C977-FFBE-4A51-84E0-59FAFD7AB83E}"/>
              </a:ext>
            </a:extLst>
          </p:cNvPr>
          <p:cNvGrpSpPr/>
          <p:nvPr/>
        </p:nvGrpSpPr>
        <p:grpSpPr>
          <a:xfrm>
            <a:off x="0" y="-45726"/>
            <a:ext cx="9144000" cy="6903727"/>
            <a:chOff x="0" y="-45726"/>
            <a:chExt cx="9144000" cy="6903727"/>
          </a:xfrm>
        </p:grpSpPr>
        <p:pic>
          <p:nvPicPr>
            <p:cNvPr id="2092" name="Picture 44" descr="Image result for criticism">
              <a:extLst>
                <a:ext uri="{FF2B5EF4-FFF2-40B4-BE49-F238E27FC236}">
                  <a16:creationId xmlns:a16="http://schemas.microsoft.com/office/drawing/2014/main" id="{F460AFF3-0F4B-40C0-A191-EE0F3CA14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626" y="1386797"/>
              <a:ext cx="8066374" cy="5471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4" descr="Image result for criticism">
              <a:extLst>
                <a:ext uri="{FF2B5EF4-FFF2-40B4-BE49-F238E27FC236}">
                  <a16:creationId xmlns:a16="http://schemas.microsoft.com/office/drawing/2014/main" id="{5615C2F9-2371-45DC-8CA6-42525F529E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277"/>
            <a:stretch/>
          </p:blipFill>
          <p:spPr bwMode="auto">
            <a:xfrm flipV="1">
              <a:off x="0" y="-45726"/>
              <a:ext cx="9144000" cy="1440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4" descr="Image result for criticism">
              <a:extLst>
                <a:ext uri="{FF2B5EF4-FFF2-40B4-BE49-F238E27FC236}">
                  <a16:creationId xmlns:a16="http://schemas.microsoft.com/office/drawing/2014/main" id="{80A1809B-6F5B-4BF5-9966-CA011F455C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341"/>
            <a:stretch/>
          </p:blipFill>
          <p:spPr bwMode="auto">
            <a:xfrm flipH="1">
              <a:off x="0" y="1385209"/>
              <a:ext cx="1077360" cy="5471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146" name="Object 6" hidden="1">
            <a:extLst>
              <a:ext uri="{FF2B5EF4-FFF2-40B4-BE49-F238E27FC236}">
                <a16:creationId xmlns:a16="http://schemas.microsoft.com/office/drawing/2014/main" id="{C40C388D-AEAD-4D66-B6AC-8486241E11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6146" name="Object 6" hidden="1">
                        <a:extLst>
                          <a:ext uri="{FF2B5EF4-FFF2-40B4-BE49-F238E27FC236}">
                            <a16:creationId xmlns:a16="http://schemas.microsoft.com/office/drawing/2014/main" id="{C40C388D-AEAD-4D66-B6AC-8486241E11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105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75965"/>
            <a:ext cx="3803151" cy="3124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altLang="en-US" sz="2600" b="1" dirty="0">
                <a:solidFill>
                  <a:schemeClr val="accent1"/>
                </a:solidFill>
              </a:rPr>
              <a:t>Demand characteristics: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600" dirty="0"/>
              <a:t>participants have expectations and/or read cues about what is expected, how they are supposed to act</a:t>
            </a:r>
          </a:p>
          <a:p>
            <a:endParaRPr lang="en-GB" sz="2600" dirty="0"/>
          </a:p>
        </p:txBody>
      </p:sp>
      <p:sp>
        <p:nvSpPr>
          <p:cNvPr id="4" name="Rectangle 3"/>
          <p:cNvSpPr/>
          <p:nvPr/>
        </p:nvSpPr>
        <p:spPr>
          <a:xfrm>
            <a:off x="157213" y="2776174"/>
            <a:ext cx="5348237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600" b="1" dirty="0">
                <a:solidFill>
                  <a:schemeClr val="accent1"/>
                </a:solidFill>
                <a:latin typeface="Calibri (body)"/>
              </a:rPr>
              <a:t>Experimenter bias:</a:t>
            </a:r>
            <a:r>
              <a:rPr lang="en-GB" altLang="en-US" sz="2600" dirty="0">
                <a:solidFill>
                  <a:schemeClr val="accent1"/>
                </a:solidFill>
                <a:latin typeface="Calibri (body)"/>
              </a:rPr>
              <a:t> 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600" dirty="0">
                <a:latin typeface="Calibri (body)"/>
              </a:rPr>
              <a:t>knowledge of the research hypothesis may subtly and unintentionally influence how participants are treated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018478-A6EC-43DC-B18B-63AA72A33C48}"/>
              </a:ext>
            </a:extLst>
          </p:cNvPr>
          <p:cNvSpPr/>
          <p:nvPr/>
        </p:nvSpPr>
        <p:spPr>
          <a:xfrm>
            <a:off x="682908" y="5454098"/>
            <a:ext cx="50035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altLang="en-US" sz="2600" b="1" dirty="0">
                <a:solidFill>
                  <a:schemeClr val="accent1"/>
                </a:solidFill>
                <a:latin typeface="Calibri (body)"/>
                <a:sym typeface="Wingdings" panose="05000000000000000000" pitchFamily="2" charset="2"/>
              </a:rPr>
              <a:t> Need for </a:t>
            </a:r>
            <a:r>
              <a:rPr lang="en-GB" altLang="en-US" sz="2600" b="1" u="sng" dirty="0">
                <a:solidFill>
                  <a:schemeClr val="accent1"/>
                </a:solidFill>
                <a:latin typeface="Calibri (body)"/>
                <a:sym typeface="Wingdings" panose="05000000000000000000" pitchFamily="2" charset="2"/>
              </a:rPr>
              <a:t>double-blind </a:t>
            </a:r>
            <a:br>
              <a:rPr lang="en-GB" altLang="en-US" sz="2600" b="1" dirty="0">
                <a:solidFill>
                  <a:schemeClr val="accent1"/>
                </a:solidFill>
                <a:latin typeface="Calibri (body)"/>
                <a:sym typeface="Wingdings" panose="05000000000000000000" pitchFamily="2" charset="2"/>
              </a:rPr>
            </a:br>
            <a:r>
              <a:rPr lang="en-GB" altLang="en-US" sz="2600" b="1" dirty="0">
                <a:solidFill>
                  <a:schemeClr val="accent1"/>
                </a:solidFill>
                <a:latin typeface="Calibri (body)"/>
                <a:sym typeface="Wingdings" panose="05000000000000000000" pitchFamily="2" charset="2"/>
              </a:rPr>
              <a:t>      experiments </a:t>
            </a:r>
            <a:r>
              <a:rPr lang="en-GB" altLang="en-US" sz="2600" dirty="0">
                <a:solidFill>
                  <a:schemeClr val="accent1"/>
                </a:solidFill>
                <a:latin typeface="Calibri (body)"/>
                <a:sym typeface="Wingdings" panose="05000000000000000000" pitchFamily="2" charset="2"/>
              </a:rPr>
              <a:t>where possible</a:t>
            </a:r>
            <a:endParaRPr lang="en-GB" altLang="en-US" sz="26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5735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A4CA-DFE2-46F9-AE18-EE6A1582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4304"/>
            <a:ext cx="7886700" cy="1325563"/>
          </a:xfrm>
        </p:spPr>
        <p:txBody>
          <a:bodyPr/>
          <a:lstStyle/>
          <a:p>
            <a:r>
              <a:rPr lang="en-GB" dirty="0"/>
              <a:t>Narrow participant pool</a:t>
            </a:r>
            <a:br>
              <a:rPr lang="en-GB" dirty="0"/>
            </a:br>
            <a:r>
              <a:rPr lang="en-GB" sz="2400" dirty="0"/>
              <a:t>(See: </a:t>
            </a:r>
            <a:r>
              <a:rPr lang="en-GB" sz="2400" dirty="0" err="1"/>
              <a:t>McVittie</a:t>
            </a:r>
            <a:r>
              <a:rPr lang="en-GB" sz="2400" dirty="0"/>
              <a:t> &amp; McKinley, 2008)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A523B-45ED-4B5A-A730-A816E2213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64004"/>
            <a:ext cx="4374866" cy="235045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Traditional psychological research often conducted on undergraduate psychology students</a:t>
            </a:r>
          </a:p>
          <a:p>
            <a:r>
              <a:rPr lang="en-GB" dirty="0"/>
              <a:t>Easy access, financial reward, course credit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9A6A5-3DBC-4189-B222-EC2D73BBB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4" y="3914454"/>
            <a:ext cx="3679056" cy="24482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836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A4CA-DFE2-46F9-AE18-EE6A1582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4304"/>
            <a:ext cx="7886700" cy="1325563"/>
          </a:xfrm>
        </p:spPr>
        <p:txBody>
          <a:bodyPr/>
          <a:lstStyle/>
          <a:p>
            <a:r>
              <a:rPr lang="en-GB" dirty="0"/>
              <a:t>Narrow participant pool</a:t>
            </a:r>
            <a:br>
              <a:rPr lang="en-GB" dirty="0"/>
            </a:br>
            <a:r>
              <a:rPr lang="en-GB" sz="2400" dirty="0"/>
              <a:t>(See: </a:t>
            </a:r>
            <a:r>
              <a:rPr lang="en-GB" sz="2400" dirty="0" err="1"/>
              <a:t>McVittie</a:t>
            </a:r>
            <a:r>
              <a:rPr lang="en-GB" sz="2400" dirty="0"/>
              <a:t> &amp; McKinley, 2008)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ACEA06-FF20-43E2-B799-73174611780E}"/>
              </a:ext>
            </a:extLst>
          </p:cNvPr>
          <p:cNvSpPr txBox="1">
            <a:spLocks/>
          </p:cNvSpPr>
          <p:nvPr/>
        </p:nvSpPr>
        <p:spPr>
          <a:xfrm>
            <a:off x="628649" y="3968929"/>
            <a:ext cx="5695951" cy="2452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2"/>
                </a:solidFill>
              </a:rPr>
              <a:t>Why might that be a problem?</a:t>
            </a:r>
          </a:p>
          <a:p>
            <a:endParaRPr lang="en-GB" sz="1500" dirty="0">
              <a:solidFill>
                <a:schemeClr val="accent2"/>
              </a:solidFill>
            </a:endParaRPr>
          </a:p>
          <a:p>
            <a:r>
              <a:rPr lang="en-GB" dirty="0"/>
              <a:t>They (we) are from </a:t>
            </a:r>
            <a:r>
              <a:rPr lang="en-GB" dirty="0">
                <a:solidFill>
                  <a:schemeClr val="accent2"/>
                </a:solidFill>
              </a:rPr>
              <a:t>WEIRD</a:t>
            </a:r>
            <a:r>
              <a:rPr lang="en-GB" dirty="0"/>
              <a:t> backgrounds –majority-White, Educated, Industrialised, Rich and Democratic countries</a:t>
            </a:r>
          </a:p>
          <a:p>
            <a:r>
              <a:rPr lang="en-GB" dirty="0"/>
              <a:t>And, not real adults (see Emerging Adulthood), in a setting that promotes compliance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9A6A5-3DBC-4189-B222-EC2D73BBB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4" y="1564004"/>
            <a:ext cx="3304520" cy="21990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028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F57E-D82E-4541-B9F3-B5D9B632E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extreme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6C9E5-7616-476B-BAA4-20A1C8B13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6501665" cy="26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96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F57E-D82E-4541-B9F3-B5D9B632E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extreme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BBA5D-7219-45E9-823A-BB5B0239D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5772150" cy="47498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200" i="1" dirty="0">
                <a:solidFill>
                  <a:schemeClr val="accent2">
                    <a:lumMod val="50000"/>
                  </a:schemeClr>
                </a:solidFill>
              </a:rPr>
              <a:t>“These results suggest that </a:t>
            </a:r>
            <a:r>
              <a:rPr lang="en-GB" sz="2200" b="1" i="1" dirty="0">
                <a:solidFill>
                  <a:schemeClr val="accent2">
                    <a:lumMod val="50000"/>
                  </a:schemeClr>
                </a:solidFill>
              </a:rPr>
              <a:t>one’s first-time sexual experience </a:t>
            </a:r>
            <a:r>
              <a:rPr lang="en-GB" sz="2200" i="1" dirty="0">
                <a:solidFill>
                  <a:schemeClr val="accent2">
                    <a:lumMod val="50000"/>
                  </a:schemeClr>
                </a:solidFill>
              </a:rPr>
              <a:t>is more than just a milestone in development. Rather, it </a:t>
            </a:r>
            <a:r>
              <a:rPr lang="en-GB" sz="2200" b="1" i="1" dirty="0">
                <a:solidFill>
                  <a:schemeClr val="accent2">
                    <a:lumMod val="50000"/>
                  </a:schemeClr>
                </a:solidFill>
              </a:rPr>
              <a:t>appears to have implications for their sexual well-being </a:t>
            </a:r>
            <a:r>
              <a:rPr lang="en-GB" sz="2200" b="1" i="1" u="sng" dirty="0">
                <a:solidFill>
                  <a:schemeClr val="accent2">
                    <a:lumMod val="50000"/>
                  </a:schemeClr>
                </a:solidFill>
              </a:rPr>
              <a:t>years</a:t>
            </a:r>
            <a:r>
              <a:rPr lang="en-GB" sz="2200" b="1" i="1" dirty="0">
                <a:solidFill>
                  <a:schemeClr val="accent2">
                    <a:lumMod val="50000"/>
                  </a:schemeClr>
                </a:solidFill>
              </a:rPr>
              <a:t> later</a:t>
            </a:r>
            <a:r>
              <a:rPr lang="en-GB" sz="2200" i="1" dirty="0">
                <a:solidFill>
                  <a:schemeClr val="accent2">
                    <a:lumMod val="50000"/>
                  </a:schemeClr>
                </a:solidFill>
              </a:rPr>
              <a:t>” (Abstract)</a:t>
            </a:r>
          </a:p>
          <a:p>
            <a:pPr marL="0" indent="0">
              <a:buNone/>
            </a:pPr>
            <a:endParaRPr lang="en-GB" sz="1800" i="1" dirty="0"/>
          </a:p>
          <a:p>
            <a:r>
              <a:rPr lang="en-GB" dirty="0"/>
              <a:t>319 psychology students, mean age 18.9</a:t>
            </a:r>
          </a:p>
          <a:p>
            <a:r>
              <a:rPr lang="en-GB" dirty="0"/>
              <a:t>Mean age of virginity loss: 16.7 years</a:t>
            </a:r>
          </a:p>
          <a:p>
            <a:endParaRPr lang="en-GB" dirty="0"/>
          </a:p>
          <a:p>
            <a:r>
              <a:rPr lang="en-GB" dirty="0"/>
              <a:t>Duration of study: 2 weeks</a:t>
            </a:r>
          </a:p>
          <a:p>
            <a:r>
              <a:rPr lang="en-GB" dirty="0"/>
              <a:t>Participants filled in questionnaire about </a:t>
            </a:r>
            <a:br>
              <a:rPr lang="en-GB" dirty="0"/>
            </a:br>
            <a:r>
              <a:rPr lang="en-GB" dirty="0"/>
              <a:t>virginity loss at start</a:t>
            </a:r>
          </a:p>
          <a:p>
            <a:r>
              <a:rPr lang="en-GB" dirty="0"/>
              <a:t>Participants to fill in a questionnaire after each “intimate interaction” rating 23 dimensions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6C9E5-7616-476B-BAA4-20A1C8B13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113" y="0"/>
            <a:ext cx="3560887" cy="144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3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Criticism: </a:t>
            </a:r>
            <a:r>
              <a:rPr lang="en-GB" b="1" dirty="0"/>
              <a:t>Individualistic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71600"/>
            <a:ext cx="4343399" cy="502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Focus on individual as location of problem </a:t>
            </a:r>
          </a:p>
        </p:txBody>
      </p:sp>
      <p:pic>
        <p:nvPicPr>
          <p:cNvPr id="716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16" y="2437639"/>
            <a:ext cx="2555334" cy="4020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Criticism: </a:t>
            </a:r>
            <a:r>
              <a:rPr lang="en-GB" b="1" dirty="0"/>
              <a:t>Individualistic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71600"/>
            <a:ext cx="4343399" cy="502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Focus on individual as location of problem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Goal of mainstream social psychology to fix the individual  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e.g., fixing the personal psychology of anorexic girls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e.g., fixing the anxiety of</a:t>
            </a:r>
            <a:br>
              <a:rPr lang="en-GB" dirty="0"/>
            </a:br>
            <a:r>
              <a:rPr lang="en-GB" dirty="0"/>
              <a:t>individual students</a:t>
            </a:r>
          </a:p>
        </p:txBody>
      </p:sp>
    </p:spTree>
    <p:extLst>
      <p:ext uri="{BB962C8B-B14F-4D97-AF65-F5344CB8AC3E}">
        <p14:creationId xmlns:p14="http://schemas.microsoft.com/office/powerpoint/2010/main" val="249282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010400" cy="1020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So what’s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648200" cy="5410200"/>
          </a:xfrm>
        </p:spPr>
        <p:txBody>
          <a:bodyPr>
            <a:normAutofit lnSpcReduction="10000"/>
          </a:bodyPr>
          <a:lstStyle/>
          <a:p>
            <a:pPr marL="514350" indent="-4572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altLang="en-US" dirty="0"/>
              <a:t>Individualism can encourage </a:t>
            </a:r>
            <a:r>
              <a:rPr lang="en-GB" altLang="en-US" b="1" dirty="0"/>
              <a:t>‘victim blaming’  </a:t>
            </a:r>
          </a:p>
          <a:p>
            <a:pPr marL="514350" indent="-4572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altLang="en-US" dirty="0"/>
              <a:t>Critics would say: </a:t>
            </a:r>
            <a:br>
              <a:rPr lang="en-GB" altLang="en-US" dirty="0"/>
            </a:br>
            <a:r>
              <a:rPr lang="en-GB" altLang="en-US" sz="2600" dirty="0"/>
              <a:t>“We live in an oppressive and exploitative society – rather than challenge broad systems of social, cultural, economic and political inequality, psychology uses it knowledge to adapt people to its alienating conditions”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57200" y="6306184"/>
            <a:ext cx="845820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GB" altLang="en-US" dirty="0">
                <a:solidFill>
                  <a:schemeClr val="accent1"/>
                </a:solidFill>
              </a:rPr>
              <a:t>(read section about  Marxism in Gough et al, 2013, ch.1)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GB" altLang="en-US" dirty="0"/>
              <a:t>Criticism: </a:t>
            </a:r>
            <a:r>
              <a:rPr lang="en-GB" altLang="en-US" b="1" dirty="0"/>
              <a:t>Constraining choice</a:t>
            </a:r>
          </a:p>
        </p:txBody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>
          <a:xfrm>
            <a:off x="457200" y="1223481"/>
            <a:ext cx="5593297" cy="2340021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spcAft>
                <a:spcPct val="10000"/>
              </a:spcAft>
            </a:pPr>
            <a:r>
              <a:rPr lang="en-GB" altLang="en-US" sz="2400" dirty="0"/>
              <a:t>Quantitative measures force participants to select from a limited range of choices</a:t>
            </a:r>
          </a:p>
          <a:p>
            <a:pPr marL="609600" indent="-609600">
              <a:lnSpc>
                <a:spcPct val="90000"/>
              </a:lnSpc>
              <a:spcAft>
                <a:spcPct val="10000"/>
              </a:spcAft>
            </a:pPr>
            <a:r>
              <a:rPr lang="en-GB" altLang="en-US" sz="2400" dirty="0"/>
              <a:t>Participants may never have considered phenomenon in numerical form, and answers are then easy to subtly influence / manipulate</a:t>
            </a:r>
          </a:p>
          <a:p>
            <a:pPr marL="590550" indent="-533400">
              <a:lnSpc>
                <a:spcPct val="90000"/>
              </a:lnSpc>
              <a:spcAft>
                <a:spcPct val="10000"/>
              </a:spcAft>
            </a:pPr>
            <a:endParaRPr lang="en-GB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CD81A9-9BDF-42B3-8561-66857B385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63502"/>
            <a:ext cx="5793643" cy="2903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449981" y="316831"/>
            <a:ext cx="6858000" cy="1143000"/>
          </a:xfrm>
        </p:spPr>
        <p:txBody>
          <a:bodyPr/>
          <a:lstStyle/>
          <a:p>
            <a:r>
              <a:rPr lang="en-GB" altLang="en-US" dirty="0"/>
              <a:t>Criticism: </a:t>
            </a:r>
            <a:r>
              <a:rPr lang="en-GB" altLang="en-US" b="1" dirty="0"/>
              <a:t>Dehumanization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49982" y="1459831"/>
            <a:ext cx="5122144" cy="48307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altLang="en-US" dirty="0"/>
              <a:t>“Individuals become lost in the process of data collection… Numerical precision is achieved at the cost of meaningfulness” </a:t>
            </a:r>
            <a:r>
              <a:rPr lang="en-GB" altLang="en-US" sz="2400" dirty="0"/>
              <a:t>(</a:t>
            </a:r>
            <a:r>
              <a:rPr lang="en-GB" altLang="en-US" sz="2400" dirty="0" err="1"/>
              <a:t>Tuffin</a:t>
            </a:r>
            <a:r>
              <a:rPr lang="en-GB" altLang="en-US" sz="2400" dirty="0"/>
              <a:t>, 2005, p.47). </a:t>
            </a:r>
          </a:p>
          <a:p>
            <a:pPr>
              <a:spcBef>
                <a:spcPts val="1200"/>
              </a:spcBef>
            </a:pPr>
            <a:endParaRPr lang="en-GB" altLang="en-US" sz="2400" dirty="0"/>
          </a:p>
          <a:p>
            <a:pPr>
              <a:spcBef>
                <a:spcPts val="1200"/>
              </a:spcBef>
            </a:pPr>
            <a:r>
              <a:rPr lang="en-GB" altLang="en-US" dirty="0"/>
              <a:t>Summarising the victim of a rape or robbery as a statistic strips out the psychological significance and meaningfulness of the event 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F4C977-FFBE-4A51-84E0-59FAFD7AB83E}"/>
              </a:ext>
            </a:extLst>
          </p:cNvPr>
          <p:cNvGrpSpPr/>
          <p:nvPr/>
        </p:nvGrpSpPr>
        <p:grpSpPr>
          <a:xfrm>
            <a:off x="0" y="-45726"/>
            <a:ext cx="9144000" cy="6903727"/>
            <a:chOff x="0" y="-45726"/>
            <a:chExt cx="9144000" cy="6903727"/>
          </a:xfrm>
        </p:grpSpPr>
        <p:pic>
          <p:nvPicPr>
            <p:cNvPr id="2092" name="Picture 44" descr="Image result for criticism">
              <a:extLst>
                <a:ext uri="{FF2B5EF4-FFF2-40B4-BE49-F238E27FC236}">
                  <a16:creationId xmlns:a16="http://schemas.microsoft.com/office/drawing/2014/main" id="{F460AFF3-0F4B-40C0-A191-EE0F3CA14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626" y="1386797"/>
              <a:ext cx="8066374" cy="5471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4" descr="Image result for criticism">
              <a:extLst>
                <a:ext uri="{FF2B5EF4-FFF2-40B4-BE49-F238E27FC236}">
                  <a16:creationId xmlns:a16="http://schemas.microsoft.com/office/drawing/2014/main" id="{5615C2F9-2371-45DC-8CA6-42525F529E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277"/>
            <a:stretch/>
          </p:blipFill>
          <p:spPr bwMode="auto">
            <a:xfrm flipV="1">
              <a:off x="0" y="-45726"/>
              <a:ext cx="9144000" cy="1440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4" descr="Image result for criticism">
              <a:extLst>
                <a:ext uri="{FF2B5EF4-FFF2-40B4-BE49-F238E27FC236}">
                  <a16:creationId xmlns:a16="http://schemas.microsoft.com/office/drawing/2014/main" id="{80A1809B-6F5B-4BF5-9966-CA011F455C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341"/>
            <a:stretch/>
          </p:blipFill>
          <p:spPr bwMode="auto">
            <a:xfrm flipH="1">
              <a:off x="0" y="1385209"/>
              <a:ext cx="1077360" cy="5471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146" name="Object 6" hidden="1">
            <a:extLst>
              <a:ext uri="{FF2B5EF4-FFF2-40B4-BE49-F238E27FC236}">
                <a16:creationId xmlns:a16="http://schemas.microsoft.com/office/drawing/2014/main" id="{C40C388D-AEAD-4D66-B6AC-8486241E11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6146" name="Object 6" hidden="1">
                        <a:extLst>
                          <a:ext uri="{FF2B5EF4-FFF2-40B4-BE49-F238E27FC236}">
                            <a16:creationId xmlns:a16="http://schemas.microsoft.com/office/drawing/2014/main" id="{C40C388D-AEAD-4D66-B6AC-8486241E11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E005D3E-554D-47E0-8C73-40C979C6CC1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1" y="1916832"/>
            <a:ext cx="5476875" cy="4346316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PSY4013 – Intro to Social Psychology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5: Challenges to </a:t>
            </a:r>
            <a:b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Social Psychology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333399"/>
                </a:solidFill>
              </a:rPr>
              <a:t>A: Critiques of the </a:t>
            </a:r>
            <a:br>
              <a:rPr lang="en-US" altLang="en-US" sz="3600" b="1" dirty="0">
                <a:solidFill>
                  <a:srgbClr val="333399"/>
                </a:solidFill>
              </a:rPr>
            </a:br>
            <a:r>
              <a:rPr lang="en-US" altLang="en-US" sz="3600" b="1" dirty="0">
                <a:solidFill>
                  <a:srgbClr val="333399"/>
                </a:solidFill>
              </a:rPr>
              <a:t>quantitative approach</a:t>
            </a:r>
            <a:endParaRPr lang="en-US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905D242-DF5D-48C3-BF5E-25FEFBB8DC3D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76874" y="1799302"/>
            <a:ext cx="8562976" cy="5057825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endParaRPr kumimoji="0" lang="en-US" altLang="en-US" sz="3600" b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C743584-1C34-42B9-A26E-E707FD70723B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76608" y="-88584"/>
            <a:ext cx="3667392" cy="1885427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Lukas Wallrich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lukas.wallrich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@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stmarys.ac.uk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2020 </a:t>
            </a:r>
            <a:r>
              <a:rPr kumimoji="0" lang="en-US" altLang="en-US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en-US" altLang="en-US" sz="1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5C28BD0-87F0-4E60-9FF7-62ADA163403B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0" y="-88584"/>
            <a:ext cx="835789" cy="1885427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endParaRPr kumimoji="0" lang="en-US" altLang="en-US" sz="1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30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C4BB5-51A1-46C1-AC0E-7E16C48F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alternative view: </a:t>
            </a:r>
            <a:br>
              <a:rPr lang="en-GB" dirty="0"/>
            </a:br>
            <a:r>
              <a:rPr lang="en-GB" b="1" dirty="0"/>
              <a:t>Social Constructionism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97C06-78E0-473C-86DC-3994DC29B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902779" cy="435133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Ontology</a:t>
            </a:r>
            <a:r>
              <a:rPr lang="en-GB" dirty="0"/>
              <a:t>: reality is socially constructed (goes against “realism)</a:t>
            </a:r>
          </a:p>
          <a:p>
            <a:r>
              <a:rPr lang="en-GB" dirty="0"/>
              <a:t>“The way people think, the very categories and concepts that provide a framework for meaning for them are provided by the language they use” (Gough et al, 2013, p.14)</a:t>
            </a:r>
          </a:p>
          <a:p>
            <a:r>
              <a:rPr lang="en-GB" dirty="0"/>
              <a:t>Language defines, produces or ‘constructs’ reality – more than one version of an event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5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b="1" dirty="0"/>
              <a:t>active</a:t>
            </a:r>
            <a:r>
              <a:rPr lang="en-GB" dirty="0"/>
              <a:t> role of language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0849"/>
            <a:ext cx="6070730" cy="4646114"/>
          </a:xfrm>
        </p:spPr>
        <p:txBody>
          <a:bodyPr>
            <a:normAutofit fontScale="92500"/>
          </a:bodyPr>
          <a:lstStyle/>
          <a:p>
            <a:r>
              <a:rPr lang="en-GB" altLang="en-US" dirty="0"/>
              <a:t>Critique of mainstream view of language:</a:t>
            </a:r>
          </a:p>
          <a:p>
            <a:pPr lvl="1"/>
            <a:r>
              <a:rPr lang="en-GB" altLang="en-US" dirty="0"/>
              <a:t>Language is </a:t>
            </a:r>
            <a:r>
              <a:rPr lang="en-GB" altLang="en-US" i="1" dirty="0"/>
              <a:t>not</a:t>
            </a:r>
            <a:r>
              <a:rPr lang="en-GB" altLang="en-US" dirty="0"/>
              <a:t> a transparent, passive, clear or pure medium through which our thoughts, feelings and internal states can be made available to others</a:t>
            </a:r>
          </a:p>
          <a:p>
            <a:r>
              <a:rPr lang="en-GB" altLang="en-US" dirty="0"/>
              <a:t>Instead, language constructs reality, it does things, it has different effects and functions, it represents the world in particular ways. </a:t>
            </a:r>
          </a:p>
          <a:p>
            <a:pPr lvl="1"/>
            <a:r>
              <a:rPr lang="en-GB" altLang="en-US" dirty="0">
                <a:hlinkClick r:id="rId2"/>
              </a:rPr>
              <a:t>Was Nelson Mandela a “freedom fighter” or a “terrorist”?</a:t>
            </a:r>
            <a:r>
              <a:rPr lang="en-GB" altLang="en-US" dirty="0"/>
              <a:t> [Short online lecture]</a:t>
            </a:r>
          </a:p>
          <a:p>
            <a:pPr lvl="1"/>
            <a:r>
              <a:rPr lang="en-GB" altLang="en-US" dirty="0">
                <a:hlinkClick r:id="rId3"/>
              </a:rPr>
              <a:t>“Why are white people expats when the rest of us are immigrants?” </a:t>
            </a:r>
            <a:r>
              <a:rPr lang="en-GB" altLang="en-US" dirty="0"/>
              <a:t>[Guardian article]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38EB3-A883-4981-8C58-3A4E5502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ways of dealing with critiques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2A1CF-C875-456E-8C10-CB92D9AD1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5436249" cy="438856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Become a critical social psychologist who </a:t>
            </a:r>
          </a:p>
          <a:p>
            <a:pPr lvl="1"/>
            <a:r>
              <a:rPr lang="en-GB" dirty="0"/>
              <a:t>prioritises qualitative over quantitative data</a:t>
            </a:r>
          </a:p>
          <a:p>
            <a:pPr lvl="1"/>
            <a:r>
              <a:rPr lang="en-GB" dirty="0"/>
              <a:t>prioritises advocacy over (“impossible”) neutrality </a:t>
            </a:r>
            <a:r>
              <a:rPr lang="en-GB" i="1" dirty="0"/>
              <a:t>as part of their research</a:t>
            </a:r>
          </a:p>
          <a:p>
            <a:pPr lvl="1"/>
            <a:r>
              <a:rPr lang="en-GB" i="1" dirty="0"/>
              <a:t>(minority position in psychology)</a:t>
            </a:r>
          </a:p>
          <a:p>
            <a:pPr lvl="1"/>
            <a:endParaRPr lang="en-GB" dirty="0"/>
          </a:p>
          <a:p>
            <a:r>
              <a:rPr lang="en-GB" dirty="0"/>
              <a:t> Take them on board in mainstream social psychology</a:t>
            </a:r>
          </a:p>
          <a:p>
            <a:pPr lvl="1"/>
            <a:r>
              <a:rPr lang="en-GB" dirty="0"/>
              <a:t>Consider social context of research</a:t>
            </a:r>
          </a:p>
          <a:p>
            <a:pPr lvl="1"/>
            <a:r>
              <a:rPr lang="en-GB" dirty="0"/>
              <a:t>Consider role of language</a:t>
            </a:r>
          </a:p>
          <a:p>
            <a:pPr lvl="1"/>
            <a:r>
              <a:rPr lang="en-GB" dirty="0"/>
              <a:t>Consider minority experiences</a:t>
            </a:r>
          </a:p>
          <a:p>
            <a:pPr lvl="1"/>
            <a:r>
              <a:rPr lang="en-GB" dirty="0"/>
              <a:t>Be wary of </a:t>
            </a:r>
            <a:r>
              <a:rPr lang="en-GB" dirty="0" err="1"/>
              <a:t>WEIRDness</a:t>
            </a:r>
            <a:r>
              <a:rPr lang="en-GB" dirty="0"/>
              <a:t> in samples</a:t>
            </a:r>
          </a:p>
          <a:p>
            <a:pPr lvl="1"/>
            <a:r>
              <a:rPr lang="en-GB" dirty="0"/>
              <a:t>Be respectful of participants and social impact of research</a:t>
            </a:r>
          </a:p>
        </p:txBody>
      </p:sp>
    </p:spTree>
    <p:extLst>
      <p:ext uri="{BB962C8B-B14F-4D97-AF65-F5344CB8AC3E}">
        <p14:creationId xmlns:p14="http://schemas.microsoft.com/office/powerpoint/2010/main" val="22934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8800-988A-49F1-B075-EA85D93D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Some arguments to redeem quantitative social psychology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192AF-2857-4032-B089-211D4097B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4"/>
            <a:ext cx="5464239" cy="466724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Has (relatively) clear standards to decide between competing theories</a:t>
            </a:r>
          </a:p>
          <a:p>
            <a:r>
              <a:rPr lang="en-GB" dirty="0"/>
              <a:t>Ability to generate knowledge in cumulative process</a:t>
            </a:r>
          </a:p>
          <a:p>
            <a:r>
              <a:rPr lang="en-GB" dirty="0"/>
              <a:t>Ability to decide empirically which findings are culturally specific and which are universal</a:t>
            </a:r>
          </a:p>
          <a:p>
            <a:endParaRPr lang="en-GB" dirty="0"/>
          </a:p>
          <a:p>
            <a:r>
              <a:rPr lang="en-GB" dirty="0"/>
              <a:t>Qualitative and subjective disciplines that focus on the role of social context exist – e.g., anthropology</a:t>
            </a:r>
          </a:p>
          <a:p>
            <a:r>
              <a:rPr lang="en-GB" dirty="0"/>
              <a:t>Quantitative results are generally more likely to influence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96652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221E4E5C-F087-43FB-A5F6-5EA32445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to collect your thoughts</a:t>
            </a:r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EAD3A72B-B438-487C-8600-D49E88E7A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5823521" cy="4941869"/>
          </a:xfrm>
        </p:spPr>
        <p:txBody>
          <a:bodyPr>
            <a:normAutofit/>
          </a:bodyPr>
          <a:lstStyle/>
          <a:p>
            <a:r>
              <a:rPr lang="en-GB" dirty="0"/>
              <a:t>Can you describe the difference between the worldviews underpinning quantitative and qualitative research?</a:t>
            </a:r>
          </a:p>
          <a:p>
            <a:endParaRPr lang="en-GB" dirty="0"/>
          </a:p>
          <a:p>
            <a:pPr>
              <a:defRPr/>
            </a:pPr>
            <a:r>
              <a:rPr kumimoji="0" lang="en-GB" strike="noStrike" kern="1200" cap="none" spc="0" normalizeH="0" noProof="0" dirty="0">
                <a:ln>
                  <a:noFill/>
                </a:ln>
                <a:solidFill>
                  <a:schemeClr val="tx1">
                    <a:lumMod val="10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 you agree with any of the criticisms? </a:t>
            </a:r>
          </a:p>
          <a:p>
            <a:endParaRPr lang="en-GB" dirty="0"/>
          </a:p>
          <a:p>
            <a:pPr>
              <a:defRPr/>
            </a:pPr>
            <a:r>
              <a:rPr kumimoji="0" lang="en-GB" strike="noStrike" kern="1200" cap="none" spc="0" normalizeH="0" noProof="0" dirty="0">
                <a:ln>
                  <a:noFill/>
                </a:ln>
                <a:solidFill>
                  <a:schemeClr val="tx1">
                    <a:lumMod val="10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questions do you have?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44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F4C977-FFBE-4A51-84E0-59FAFD7AB83E}"/>
              </a:ext>
            </a:extLst>
          </p:cNvPr>
          <p:cNvGrpSpPr/>
          <p:nvPr/>
        </p:nvGrpSpPr>
        <p:grpSpPr>
          <a:xfrm>
            <a:off x="0" y="-45726"/>
            <a:ext cx="9144000" cy="6903727"/>
            <a:chOff x="0" y="-45726"/>
            <a:chExt cx="9144000" cy="6903727"/>
          </a:xfrm>
        </p:grpSpPr>
        <p:pic>
          <p:nvPicPr>
            <p:cNvPr id="2092" name="Picture 44" descr="Image result for criticism">
              <a:extLst>
                <a:ext uri="{FF2B5EF4-FFF2-40B4-BE49-F238E27FC236}">
                  <a16:creationId xmlns:a16="http://schemas.microsoft.com/office/drawing/2014/main" id="{F460AFF3-0F4B-40C0-A191-EE0F3CA14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626" y="1386797"/>
              <a:ext cx="8066374" cy="5471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4" descr="Image result for criticism">
              <a:extLst>
                <a:ext uri="{FF2B5EF4-FFF2-40B4-BE49-F238E27FC236}">
                  <a16:creationId xmlns:a16="http://schemas.microsoft.com/office/drawing/2014/main" id="{5615C2F9-2371-45DC-8CA6-42525F529E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277"/>
            <a:stretch/>
          </p:blipFill>
          <p:spPr bwMode="auto">
            <a:xfrm flipV="1">
              <a:off x="0" y="-45726"/>
              <a:ext cx="9144000" cy="1440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4" descr="Image result for criticism">
              <a:extLst>
                <a:ext uri="{FF2B5EF4-FFF2-40B4-BE49-F238E27FC236}">
                  <a16:creationId xmlns:a16="http://schemas.microsoft.com/office/drawing/2014/main" id="{80A1809B-6F5B-4BF5-9966-CA011F455C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341"/>
            <a:stretch/>
          </p:blipFill>
          <p:spPr bwMode="auto">
            <a:xfrm flipH="1">
              <a:off x="0" y="1385209"/>
              <a:ext cx="1077360" cy="5471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146" name="Object 6" hidden="1">
            <a:extLst>
              <a:ext uri="{FF2B5EF4-FFF2-40B4-BE49-F238E27FC236}">
                <a16:creationId xmlns:a16="http://schemas.microsoft.com/office/drawing/2014/main" id="{C40C388D-AEAD-4D66-B6AC-8486241E11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6146" name="Object 6" hidden="1">
                        <a:extLst>
                          <a:ext uri="{FF2B5EF4-FFF2-40B4-BE49-F238E27FC236}">
                            <a16:creationId xmlns:a16="http://schemas.microsoft.com/office/drawing/2014/main" id="{C40C388D-AEAD-4D66-B6AC-8486241E11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E005D3E-554D-47E0-8C73-40C979C6CC1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1" y="1916832"/>
            <a:ext cx="5476875" cy="4346316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PSY4013 – Intro to Social Psychology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5: Challenges to </a:t>
            </a:r>
            <a:b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Social Psychology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333399"/>
                </a:solidFill>
              </a:rPr>
              <a:t>B: Replication crisis</a:t>
            </a:r>
            <a:endParaRPr lang="en-US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905D242-DF5D-48C3-BF5E-25FEFBB8DC3D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76874" y="1799302"/>
            <a:ext cx="8562976" cy="5057825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endParaRPr kumimoji="0" lang="en-US" altLang="en-US" sz="3600" b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C743584-1C34-42B9-A26E-E707FD70723B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76608" y="-88584"/>
            <a:ext cx="3667392" cy="1885427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Lukas Wallrich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lukas.wallrich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@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stmarys.ac.uk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2020 </a:t>
            </a:r>
            <a:r>
              <a:rPr kumimoji="0" lang="en-US" altLang="en-US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en-US" altLang="en-US" sz="1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5C28BD0-87F0-4E60-9FF7-62ADA163403B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0" y="-88584"/>
            <a:ext cx="835789" cy="1885427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endParaRPr kumimoji="0" lang="en-US" altLang="en-US" sz="1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2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A5B7-C0CA-44A3-A7B9-9F8E8826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 the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8AC6-F09D-4362-BEA4-436BC1767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5174992" cy="4667250"/>
          </a:xfrm>
        </p:spPr>
        <p:txBody>
          <a:bodyPr>
            <a:normAutofit/>
          </a:bodyPr>
          <a:lstStyle/>
          <a:p>
            <a:r>
              <a:rPr lang="en-GB" dirty="0"/>
              <a:t>Quantitative (social) psychology</a:t>
            </a:r>
            <a:br>
              <a:rPr lang="en-GB" dirty="0"/>
            </a:br>
            <a:r>
              <a:rPr lang="en-GB" dirty="0"/>
              <a:t>aims to discover </a:t>
            </a:r>
            <a:r>
              <a:rPr lang="en-GB" b="1" dirty="0"/>
              <a:t>“universal” relationships</a:t>
            </a:r>
          </a:p>
          <a:p>
            <a:endParaRPr lang="en-GB" dirty="0"/>
          </a:p>
          <a:p>
            <a:r>
              <a:rPr lang="en-GB" dirty="0"/>
              <a:t>Should be able to predict what happens when we run an experiment again (accounting for variation due to chance)</a:t>
            </a:r>
          </a:p>
        </p:txBody>
      </p:sp>
    </p:spTree>
    <p:extLst>
      <p:ext uri="{BB962C8B-B14F-4D97-AF65-F5344CB8AC3E}">
        <p14:creationId xmlns:p14="http://schemas.microsoft.com/office/powerpoint/2010/main" val="7939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A5B7-C0CA-44A3-A7B9-9F8E8826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Replication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8AC6-F09D-4362-BEA4-436BC1767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25574"/>
            <a:ext cx="8515351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“Reproducibility project” in 2015 replicated 100 studies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1F277E-9A0B-46DF-8041-3EDE96C5E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8" y="1893569"/>
            <a:ext cx="5034430" cy="480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1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A5B7-C0CA-44A3-A7B9-9F8E8826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Replication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8AC6-F09D-4362-BEA4-436BC1767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6062"/>
            <a:ext cx="4870450" cy="5075237"/>
          </a:xfrm>
        </p:spPr>
        <p:txBody>
          <a:bodyPr>
            <a:normAutofit/>
          </a:bodyPr>
          <a:lstStyle/>
          <a:p>
            <a:r>
              <a:rPr lang="en-GB" dirty="0"/>
              <a:t>“Reproducibility project” in 2015 replicated 100 studies … only 36% again yielded significant results</a:t>
            </a:r>
          </a:p>
          <a:p>
            <a:r>
              <a:rPr lang="en-GB" dirty="0"/>
              <a:t>Replicated </a:t>
            </a:r>
            <a:r>
              <a:rPr lang="en-GB" b="1" dirty="0"/>
              <a:t>effect sizes were half </a:t>
            </a:r>
            <a:r>
              <a:rPr lang="en-GB" dirty="0"/>
              <a:t>those of original studies</a:t>
            </a:r>
          </a:p>
          <a:p>
            <a:r>
              <a:rPr lang="en-GB" b="1" dirty="0"/>
              <a:t>Worst in social psychology </a:t>
            </a:r>
            <a:r>
              <a:rPr lang="en-GB" dirty="0"/>
              <a:t>with ~25% replication</a:t>
            </a:r>
          </a:p>
          <a:p>
            <a:r>
              <a:rPr lang="en-GB" dirty="0"/>
              <a:t>Many Labs 2 project in 2018 had 50% success rate – again with much reduced effect sizes</a:t>
            </a:r>
          </a:p>
        </p:txBody>
      </p:sp>
    </p:spTree>
    <p:extLst>
      <p:ext uri="{BB962C8B-B14F-4D97-AF65-F5344CB8AC3E}">
        <p14:creationId xmlns:p14="http://schemas.microsoft.com/office/powerpoint/2010/main" val="2588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C6FE-691C-4E63-8B5C-BADECED4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well-known theories that are in doubt or debunked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0C138-B1BD-46B3-A04C-0B7094F26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3871"/>
            <a:ext cx="5022850" cy="415309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Ego depletion / decision fatigue</a:t>
            </a:r>
          </a:p>
          <a:p>
            <a:endParaRPr lang="en-GB" dirty="0"/>
          </a:p>
          <a:p>
            <a:r>
              <a:rPr lang="en-GB" dirty="0"/>
              <a:t>Social priming </a:t>
            </a:r>
            <a:br>
              <a:rPr lang="en-GB" dirty="0"/>
            </a:br>
            <a:r>
              <a:rPr lang="en-GB" dirty="0"/>
              <a:t>(e.g., warmth of drink = </a:t>
            </a:r>
            <a:br>
              <a:rPr lang="en-GB" dirty="0"/>
            </a:br>
            <a:r>
              <a:rPr lang="en-GB" dirty="0"/>
              <a:t>warmth of person)</a:t>
            </a:r>
          </a:p>
          <a:p>
            <a:endParaRPr lang="en-GB" dirty="0"/>
          </a:p>
          <a:p>
            <a:r>
              <a:rPr lang="en-GB" dirty="0"/>
              <a:t>Marshmallow test</a:t>
            </a:r>
          </a:p>
          <a:p>
            <a:endParaRPr lang="en-GB" dirty="0"/>
          </a:p>
          <a:p>
            <a:r>
              <a:rPr lang="en-GB" dirty="0"/>
              <a:t>Stereotype threat?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44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E2A4-D9D2-4233-ABEE-86206003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Psychology as a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02A10-413B-4ED6-B009-544F8888C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673"/>
            <a:ext cx="6038850" cy="21402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Psychology started in 19</a:t>
            </a:r>
            <a:r>
              <a:rPr lang="en-GB" baseline="30000" dirty="0"/>
              <a:t>th</a:t>
            </a:r>
            <a:r>
              <a:rPr lang="en-GB" dirty="0"/>
              <a:t> century, focus on questions that philosophers spent 2,500 years on</a:t>
            </a:r>
          </a:p>
          <a:p>
            <a:endParaRPr lang="en-GB" dirty="0"/>
          </a:p>
          <a:p>
            <a:r>
              <a:rPr lang="en-GB" dirty="0"/>
              <a:t>So: out of the armchair, </a:t>
            </a:r>
            <a:br>
              <a:rPr lang="en-GB" dirty="0"/>
            </a:br>
            <a:r>
              <a:rPr lang="en-GB" dirty="0"/>
              <a:t>into the </a:t>
            </a:r>
            <a:r>
              <a:rPr lang="en-GB" b="1" dirty="0"/>
              <a:t>scientific method</a:t>
            </a:r>
          </a:p>
        </p:txBody>
      </p:sp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12F41868-21CF-49A9-B71C-29AB3B489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/>
          <a:stretch/>
        </p:blipFill>
        <p:spPr bwMode="auto">
          <a:xfrm>
            <a:off x="2546682" y="4078554"/>
            <a:ext cx="4168443" cy="195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freud">
            <a:extLst>
              <a:ext uri="{FF2B5EF4-FFF2-40B4-BE49-F238E27FC236}">
                <a16:creationId xmlns:a16="http://schemas.microsoft.com/office/drawing/2014/main" id="{0328A7D3-4759-433D-9E60-D8DA5FB11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9" y="4078554"/>
            <a:ext cx="2933521" cy="195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76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04FC3-94EF-4C9F-BC35-1EA3CEB7A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Insight from replications is limited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2715-2672-42DB-B2FF-0550123D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3369"/>
            <a:ext cx="7886700" cy="935504"/>
          </a:xfrm>
        </p:spPr>
        <p:txBody>
          <a:bodyPr>
            <a:normAutofit/>
          </a:bodyPr>
          <a:lstStyle/>
          <a:p>
            <a:r>
              <a:rPr lang="en-GB" sz="2200" dirty="0"/>
              <a:t>Any conclusion can describe reality correctly </a:t>
            </a:r>
            <a:br>
              <a:rPr lang="en-GB" sz="2200" dirty="0"/>
            </a:br>
            <a:r>
              <a:rPr lang="en-GB" sz="2200" dirty="0"/>
              <a:t>or incorrectly – in the legal system and in stats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FAB180-3AFE-4644-A8B2-BB3801DA3C08}"/>
              </a:ext>
            </a:extLst>
          </p:cNvPr>
          <p:cNvSpPr txBox="1">
            <a:spLocks/>
          </p:cNvSpPr>
          <p:nvPr/>
        </p:nvSpPr>
        <p:spPr>
          <a:xfrm>
            <a:off x="628650" y="5116293"/>
            <a:ext cx="6051550" cy="1434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 theory, we are </a:t>
            </a:r>
            <a:r>
              <a:rPr lang="en-GB" b="1" dirty="0"/>
              <a:t>more concerned about false positives than false negatives </a:t>
            </a:r>
            <a:r>
              <a:rPr lang="en-GB" dirty="0"/>
              <a:t>(# Type I errors &lt; # Type II errors)</a:t>
            </a:r>
          </a:p>
          <a:p>
            <a:r>
              <a:rPr lang="en-GB" dirty="0"/>
              <a:t>So should see somewhat more replications that wrongly fail to confirm findings than findings that are correctly debunked </a:t>
            </a:r>
            <a:r>
              <a:rPr lang="en-GB" i="1" dirty="0"/>
              <a:t>by a single replication </a:t>
            </a:r>
            <a:r>
              <a:rPr lang="en-GB" dirty="0">
                <a:sym typeface="Wingdings" panose="05000000000000000000" pitchFamily="2" charset="2"/>
              </a:rPr>
              <a:t> but, Many Labs 2 had huge sample sizes, thus low likelihood of Type II error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C808D-C1AA-4F52-8918-B07F34D6FC84}"/>
              </a:ext>
            </a:extLst>
          </p:cNvPr>
          <p:cNvGrpSpPr/>
          <p:nvPr/>
        </p:nvGrpSpPr>
        <p:grpSpPr>
          <a:xfrm>
            <a:off x="898406" y="2247022"/>
            <a:ext cx="4629388" cy="2700188"/>
            <a:chOff x="2257306" y="3162532"/>
            <a:chExt cx="4629388" cy="2700188"/>
          </a:xfrm>
        </p:grpSpPr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CBC58CC-7E34-4E6E-AFAE-5F5DD5E62F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62"/>
            <a:stretch/>
          </p:blipFill>
          <p:spPr>
            <a:xfrm>
              <a:off x="2257306" y="3162532"/>
              <a:ext cx="4629388" cy="270018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B8932C-036C-46FA-8B1F-9AB37D54F9C9}"/>
                </a:ext>
              </a:extLst>
            </p:cNvPr>
            <p:cNvSpPr txBox="1"/>
            <p:nvPr/>
          </p:nvSpPr>
          <p:spPr>
            <a:xfrm>
              <a:off x="5522976" y="4706112"/>
              <a:ext cx="1085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Type I error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6D3C28-E65E-46DC-8C68-E31432ADD192}"/>
                </a:ext>
              </a:extLst>
            </p:cNvPr>
            <p:cNvSpPr txBox="1"/>
            <p:nvPr/>
          </p:nvSpPr>
          <p:spPr>
            <a:xfrm>
              <a:off x="4255008" y="5488525"/>
              <a:ext cx="1085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Type II error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686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0C15B-5558-4091-8056-CBE53EAD8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replication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0EB87A-2177-4875-904C-EC5E39B85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6" b="12799"/>
          <a:stretch/>
        </p:blipFill>
        <p:spPr>
          <a:xfrm>
            <a:off x="628650" y="3783106"/>
            <a:ext cx="4462272" cy="226476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336FD4-C47F-45A5-BEBD-DB3F4097862D}"/>
              </a:ext>
            </a:extLst>
          </p:cNvPr>
          <p:cNvSpPr txBox="1">
            <a:spLocks/>
          </p:cNvSpPr>
          <p:nvPr/>
        </p:nvSpPr>
        <p:spPr>
          <a:xfrm>
            <a:off x="-3562350" y="1825625"/>
            <a:ext cx="30110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accent2"/>
                </a:solidFill>
              </a:rPr>
              <a:t>Direct: </a:t>
            </a:r>
            <a:r>
              <a:rPr lang="en-GB" dirty="0"/>
              <a:t>follows original protocol in as far as possible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2"/>
                </a:solidFill>
              </a:rPr>
              <a:t>Conceptual: </a:t>
            </a:r>
            <a:r>
              <a:rPr lang="en-GB" dirty="0"/>
              <a:t>tries to capture the idea in a different way</a:t>
            </a:r>
          </a:p>
        </p:txBody>
      </p:sp>
      <p:pic>
        <p:nvPicPr>
          <p:cNvPr id="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FF6040-7F25-4098-AC8D-6424B1183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24"/>
          <a:stretch/>
        </p:blipFill>
        <p:spPr>
          <a:xfrm>
            <a:off x="628650" y="1690689"/>
            <a:ext cx="4462272" cy="209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69E1-8FDB-46A2-B125-A51F0656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333" y="629266"/>
            <a:ext cx="4771104" cy="1676603"/>
          </a:xfrm>
        </p:spPr>
        <p:txBody>
          <a:bodyPr>
            <a:normAutofit/>
          </a:bodyPr>
          <a:lstStyle/>
          <a:p>
            <a:r>
              <a:rPr lang="en-GB" sz="3700" dirty="0"/>
              <a:t>Why do we get </a:t>
            </a:r>
            <a:br>
              <a:rPr lang="en-GB" sz="3700" dirty="0"/>
            </a:br>
            <a:r>
              <a:rPr lang="en-GB" sz="3700" dirty="0"/>
              <a:t>so many false positives?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830F2-3D5D-4A24-9ED8-8A8A329E1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2659422"/>
            <a:ext cx="3845272" cy="378541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Fabrication (limited!)</a:t>
            </a:r>
          </a:p>
          <a:p>
            <a:endParaRPr lang="en-GB" dirty="0"/>
          </a:p>
          <a:p>
            <a:r>
              <a:rPr lang="en-GB" dirty="0"/>
              <a:t>Data analysis</a:t>
            </a:r>
          </a:p>
          <a:p>
            <a:endParaRPr lang="en-GB" dirty="0"/>
          </a:p>
          <a:p>
            <a:r>
              <a:rPr lang="en-GB" dirty="0"/>
              <a:t>Publishing bias</a:t>
            </a:r>
          </a:p>
          <a:p>
            <a:endParaRPr lang="en-GB" dirty="0"/>
          </a:p>
          <a:p>
            <a:r>
              <a:rPr lang="en-GB" dirty="0"/>
              <a:t>A problem with statistics</a:t>
            </a:r>
          </a:p>
          <a:p>
            <a:endParaRPr lang="en-GB" dirty="0"/>
          </a:p>
        </p:txBody>
      </p:sp>
      <p:pic>
        <p:nvPicPr>
          <p:cNvPr id="7170" name="Picture 2" descr="Image result for danger signs">
            <a:extLst>
              <a:ext uri="{FF2B5EF4-FFF2-40B4-BE49-F238E27FC236}">
                <a16:creationId xmlns:a16="http://schemas.microsoft.com/office/drawing/2014/main" id="{349457AF-D820-4C89-A591-D1B60AB38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3" r="17699" b="2"/>
          <a:stretch/>
        </p:blipFill>
        <p:spPr bwMode="auto">
          <a:xfrm>
            <a:off x="0" y="-838649"/>
            <a:ext cx="2309294" cy="31445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53C97-13EB-492A-9EF7-463A169B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with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DA81-4943-47CE-B3FE-CFC64ED5E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5100"/>
            <a:ext cx="5899150" cy="542290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Fabrication </a:t>
            </a:r>
            <a:r>
              <a:rPr lang="en-GB" dirty="0"/>
              <a:t>of results (e.g., Michael LaCour)</a:t>
            </a:r>
          </a:p>
          <a:p>
            <a:endParaRPr lang="en-GB" sz="1700" dirty="0"/>
          </a:p>
          <a:p>
            <a:r>
              <a:rPr lang="en-GB" b="1" dirty="0">
                <a:solidFill>
                  <a:schemeClr val="accent2"/>
                </a:solidFill>
              </a:rPr>
              <a:t>‘p-hacking’: </a:t>
            </a:r>
          </a:p>
          <a:p>
            <a:pPr lvl="1"/>
            <a:r>
              <a:rPr lang="en-GB" i="1" dirty="0"/>
              <a:t>Slow</a:t>
            </a:r>
            <a:r>
              <a:rPr lang="en-GB" dirty="0"/>
              <a:t>: making analytical choices motivated by getting p below .05 (e.g., stopping data collection, excluding participants, removing outliers, transforming data, etc)</a:t>
            </a:r>
          </a:p>
          <a:p>
            <a:pPr lvl="1"/>
            <a:r>
              <a:rPr lang="en-GB" i="1" dirty="0"/>
              <a:t>Fast:</a:t>
            </a:r>
            <a:r>
              <a:rPr lang="en-GB" dirty="0"/>
              <a:t> running lots of different comparisons (e.g., many different predictors, or outcomes, all tested separately) </a:t>
            </a:r>
          </a:p>
          <a:p>
            <a:endParaRPr lang="en-GB" dirty="0"/>
          </a:p>
          <a:p>
            <a:r>
              <a:rPr lang="en-GB" b="1" dirty="0" err="1">
                <a:solidFill>
                  <a:schemeClr val="accent2"/>
                </a:solidFill>
              </a:rPr>
              <a:t>HARKing</a:t>
            </a:r>
            <a:r>
              <a:rPr lang="en-GB" b="1" dirty="0">
                <a:solidFill>
                  <a:schemeClr val="accent2"/>
                </a:solidFill>
              </a:rPr>
              <a:t>:</a:t>
            </a:r>
            <a:r>
              <a:rPr lang="en-GB" dirty="0"/>
              <a:t> explore your data, look for patterns, and then test promising ones for significance (</a:t>
            </a:r>
            <a:r>
              <a:rPr lang="en-GB" i="1" dirty="0"/>
              <a:t>strict rule</a:t>
            </a:r>
            <a:r>
              <a:rPr lang="en-GB" dirty="0"/>
              <a:t>: should not look at your data before making decisions on statistical tests)</a:t>
            </a:r>
          </a:p>
          <a:p>
            <a:endParaRPr lang="en-GB" dirty="0"/>
          </a:p>
          <a:p>
            <a:r>
              <a:rPr lang="en-GB" b="1" dirty="0">
                <a:solidFill>
                  <a:schemeClr val="accent2"/>
                </a:solidFill>
              </a:rPr>
              <a:t>Garden of forking paths: </a:t>
            </a:r>
            <a:r>
              <a:rPr lang="en-GB" dirty="0"/>
              <a:t>need to legitimately make dozens of choices in data analysis – can subtly use each to move towards desired result</a:t>
            </a:r>
          </a:p>
          <a:p>
            <a:endParaRPr lang="en-GB" dirty="0"/>
          </a:p>
          <a:p>
            <a:pPr marL="0" indent="0" algn="r">
              <a:buNone/>
            </a:pPr>
            <a:r>
              <a:rPr lang="en-US" alt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you torture your data long enough, </a:t>
            </a:r>
            <a:br>
              <a:rPr lang="en-US" alt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will confess to anything.” -Ronald Coase</a:t>
            </a:r>
            <a:endParaRPr lang="en-US" alt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7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C641-7097-4595-AE94-BF3BC296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It is not just about (subtly) cheating with the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4DA2E-A000-446D-A954-ED4E9A563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132410"/>
            <a:ext cx="6984897" cy="23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69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C641-7097-4595-AE94-BF3BC296D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0198"/>
            <a:ext cx="7886700" cy="1325563"/>
          </a:xfrm>
        </p:spPr>
        <p:txBody>
          <a:bodyPr/>
          <a:lstStyle/>
          <a:p>
            <a:r>
              <a:rPr lang="en-GB" dirty="0"/>
              <a:t>Data analysis is a </a:t>
            </a:r>
            <a:br>
              <a:rPr lang="en-GB" dirty="0"/>
            </a:br>
            <a:r>
              <a:rPr lang="en-GB" dirty="0"/>
              <a:t>creative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1B3B6-984E-416A-ADC3-EA86206A1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5530850" cy="474217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29 teams of statisticians </a:t>
            </a:r>
            <a:br>
              <a:rPr lang="en-GB" dirty="0"/>
            </a:br>
            <a:r>
              <a:rPr lang="en-GB" dirty="0"/>
              <a:t>analysed same dataset</a:t>
            </a:r>
          </a:p>
          <a:p>
            <a:endParaRPr lang="en-GB" dirty="0"/>
          </a:p>
          <a:p>
            <a:r>
              <a:rPr lang="en-GB" i="1" dirty="0"/>
              <a:t>Question:</a:t>
            </a:r>
            <a:r>
              <a:rPr lang="en-GB" dirty="0"/>
              <a:t> are soccer referees more likely to give red cards to dark-skinned than light-skinned players?</a:t>
            </a:r>
          </a:p>
          <a:p>
            <a:endParaRPr lang="en-GB" dirty="0"/>
          </a:p>
          <a:p>
            <a:r>
              <a:rPr lang="en-GB" dirty="0"/>
              <a:t>2/3 of teams found significant difference, 1/3 did not , large differences in effect sizes – and all used defensible methods</a:t>
            </a:r>
          </a:p>
          <a:p>
            <a:r>
              <a:rPr lang="en-GB" dirty="0"/>
              <a:t>Usually, only few get done and one gets published – and it tends to favour the researcher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4DA2E-A000-446D-A954-ED4E9A563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567" y="290197"/>
            <a:ext cx="3984333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7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6707-5A1B-48CB-94A2-6ED24560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605"/>
            <a:ext cx="7886700" cy="1325563"/>
          </a:xfrm>
        </p:spPr>
        <p:txBody>
          <a:bodyPr/>
          <a:lstStyle/>
          <a:p>
            <a:r>
              <a:rPr lang="en-GB" dirty="0"/>
              <a:t>Importance of pre-registrations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CEAF2-4EAE-4F33-B112-1AA520C3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17098"/>
            <a:ext cx="5975350" cy="400722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Creates a </a:t>
            </a:r>
            <a:r>
              <a:rPr lang="en-GB" b="1" dirty="0"/>
              <a:t>public record </a:t>
            </a:r>
            <a:r>
              <a:rPr lang="en-GB" dirty="0"/>
              <a:t>before the start of data collection of all relevant analytical choices:</a:t>
            </a:r>
          </a:p>
          <a:p>
            <a:pPr lvl="1"/>
            <a:r>
              <a:rPr lang="en-GB" dirty="0"/>
              <a:t>How much data will be collected?</a:t>
            </a:r>
          </a:p>
          <a:p>
            <a:pPr lvl="1"/>
            <a:r>
              <a:rPr lang="en-GB" dirty="0"/>
              <a:t>How will the data be processed?</a:t>
            </a:r>
          </a:p>
          <a:p>
            <a:pPr lvl="1"/>
            <a:r>
              <a:rPr lang="en-GB" dirty="0"/>
              <a:t>What specific statistical tests will be run?</a:t>
            </a:r>
          </a:p>
          <a:p>
            <a:r>
              <a:rPr lang="en-GB" dirty="0"/>
              <a:t>Generally embargoed until publication, </a:t>
            </a:r>
            <a:br>
              <a:rPr lang="en-GB" dirty="0"/>
            </a:br>
            <a:r>
              <a:rPr lang="en-GB" dirty="0"/>
              <a:t>then visible</a:t>
            </a:r>
          </a:p>
          <a:p>
            <a:endParaRPr lang="en-GB" dirty="0"/>
          </a:p>
          <a:p>
            <a:r>
              <a:rPr lang="en-GB" dirty="0"/>
              <a:t>Prevents </a:t>
            </a:r>
            <a:r>
              <a:rPr lang="en-GB" i="1" dirty="0"/>
              <a:t>p-hacking </a:t>
            </a:r>
            <a:r>
              <a:rPr lang="en-GB" dirty="0"/>
              <a:t>and meandering in the </a:t>
            </a:r>
            <a:r>
              <a:rPr lang="en-GB" i="1" dirty="0"/>
              <a:t>garden of forking paths, </a:t>
            </a:r>
            <a:r>
              <a:rPr lang="en-GB" dirty="0"/>
              <a:t>unless people cheat</a:t>
            </a:r>
            <a:endParaRPr lang="en-GB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5CE4D-0983-4276-BDA1-06013A277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93168"/>
            <a:ext cx="4181478" cy="814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9C444B-2CA1-4079-A25A-691C794FA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164" y="1393168"/>
            <a:ext cx="3613897" cy="8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6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E474-1AA5-4604-A3A3-4293F5327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Reproducible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57616-F685-4A75-B9C1-16943269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6280150" cy="4667249"/>
          </a:xfrm>
        </p:spPr>
        <p:txBody>
          <a:bodyPr>
            <a:normAutofit fontScale="92500"/>
          </a:bodyPr>
          <a:lstStyle/>
          <a:p>
            <a:r>
              <a:rPr lang="en-GB" dirty="0"/>
              <a:t>Reproduction: independent researchers </a:t>
            </a:r>
            <a:br>
              <a:rPr lang="en-GB" dirty="0"/>
            </a:br>
            <a:r>
              <a:rPr lang="en-GB" dirty="0"/>
              <a:t>analyse </a:t>
            </a:r>
            <a:r>
              <a:rPr lang="en-GB" i="1" dirty="0"/>
              <a:t>the same dataset </a:t>
            </a:r>
            <a:r>
              <a:rPr lang="en-GB" dirty="0"/>
              <a:t>after publication</a:t>
            </a:r>
          </a:p>
          <a:p>
            <a:r>
              <a:rPr lang="en-GB" dirty="0"/>
              <a:t>Movement argues that any reader should be able to reproduce analysis in an article, so publish</a:t>
            </a:r>
          </a:p>
          <a:p>
            <a:pPr lvl="1"/>
            <a:r>
              <a:rPr lang="en-GB" dirty="0"/>
              <a:t>Traditional article</a:t>
            </a:r>
          </a:p>
          <a:p>
            <a:pPr lvl="1"/>
            <a:r>
              <a:rPr lang="en-GB" dirty="0"/>
              <a:t>Data</a:t>
            </a:r>
          </a:p>
          <a:p>
            <a:pPr lvl="1"/>
            <a:r>
              <a:rPr lang="en-GB" dirty="0"/>
              <a:t>Statistical analysis code</a:t>
            </a:r>
          </a:p>
          <a:p>
            <a:pPr lvl="1"/>
            <a:r>
              <a:rPr lang="en-GB" dirty="0"/>
              <a:t>Any description needed to apply code to data</a:t>
            </a:r>
          </a:p>
          <a:p>
            <a:r>
              <a:rPr lang="en-GB" dirty="0"/>
              <a:t>More advanced in many fields, e.g., Political Science, gaining momentum in psychology (</a:t>
            </a:r>
            <a:r>
              <a:rPr lang="en-GB" i="1" dirty="0"/>
              <a:t>challenge: use of SPSS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126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659CE-B9BF-4F3B-9835-0074C7D2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moment for </a:t>
            </a:r>
            <a:br>
              <a:rPr lang="en-GB" dirty="0"/>
            </a:br>
            <a:r>
              <a:rPr lang="en-GB" dirty="0"/>
              <a:t>reproducible 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4E468-2436-42D0-BD7A-F93D03A12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801821"/>
            <a:ext cx="6337658" cy="2621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EF7FB7-5B22-4681-852A-88EE5C0FE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76" y="1931311"/>
            <a:ext cx="5225593" cy="4139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38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C47DA-A0BA-45E0-A93C-5EFA3D74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False positives due to </a:t>
            </a:r>
            <a:br>
              <a:rPr lang="en-GB" dirty="0"/>
            </a:br>
            <a:r>
              <a:rPr lang="en-GB" dirty="0"/>
              <a:t>publication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D5C1-73DC-43A2-8C3D-A317AF214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021A20-3B1A-4AAD-8081-0108E1A01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4500563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04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E2A4-D9D2-4233-ABEE-86206003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Assumptions of quantitative research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5C948A-4AD6-41D0-A2B8-DA9CCCAD3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688"/>
            <a:ext cx="6791325" cy="4570412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Ontology (what exists?):</a:t>
            </a:r>
          </a:p>
          <a:p>
            <a:pPr lvl="1"/>
            <a:r>
              <a:rPr lang="en-GB" dirty="0"/>
              <a:t>Things we want to study exist objectively</a:t>
            </a:r>
          </a:p>
          <a:p>
            <a:pPr lvl="1"/>
            <a:r>
              <a:rPr lang="en-GB" dirty="0"/>
              <a:t>There is an objective truth about relationships</a:t>
            </a:r>
          </a:p>
          <a:p>
            <a:pPr lvl="1"/>
            <a:r>
              <a:rPr lang="en-GB" dirty="0"/>
              <a:t>Those relationships are somewhat universal</a:t>
            </a:r>
          </a:p>
          <a:p>
            <a:pPr lvl="1"/>
            <a:r>
              <a:rPr lang="en-GB" i="1" dirty="0">
                <a:sym typeface="Wingdings" panose="05000000000000000000" pitchFamily="2" charset="2"/>
              </a:rPr>
              <a:t> Realism</a:t>
            </a:r>
            <a:endParaRPr lang="en-GB" i="1" dirty="0"/>
          </a:p>
          <a:p>
            <a:pPr lvl="1"/>
            <a:endParaRPr lang="en-GB" dirty="0"/>
          </a:p>
          <a:p>
            <a:r>
              <a:rPr lang="en-GB" b="1" dirty="0">
                <a:solidFill>
                  <a:schemeClr val="accent2"/>
                </a:solidFill>
              </a:rPr>
              <a:t>Epistemology (how can we know?):</a:t>
            </a:r>
          </a:p>
          <a:p>
            <a:pPr lvl="1"/>
            <a:r>
              <a:rPr lang="en-GB" dirty="0"/>
              <a:t>Can divide things into discrete categories,</a:t>
            </a:r>
            <a:br>
              <a:rPr lang="en-GB" dirty="0"/>
            </a:br>
            <a:r>
              <a:rPr lang="en-GB" dirty="0"/>
              <a:t>or describe them by small set of variables</a:t>
            </a:r>
          </a:p>
          <a:p>
            <a:pPr lvl="1"/>
            <a:r>
              <a:rPr lang="en-GB" dirty="0"/>
              <a:t>Can get progressively closer to truth through the scientific method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06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C47DA-A0BA-45E0-A93C-5EFA3D74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False positives due to </a:t>
            </a:r>
            <a:br>
              <a:rPr lang="en-GB" dirty="0"/>
            </a:br>
            <a:r>
              <a:rPr lang="en-GB" dirty="0"/>
              <a:t>publication bias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C883E-7143-4065-9D84-8CD2918AF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690690"/>
            <a:ext cx="4392612" cy="4941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9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6079-8E31-41CE-8076-CCA5C495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combat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0077A-7E00-4808-99AB-376AD0B63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0" y="5118892"/>
            <a:ext cx="6990790" cy="2747963"/>
          </a:xfrm>
        </p:spPr>
        <p:txBody>
          <a:bodyPr>
            <a:normAutofit/>
          </a:bodyPr>
          <a:lstStyle/>
          <a:p>
            <a:r>
              <a:rPr lang="en-GB" sz="2200" dirty="0"/>
              <a:t>If you read an experimental study that sounds interesting, you might want to have a look there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36837-9126-4C34-9DF4-12E7EAC00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4094626"/>
            <a:ext cx="7153275" cy="914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14DF648-2676-4F5C-9B89-35860E71BD18}"/>
              </a:ext>
            </a:extLst>
          </p:cNvPr>
          <p:cNvGrpSpPr/>
          <p:nvPr/>
        </p:nvGrpSpPr>
        <p:grpSpPr>
          <a:xfrm>
            <a:off x="628650" y="1483849"/>
            <a:ext cx="5797550" cy="2001434"/>
            <a:chOff x="1037104" y="1690689"/>
            <a:chExt cx="7478246" cy="2581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57C937-EAAC-41A3-90EE-C23147425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104" y="2020062"/>
              <a:ext cx="7478246" cy="225227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4C3FCA-AF11-4CBB-B9B3-4B4DADBE9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1837" y="1690689"/>
              <a:ext cx="2600325" cy="80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154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8360-19A5-4636-B519-245D43A7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61782" cy="1325563"/>
          </a:xfrm>
        </p:spPr>
        <p:txBody>
          <a:bodyPr>
            <a:normAutofit/>
          </a:bodyPr>
          <a:lstStyle/>
          <a:p>
            <a:r>
              <a:rPr lang="en-GB" sz="4000" dirty="0"/>
              <a:t>Two problems with standard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DA9D1-BFF4-4312-8E64-3C8738E82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645150" cy="4351338"/>
          </a:xfrm>
        </p:spPr>
        <p:txBody>
          <a:bodyPr/>
          <a:lstStyle/>
          <a:p>
            <a:r>
              <a:rPr lang="en-GB" dirty="0"/>
              <a:t>Null-hypothesis significance testing mixes weakness of the study with absence of a difference</a:t>
            </a:r>
          </a:p>
          <a:p>
            <a:pPr lvl="1"/>
            <a:r>
              <a:rPr lang="en-GB" dirty="0"/>
              <a:t>A small sample size with a large effect can have the same </a:t>
            </a:r>
            <a:r>
              <a:rPr lang="en-GB" i="1" dirty="0"/>
              <a:t>p-</a:t>
            </a:r>
            <a:r>
              <a:rPr lang="en-GB" dirty="0"/>
              <a:t>value as a large sample with small effect</a:t>
            </a:r>
          </a:p>
          <a:p>
            <a:pPr lvl="1"/>
            <a:r>
              <a:rPr lang="en-GB" dirty="0"/>
              <a:t>So it is hard to assess what null findings are about</a:t>
            </a:r>
          </a:p>
          <a:p>
            <a:endParaRPr lang="en-GB" dirty="0"/>
          </a:p>
          <a:p>
            <a:r>
              <a:rPr lang="en-GB" dirty="0"/>
              <a:t>And: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54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8360-19A5-4636-B519-245D43A7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61782" cy="1325563"/>
          </a:xfrm>
        </p:spPr>
        <p:txBody>
          <a:bodyPr>
            <a:normAutofit/>
          </a:bodyPr>
          <a:lstStyle/>
          <a:p>
            <a:r>
              <a:rPr lang="en-GB" sz="4000" dirty="0"/>
              <a:t>Two problems with standard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DA9D1-BFF4-4312-8E64-3C8738E82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8632"/>
            <a:ext cx="6013450" cy="498424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Null-hypothesis significance testing mixes weakness of the study with absence of a difference</a:t>
            </a:r>
          </a:p>
          <a:p>
            <a:pPr lvl="1"/>
            <a:r>
              <a:rPr lang="en-GB" dirty="0"/>
              <a:t>A small sample size with a large effect can have the same </a:t>
            </a:r>
            <a:r>
              <a:rPr lang="en-GB" i="1" dirty="0"/>
              <a:t>p-</a:t>
            </a:r>
            <a:r>
              <a:rPr lang="en-GB" dirty="0"/>
              <a:t>value as a large sample with small effect</a:t>
            </a:r>
          </a:p>
          <a:p>
            <a:pPr lvl="1"/>
            <a:r>
              <a:rPr lang="en-GB" dirty="0"/>
              <a:t>So it is hard to assess what null findings are about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And:</a:t>
            </a:r>
          </a:p>
          <a:p>
            <a:r>
              <a:rPr lang="en-GB" dirty="0"/>
              <a:t>Does not consider </a:t>
            </a:r>
            <a:r>
              <a:rPr lang="en-GB" i="1" dirty="0"/>
              <a:t>prior</a:t>
            </a:r>
            <a:r>
              <a:rPr lang="en-GB" dirty="0"/>
              <a:t> probabilities, which we probably should for extremely unlikely hypotheses</a:t>
            </a:r>
          </a:p>
          <a:p>
            <a:endParaRPr lang="en-GB" dirty="0"/>
          </a:p>
          <a:p>
            <a:r>
              <a:rPr lang="en-GB" dirty="0"/>
              <a:t>Bayesian statistics helps with both issues – </a:t>
            </a:r>
            <a:br>
              <a:rPr lang="en-GB" dirty="0"/>
            </a:br>
            <a:r>
              <a:rPr lang="en-GB" dirty="0"/>
              <a:t>something for another course</a:t>
            </a:r>
          </a:p>
        </p:txBody>
      </p:sp>
    </p:spTree>
    <p:extLst>
      <p:ext uri="{BB962C8B-B14F-4D97-AF65-F5344CB8AC3E}">
        <p14:creationId xmlns:p14="http://schemas.microsoft.com/office/powerpoint/2010/main" val="202311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B9796-0877-4401-80CA-B103329C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65616-335C-4298-95F1-28ABCBEFF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4873"/>
            <a:ext cx="626745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When you like an experiment, search for replications and meta-analyses</a:t>
            </a:r>
          </a:p>
          <a:p>
            <a:pPr lvl="1"/>
            <a:r>
              <a:rPr lang="en-GB" dirty="0"/>
              <a:t>If there are none, treat it as an interesting idea</a:t>
            </a:r>
          </a:p>
          <a:p>
            <a:pPr lvl="1"/>
            <a:endParaRPr lang="en-GB" dirty="0"/>
          </a:p>
          <a:p>
            <a:r>
              <a:rPr lang="en-GB" dirty="0"/>
              <a:t>Don’t believe a theory that is </a:t>
            </a:r>
            <a:br>
              <a:rPr lang="en-GB" dirty="0"/>
            </a:br>
            <a:r>
              <a:rPr lang="en-GB" dirty="0"/>
              <a:t>based on a single experiment</a:t>
            </a:r>
          </a:p>
          <a:p>
            <a:endParaRPr lang="en-GB" dirty="0"/>
          </a:p>
          <a:p>
            <a:r>
              <a:rPr lang="en-GB" dirty="0"/>
              <a:t>Don’t treat a failed replication as a killer argument – good theories are build on more than one experiment</a:t>
            </a:r>
          </a:p>
          <a:p>
            <a:pPr lvl="1"/>
            <a:endParaRPr lang="en-GB" dirty="0"/>
          </a:p>
          <a:p>
            <a:r>
              <a:rPr lang="en-GB" dirty="0"/>
              <a:t>Notice when articles report that the analyses were preregistered – it should increase our confidence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7C227D-979F-4825-9E9D-2E618617D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5669090"/>
            <a:ext cx="3524678" cy="94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974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F4C977-FFBE-4A51-84E0-59FAFD7AB83E}"/>
              </a:ext>
            </a:extLst>
          </p:cNvPr>
          <p:cNvGrpSpPr/>
          <p:nvPr/>
        </p:nvGrpSpPr>
        <p:grpSpPr>
          <a:xfrm>
            <a:off x="0" y="-45726"/>
            <a:ext cx="9144000" cy="6903727"/>
            <a:chOff x="0" y="-45726"/>
            <a:chExt cx="9144000" cy="6903727"/>
          </a:xfrm>
        </p:grpSpPr>
        <p:pic>
          <p:nvPicPr>
            <p:cNvPr id="2092" name="Picture 44" descr="Image result for criticism">
              <a:extLst>
                <a:ext uri="{FF2B5EF4-FFF2-40B4-BE49-F238E27FC236}">
                  <a16:creationId xmlns:a16="http://schemas.microsoft.com/office/drawing/2014/main" id="{F460AFF3-0F4B-40C0-A191-EE0F3CA14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626" y="1386797"/>
              <a:ext cx="8066374" cy="5471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4" descr="Image result for criticism">
              <a:extLst>
                <a:ext uri="{FF2B5EF4-FFF2-40B4-BE49-F238E27FC236}">
                  <a16:creationId xmlns:a16="http://schemas.microsoft.com/office/drawing/2014/main" id="{5615C2F9-2371-45DC-8CA6-42525F529E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277"/>
            <a:stretch/>
          </p:blipFill>
          <p:spPr bwMode="auto">
            <a:xfrm flipV="1">
              <a:off x="0" y="-45726"/>
              <a:ext cx="9144000" cy="1440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4" descr="Image result for criticism">
              <a:extLst>
                <a:ext uri="{FF2B5EF4-FFF2-40B4-BE49-F238E27FC236}">
                  <a16:creationId xmlns:a16="http://schemas.microsoft.com/office/drawing/2014/main" id="{80A1809B-6F5B-4BF5-9966-CA011F455C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341"/>
            <a:stretch/>
          </p:blipFill>
          <p:spPr bwMode="auto">
            <a:xfrm flipH="1">
              <a:off x="0" y="1385209"/>
              <a:ext cx="1077360" cy="5471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146" name="Object 6" hidden="1">
            <a:extLst>
              <a:ext uri="{FF2B5EF4-FFF2-40B4-BE49-F238E27FC236}">
                <a16:creationId xmlns:a16="http://schemas.microsoft.com/office/drawing/2014/main" id="{C40C388D-AEAD-4D66-B6AC-8486241E11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6146" name="Object 6" hidden="1">
                        <a:extLst>
                          <a:ext uri="{FF2B5EF4-FFF2-40B4-BE49-F238E27FC236}">
                            <a16:creationId xmlns:a16="http://schemas.microsoft.com/office/drawing/2014/main" id="{C40C388D-AEAD-4D66-B6AC-8486241E11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E005D3E-554D-47E0-8C73-40C979C6CC1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1" y="1916832"/>
            <a:ext cx="5476875" cy="4346316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PSY4013 – Intro to Social Psychology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5: Challenges to </a:t>
            </a:r>
            <a:b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Social Psychology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333399"/>
                </a:solidFill>
              </a:rPr>
              <a:t>C: Attitude-</a:t>
            </a:r>
            <a:br>
              <a:rPr lang="en-US" altLang="en-US" sz="3600" b="1" dirty="0">
                <a:solidFill>
                  <a:srgbClr val="333399"/>
                </a:solidFill>
              </a:rPr>
            </a:br>
            <a:r>
              <a:rPr lang="en-US" altLang="en-US" sz="3600" b="1" dirty="0" err="1">
                <a:solidFill>
                  <a:srgbClr val="333399"/>
                </a:solidFill>
              </a:rPr>
              <a:t>behaviour</a:t>
            </a:r>
            <a:r>
              <a:rPr lang="en-US" altLang="en-US" sz="3600" b="1" dirty="0">
                <a:solidFill>
                  <a:srgbClr val="333399"/>
                </a:solidFill>
              </a:rPr>
              <a:t> links</a:t>
            </a:r>
            <a:endParaRPr lang="en-US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905D242-DF5D-48C3-BF5E-25FEFBB8DC3D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76874" y="1799302"/>
            <a:ext cx="8562976" cy="5057825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endParaRPr kumimoji="0" lang="en-US" altLang="en-US" sz="3600" b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C743584-1C34-42B9-A26E-E707FD70723B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76608" y="-88584"/>
            <a:ext cx="3667392" cy="1885427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Lukas Wallrich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lukas.wallrich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@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stmarys.ac.uk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2020 </a:t>
            </a:r>
            <a:r>
              <a:rPr kumimoji="0" lang="en-US" altLang="en-US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en-US" altLang="en-US" sz="1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5C28BD0-87F0-4E60-9FF7-62ADA163403B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0" y="-88584"/>
            <a:ext cx="835789" cy="1885427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endParaRPr kumimoji="0" lang="en-US" altLang="en-US" sz="1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2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CF03-3C0C-4F0A-970B-47FC2E3E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Studying attitudes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29187-1EF3-4860-A5C8-571E4FF7E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4"/>
            <a:ext cx="4933949" cy="50323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Social psychologists study attitudes towards …</a:t>
            </a:r>
          </a:p>
          <a:p>
            <a:pPr lvl="1"/>
            <a:r>
              <a:rPr lang="en-GB" dirty="0"/>
              <a:t>Behaviours</a:t>
            </a:r>
          </a:p>
          <a:p>
            <a:pPr lvl="1"/>
            <a:r>
              <a:rPr lang="en-GB" dirty="0"/>
              <a:t>Social groups</a:t>
            </a:r>
          </a:p>
          <a:p>
            <a:pPr lvl="1"/>
            <a:r>
              <a:rPr lang="en-GB" dirty="0"/>
              <a:t>Environmental protection</a:t>
            </a:r>
          </a:p>
          <a:p>
            <a:pPr lvl="1"/>
            <a:endParaRPr lang="en-GB" dirty="0"/>
          </a:p>
          <a:p>
            <a:r>
              <a:rPr lang="en-GB" dirty="0"/>
              <a:t>Attitudes: </a:t>
            </a:r>
          </a:p>
          <a:p>
            <a:pPr lvl="1"/>
            <a:r>
              <a:rPr lang="en-GB" dirty="0"/>
              <a:t>“Relatively enduring evaluation of an attitude object” (</a:t>
            </a:r>
            <a:r>
              <a:rPr lang="en-GB" dirty="0" err="1"/>
              <a:t>Albarracín</a:t>
            </a:r>
            <a:r>
              <a:rPr lang="en-GB" dirty="0"/>
              <a:t> et al., 2005)</a:t>
            </a:r>
          </a:p>
          <a:p>
            <a:pPr lvl="1"/>
            <a:r>
              <a:rPr lang="en-GB" dirty="0"/>
              <a:t>Like / dislike / Love / hate</a:t>
            </a:r>
          </a:p>
          <a:p>
            <a:pPr lvl="1"/>
            <a:r>
              <a:rPr lang="en-GB" dirty="0"/>
              <a:t>Cognitive and affective evaluation and behavioural intention</a:t>
            </a:r>
          </a:p>
        </p:txBody>
      </p:sp>
      <p:pic>
        <p:nvPicPr>
          <p:cNvPr id="4098" name="Picture 2" descr="Image result for toothbrush">
            <a:extLst>
              <a:ext uri="{FF2B5EF4-FFF2-40B4-BE49-F238E27FC236}">
                <a16:creationId xmlns:a16="http://schemas.microsoft.com/office/drawing/2014/main" id="{2E29276C-E7E5-471C-B518-7E2871F54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08" y="4884784"/>
            <a:ext cx="2068781" cy="206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ice cream">
            <a:extLst>
              <a:ext uri="{FF2B5EF4-FFF2-40B4-BE49-F238E27FC236}">
                <a16:creationId xmlns:a16="http://schemas.microsoft.com/office/drawing/2014/main" id="{F157EA14-7FF4-478F-A8A4-126FDA5C9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51" y="4188083"/>
            <a:ext cx="1426276" cy="26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3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CF03-3C0C-4F0A-970B-47FC2E3E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67" y="-269875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How to study attitudes?</a:t>
            </a:r>
          </a:p>
        </p:txBody>
      </p:sp>
      <p:sp>
        <p:nvSpPr>
          <p:cNvPr id="6" name="Rectangle 5" descr="Questions">
            <a:extLst>
              <a:ext uri="{FF2B5EF4-FFF2-40B4-BE49-F238E27FC236}">
                <a16:creationId xmlns:a16="http://schemas.microsoft.com/office/drawing/2014/main" id="{735CFF6F-C7F2-4FFB-88F1-1A15EB242508}"/>
              </a:ext>
            </a:extLst>
          </p:cNvPr>
          <p:cNvSpPr/>
          <p:nvPr/>
        </p:nvSpPr>
        <p:spPr>
          <a:xfrm>
            <a:off x="4123168" y="683000"/>
            <a:ext cx="1267128" cy="126712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8AD99C4-F203-4280-839E-82294917E58C}"/>
              </a:ext>
            </a:extLst>
          </p:cNvPr>
          <p:cNvSpPr/>
          <p:nvPr/>
        </p:nvSpPr>
        <p:spPr>
          <a:xfrm>
            <a:off x="2946549" y="2129443"/>
            <a:ext cx="3620367" cy="543055"/>
          </a:xfrm>
          <a:custGeom>
            <a:avLst/>
            <a:gdLst>
              <a:gd name="connsiteX0" fmla="*/ 0 w 3620367"/>
              <a:gd name="connsiteY0" fmla="*/ 0 h 543055"/>
              <a:gd name="connsiteX1" fmla="*/ 3620367 w 3620367"/>
              <a:gd name="connsiteY1" fmla="*/ 0 h 543055"/>
              <a:gd name="connsiteX2" fmla="*/ 3620367 w 3620367"/>
              <a:gd name="connsiteY2" fmla="*/ 543055 h 543055"/>
              <a:gd name="connsiteX3" fmla="*/ 0 w 3620367"/>
              <a:gd name="connsiteY3" fmla="*/ 543055 h 543055"/>
              <a:gd name="connsiteX4" fmla="*/ 0 w 3620367"/>
              <a:gd name="connsiteY4" fmla="*/ 0 h 5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0367" h="543055">
                <a:moveTo>
                  <a:pt x="0" y="0"/>
                </a:moveTo>
                <a:lnTo>
                  <a:pt x="3620367" y="0"/>
                </a:lnTo>
                <a:lnTo>
                  <a:pt x="3620367" y="543055"/>
                </a:lnTo>
                <a:lnTo>
                  <a:pt x="0" y="5430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GB" sz="2700" kern="1200" dirty="0"/>
              <a:t>Ask people (self-reports)</a:t>
            </a:r>
            <a:endParaRPr lang="en-US" sz="27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102E68-7BD6-43AD-B652-84A9B7AEA9F0}"/>
              </a:ext>
            </a:extLst>
          </p:cNvPr>
          <p:cNvSpPr/>
          <p:nvPr/>
        </p:nvSpPr>
        <p:spPr>
          <a:xfrm>
            <a:off x="2946549" y="2755900"/>
            <a:ext cx="3620367" cy="2097209"/>
          </a:xfrm>
          <a:custGeom>
            <a:avLst/>
            <a:gdLst>
              <a:gd name="connsiteX0" fmla="*/ 0 w 3620367"/>
              <a:gd name="connsiteY0" fmla="*/ 0 h 2097209"/>
              <a:gd name="connsiteX1" fmla="*/ 3620367 w 3620367"/>
              <a:gd name="connsiteY1" fmla="*/ 0 h 2097209"/>
              <a:gd name="connsiteX2" fmla="*/ 3620367 w 3620367"/>
              <a:gd name="connsiteY2" fmla="*/ 2097209 h 2097209"/>
              <a:gd name="connsiteX3" fmla="*/ 0 w 3620367"/>
              <a:gd name="connsiteY3" fmla="*/ 2097209 h 2097209"/>
              <a:gd name="connsiteX4" fmla="*/ 0 w 3620367"/>
              <a:gd name="connsiteY4" fmla="*/ 0 h 209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0367" h="2097209">
                <a:moveTo>
                  <a:pt x="0" y="0"/>
                </a:moveTo>
                <a:lnTo>
                  <a:pt x="3620367" y="0"/>
                </a:lnTo>
                <a:lnTo>
                  <a:pt x="3620367" y="2097209"/>
                </a:lnTo>
                <a:lnTo>
                  <a:pt x="0" y="20972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kern="1200" dirty="0"/>
              <a:t>Social desirability</a:t>
            </a:r>
            <a:endParaRPr lang="en-US" sz="2200" kern="1200" dirty="0"/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kern="1200" dirty="0"/>
              <a:t>Self deception</a:t>
            </a:r>
            <a:endParaRPr lang="en-US" sz="2200" kern="1200" dirty="0"/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kern="1200" dirty="0"/>
              <a:t>Measuring vs creating</a:t>
            </a:r>
            <a:endParaRPr lang="en-US" sz="2200" kern="1200" dirty="0"/>
          </a:p>
        </p:txBody>
      </p:sp>
      <p:sp>
        <p:nvSpPr>
          <p:cNvPr id="9" name="Rectangle 8" descr="Brain in head">
            <a:extLst>
              <a:ext uri="{FF2B5EF4-FFF2-40B4-BE49-F238E27FC236}">
                <a16:creationId xmlns:a16="http://schemas.microsoft.com/office/drawing/2014/main" id="{53E47E2A-99AF-4720-948E-EE4F94461439}"/>
              </a:ext>
            </a:extLst>
          </p:cNvPr>
          <p:cNvSpPr/>
          <p:nvPr/>
        </p:nvSpPr>
        <p:spPr>
          <a:xfrm>
            <a:off x="1582301" y="2687891"/>
            <a:ext cx="1267128" cy="126712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C28853-C9EB-4A95-9A12-A43B1DD4C1DD}"/>
              </a:ext>
            </a:extLst>
          </p:cNvPr>
          <p:cNvSpPr/>
          <p:nvPr/>
        </p:nvSpPr>
        <p:spPr>
          <a:xfrm>
            <a:off x="311867" y="3955019"/>
            <a:ext cx="3620367" cy="543055"/>
          </a:xfrm>
          <a:custGeom>
            <a:avLst/>
            <a:gdLst>
              <a:gd name="connsiteX0" fmla="*/ 0 w 3620367"/>
              <a:gd name="connsiteY0" fmla="*/ 0 h 543055"/>
              <a:gd name="connsiteX1" fmla="*/ 3620367 w 3620367"/>
              <a:gd name="connsiteY1" fmla="*/ 0 h 543055"/>
              <a:gd name="connsiteX2" fmla="*/ 3620367 w 3620367"/>
              <a:gd name="connsiteY2" fmla="*/ 543055 h 543055"/>
              <a:gd name="connsiteX3" fmla="*/ 0 w 3620367"/>
              <a:gd name="connsiteY3" fmla="*/ 543055 h 543055"/>
              <a:gd name="connsiteX4" fmla="*/ 0 w 3620367"/>
              <a:gd name="connsiteY4" fmla="*/ 0 h 5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0367" h="543055">
                <a:moveTo>
                  <a:pt x="0" y="0"/>
                </a:moveTo>
                <a:lnTo>
                  <a:pt x="3620367" y="0"/>
                </a:lnTo>
                <a:lnTo>
                  <a:pt x="3620367" y="543055"/>
                </a:lnTo>
                <a:lnTo>
                  <a:pt x="0" y="5430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GB" sz="2700" kern="1200" dirty="0"/>
              <a:t>Observe</a:t>
            </a:r>
            <a:endParaRPr lang="en-US" sz="27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CC7B921-615F-4AFA-B91A-C2BF7D8BB3DF}"/>
              </a:ext>
            </a:extLst>
          </p:cNvPr>
          <p:cNvSpPr/>
          <p:nvPr/>
        </p:nvSpPr>
        <p:spPr>
          <a:xfrm>
            <a:off x="311867" y="4581476"/>
            <a:ext cx="3620367" cy="2097209"/>
          </a:xfrm>
          <a:custGeom>
            <a:avLst/>
            <a:gdLst>
              <a:gd name="connsiteX0" fmla="*/ 0 w 3620367"/>
              <a:gd name="connsiteY0" fmla="*/ 0 h 2097209"/>
              <a:gd name="connsiteX1" fmla="*/ 3620367 w 3620367"/>
              <a:gd name="connsiteY1" fmla="*/ 0 h 2097209"/>
              <a:gd name="connsiteX2" fmla="*/ 3620367 w 3620367"/>
              <a:gd name="connsiteY2" fmla="*/ 2097209 h 2097209"/>
              <a:gd name="connsiteX3" fmla="*/ 0 w 3620367"/>
              <a:gd name="connsiteY3" fmla="*/ 2097209 h 2097209"/>
              <a:gd name="connsiteX4" fmla="*/ 0 w 3620367"/>
              <a:gd name="connsiteY4" fmla="*/ 0 h 209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0367" h="2097209">
                <a:moveTo>
                  <a:pt x="0" y="0"/>
                </a:moveTo>
                <a:lnTo>
                  <a:pt x="3620367" y="0"/>
                </a:lnTo>
                <a:lnTo>
                  <a:pt x="3620367" y="2097209"/>
                </a:lnTo>
                <a:lnTo>
                  <a:pt x="0" y="20972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kern="1200" dirty="0"/>
              <a:t>Arousal &amp; facial expressions (Mendes, 2008)</a:t>
            </a:r>
            <a:endParaRPr lang="en-US" sz="2200" kern="1200" dirty="0"/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kern="1200" dirty="0"/>
              <a:t>Brain response, e.g., in scans (</a:t>
            </a:r>
            <a:r>
              <a:rPr lang="en-GB" sz="1800" kern="1200" dirty="0"/>
              <a:t>Cunningham, Raye, &amp; Johnson, 2004</a:t>
            </a:r>
            <a:r>
              <a:rPr lang="en-GB" sz="2200" kern="1200" dirty="0"/>
              <a:t>)</a:t>
            </a:r>
            <a:endParaRPr lang="en-US" sz="2200" kern="1200" dirty="0"/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i="1" kern="1200" dirty="0"/>
              <a:t>Choices? (economists – </a:t>
            </a:r>
            <a:br>
              <a:rPr lang="en-GB" sz="2200" i="1" kern="1200" dirty="0"/>
            </a:br>
            <a:r>
              <a:rPr lang="en-GB" sz="2200" i="1" kern="1200" dirty="0"/>
              <a:t>revealed preferences)</a:t>
            </a:r>
            <a:endParaRPr lang="en-US" sz="2200" i="1" kern="1200" dirty="0"/>
          </a:p>
        </p:txBody>
      </p:sp>
    </p:spTree>
    <p:extLst>
      <p:ext uri="{BB962C8B-B14F-4D97-AF65-F5344CB8AC3E}">
        <p14:creationId xmlns:p14="http://schemas.microsoft.com/office/powerpoint/2010/main" val="57484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B4AC-B051-4981-B262-3FE650ECD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attitudes formed?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8B556-4928-4CAD-B11B-E56E938D8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2492"/>
            <a:ext cx="5416550" cy="512143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Personal experiences</a:t>
            </a:r>
          </a:p>
          <a:p>
            <a:pPr lvl="1">
              <a:lnSpc>
                <a:spcPct val="114000"/>
              </a:lnSpc>
              <a:defRPr/>
            </a:pPr>
            <a:r>
              <a:rPr lang="en-GB" dirty="0"/>
              <a:t>Conditioning</a:t>
            </a:r>
          </a:p>
          <a:p>
            <a:pPr lvl="1">
              <a:lnSpc>
                <a:spcPct val="114000"/>
              </a:lnSpc>
              <a:defRPr/>
            </a:pPr>
            <a:r>
              <a:rPr lang="en-GB" dirty="0"/>
              <a:t>Interpretation of events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(social cognition)</a:t>
            </a:r>
          </a:p>
          <a:p>
            <a:pPr lvl="1">
              <a:lnSpc>
                <a:spcPct val="114000"/>
              </a:lnSpc>
              <a:defRPr/>
            </a:pPr>
            <a:r>
              <a:rPr lang="en-GB" dirty="0"/>
              <a:t>Explanation for our and others behaviour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(attribution)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dirty="0"/>
              <a:t>Social learning</a:t>
            </a:r>
          </a:p>
          <a:p>
            <a:pPr lvl="1"/>
            <a:r>
              <a:rPr lang="en-GB" dirty="0"/>
              <a:t>Media</a:t>
            </a:r>
          </a:p>
          <a:p>
            <a:pPr lvl="1"/>
            <a:r>
              <a:rPr lang="en-GB" dirty="0"/>
              <a:t>Groups</a:t>
            </a:r>
          </a:p>
          <a:p>
            <a:pPr lvl="1"/>
            <a:endParaRPr lang="en-GB" dirty="0"/>
          </a:p>
          <a:p>
            <a:r>
              <a:rPr lang="en-GB" dirty="0"/>
              <a:t>Genes (Bourgeois, 2002)</a:t>
            </a:r>
          </a:p>
          <a:p>
            <a:pPr lvl="1"/>
            <a:r>
              <a:rPr lang="en-GB" dirty="0"/>
              <a:t>Likely those related to personality</a:t>
            </a:r>
          </a:p>
          <a:p>
            <a:pPr lvl="1"/>
            <a:r>
              <a:rPr lang="en-GB" dirty="0"/>
              <a:t>Heritability above 50%: Abortion on demand, roller coaster rides and death penalty for murderers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8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A5B5-61DB-468D-B4A6-57AD6E55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68" y="4884477"/>
            <a:ext cx="5247132" cy="1645920"/>
          </a:xfrm>
        </p:spPr>
        <p:txBody>
          <a:bodyPr>
            <a:normAutofit/>
          </a:bodyPr>
          <a:lstStyle/>
          <a:p>
            <a:r>
              <a:rPr lang="en-GB" sz="3300" dirty="0"/>
              <a:t>Attitudes predict behaviour</a:t>
            </a:r>
          </a:p>
        </p:txBody>
      </p:sp>
      <p:pic>
        <p:nvPicPr>
          <p:cNvPr id="5122" name="Picture 2" descr="Image result for lion">
            <a:extLst>
              <a:ext uri="{FF2B5EF4-FFF2-40B4-BE49-F238E27FC236}">
                <a16:creationId xmlns:a16="http://schemas.microsoft.com/office/drawing/2014/main" id="{AC1E61EB-9612-4958-B6DF-3B3EB4933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3" b="7514"/>
          <a:stretch/>
        </p:blipFill>
        <p:spPr bwMode="auto">
          <a:xfrm>
            <a:off x="3864488" y="574852"/>
            <a:ext cx="3148909" cy="204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ntelope">
            <a:extLst>
              <a:ext uri="{FF2B5EF4-FFF2-40B4-BE49-F238E27FC236}">
                <a16:creationId xmlns:a16="http://schemas.microsoft.com/office/drawing/2014/main" id="{F3ECCCD9-DCA7-4852-879F-78DD95FCF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068" y="2751663"/>
            <a:ext cx="3321086" cy="218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FFC571-61C3-4AF6-9C82-28A25EB9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3079" y="5491411"/>
            <a:ext cx="4580057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accent2"/>
                </a:solidFill>
              </a:rPr>
              <a:t>… but it’s complicated!</a:t>
            </a:r>
          </a:p>
        </p:txBody>
      </p:sp>
    </p:spTree>
    <p:extLst>
      <p:ext uri="{BB962C8B-B14F-4D97-AF65-F5344CB8AC3E}">
        <p14:creationId xmlns:p14="http://schemas.microsoft.com/office/powerpoint/2010/main" val="382908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E2A4-D9D2-4233-ABEE-86206003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So social science is about: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5C948A-4AD6-41D0-A2B8-DA9CCCAD3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8"/>
            <a:ext cx="5254375" cy="4570412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Unbiased </a:t>
            </a:r>
            <a:r>
              <a:rPr lang="en-GB" dirty="0"/>
              <a:t>systematic observation</a:t>
            </a:r>
          </a:p>
          <a:p>
            <a:r>
              <a:rPr lang="en-GB" dirty="0"/>
              <a:t>Developing hypotheses and making progress through </a:t>
            </a:r>
            <a:r>
              <a:rPr lang="en-GB" b="1" dirty="0">
                <a:solidFill>
                  <a:schemeClr val="accent2"/>
                </a:solidFill>
              </a:rPr>
              <a:t>falsification</a:t>
            </a:r>
            <a:endParaRPr lang="en-GB" b="1" dirty="0"/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F3E8CC0-3721-4224-B064-B10EF67A3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456781"/>
            <a:ext cx="2286000" cy="3429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CF3D7E-FBD1-4284-9399-627F393A48BC}"/>
              </a:ext>
            </a:extLst>
          </p:cNvPr>
          <p:cNvSpPr txBox="1">
            <a:spLocks/>
          </p:cNvSpPr>
          <p:nvPr/>
        </p:nvSpPr>
        <p:spPr>
          <a:xfrm>
            <a:off x="2291618" y="3586163"/>
            <a:ext cx="4560763" cy="4570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Generation of </a:t>
            </a:r>
            <a:r>
              <a:rPr lang="en-GB" b="1" dirty="0">
                <a:solidFill>
                  <a:schemeClr val="accent2"/>
                </a:solidFill>
              </a:rPr>
              <a:t>objective facts </a:t>
            </a:r>
            <a:r>
              <a:rPr lang="en-GB" dirty="0"/>
              <a:t>and general laws (‘human nature’)</a:t>
            </a:r>
          </a:p>
          <a:p>
            <a:r>
              <a:rPr lang="en-GB" dirty="0"/>
              <a:t>Strive for </a:t>
            </a:r>
            <a:r>
              <a:rPr lang="en-GB" b="1" dirty="0">
                <a:solidFill>
                  <a:schemeClr val="accent2"/>
                </a:solidFill>
              </a:rPr>
              <a:t>causal explanation </a:t>
            </a:r>
            <a:r>
              <a:rPr lang="en-GB" dirty="0"/>
              <a:t>(thus need for control and experiments)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10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A5B5-61DB-468D-B4A6-57AD6E55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130"/>
            <a:ext cx="7886700" cy="1325563"/>
          </a:xfrm>
        </p:spPr>
        <p:txBody>
          <a:bodyPr/>
          <a:lstStyle/>
          <a:p>
            <a:r>
              <a:rPr lang="en-GB" dirty="0"/>
              <a:t>Attitudes predict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A4628-223A-4BE9-ABB7-294CF209D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0158"/>
            <a:ext cx="5657850" cy="516731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Evolutionary shortcut to decision making:</a:t>
            </a:r>
          </a:p>
          <a:p>
            <a:pPr lvl="1"/>
            <a:r>
              <a:rPr lang="en-GB" dirty="0"/>
              <a:t>Lion = bad -&gt; run away</a:t>
            </a:r>
          </a:p>
          <a:p>
            <a:pPr lvl="1"/>
            <a:r>
              <a:rPr lang="en-GB" dirty="0"/>
              <a:t>Antelope = good food -&gt; hunt</a:t>
            </a:r>
          </a:p>
          <a:p>
            <a:endParaRPr lang="en-GB" dirty="0"/>
          </a:p>
          <a:p>
            <a:r>
              <a:rPr lang="en-GB" dirty="0"/>
              <a:t>In general, observe relationship between affect, cognition and behaviour </a:t>
            </a:r>
          </a:p>
          <a:p>
            <a:pPr lvl="1"/>
            <a:r>
              <a:rPr lang="en-GB" dirty="0"/>
              <a:t>meta-analysis: </a:t>
            </a:r>
            <a:r>
              <a:rPr lang="en-GB" dirty="0" err="1"/>
              <a:t>Glasman</a:t>
            </a:r>
            <a:r>
              <a:rPr lang="en-GB" dirty="0"/>
              <a:t> &amp; </a:t>
            </a:r>
            <a:r>
              <a:rPr lang="en-GB" dirty="0" err="1"/>
              <a:t>Albarracín</a:t>
            </a:r>
            <a:r>
              <a:rPr lang="en-GB" dirty="0"/>
              <a:t>, 2006</a:t>
            </a:r>
          </a:p>
          <a:p>
            <a:pPr lvl="1"/>
            <a:r>
              <a:rPr lang="en-GB" dirty="0"/>
              <a:t>Pearson’s</a:t>
            </a:r>
            <a:r>
              <a:rPr lang="en-GB" i="1" dirty="0"/>
              <a:t> r </a:t>
            </a:r>
            <a:r>
              <a:rPr lang="en-GB" dirty="0"/>
              <a:t>= .51</a:t>
            </a:r>
          </a:p>
          <a:p>
            <a:pPr lvl="1"/>
            <a:r>
              <a:rPr lang="en-GB" i="1" dirty="0"/>
              <a:t>R</a:t>
            </a:r>
            <a:r>
              <a:rPr lang="en-GB" i="1" baseline="30000" dirty="0"/>
              <a:t>2</a:t>
            </a:r>
            <a:r>
              <a:rPr lang="en-GB" dirty="0"/>
              <a:t> = .25</a:t>
            </a:r>
          </a:p>
          <a:p>
            <a:pPr lvl="1"/>
            <a:r>
              <a:rPr lang="en-GB" dirty="0"/>
              <a:t>Only with specific attitudes, high variability</a:t>
            </a:r>
          </a:p>
          <a:p>
            <a:pPr lvl="1"/>
            <a:r>
              <a:rPr lang="en-GB" dirty="0"/>
              <a:t>Kraus (1995) incl. more general attitudes: </a:t>
            </a:r>
            <a:br>
              <a:rPr lang="en-GB" dirty="0"/>
            </a:br>
            <a:r>
              <a:rPr lang="en-GB" dirty="0"/>
              <a:t>avg. </a:t>
            </a:r>
            <a:r>
              <a:rPr lang="en-GB" i="1" dirty="0"/>
              <a:t>r </a:t>
            </a:r>
            <a:r>
              <a:rPr lang="en-GB" dirty="0"/>
              <a:t>= .38</a:t>
            </a:r>
          </a:p>
          <a:p>
            <a:pPr lvl="1"/>
            <a:endParaRPr lang="en-GB" dirty="0"/>
          </a:p>
          <a:p>
            <a:r>
              <a:rPr lang="en-GB" dirty="0"/>
              <a:t>So: when are attitudes and behaviours linked?</a:t>
            </a:r>
          </a:p>
          <a:p>
            <a:r>
              <a:rPr lang="en-GB" dirty="0"/>
              <a:t>What is the direction of the relationship?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25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0215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9566" y="365126"/>
            <a:ext cx="1541187" cy="15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b="1" dirty="0"/>
              <a:t>Strong</a:t>
            </a:r>
            <a:r>
              <a:rPr lang="en-GB" sz="3200" dirty="0"/>
              <a:t> Attitude-Behaviour Relationships</a:t>
            </a:r>
          </a:p>
        </p:txBody>
      </p:sp>
      <p:sp>
        <p:nvSpPr>
          <p:cNvPr id="168967" name="Rectangle 7"/>
          <p:cNvSpPr>
            <a:spLocks noGrp="1" noRot="1" noChangeArrowheads="1"/>
          </p:cNvSpPr>
          <p:nvPr>
            <p:ph type="body" idx="1"/>
          </p:nvPr>
        </p:nvSpPr>
        <p:spPr>
          <a:xfrm>
            <a:off x="628650" y="1825625"/>
            <a:ext cx="5492750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GB" dirty="0"/>
              <a:t>Attitudes linked to a </a:t>
            </a:r>
            <a:r>
              <a:rPr lang="en-GB" b="1" dirty="0">
                <a:solidFill>
                  <a:schemeClr val="accent2"/>
                </a:solidFill>
              </a:rPr>
              <a:t>specific </a:t>
            </a:r>
            <a:r>
              <a:rPr lang="en-GB" dirty="0"/>
              <a:t>behaviour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Ajzen</a:t>
            </a:r>
            <a:r>
              <a:rPr lang="en-GB" dirty="0"/>
              <a:t> &amp; Fishbein, 2005)</a:t>
            </a:r>
          </a:p>
          <a:p>
            <a:pPr>
              <a:lnSpc>
                <a:spcPct val="110000"/>
              </a:lnSpc>
              <a:defRPr/>
            </a:pPr>
            <a:r>
              <a:rPr lang="en-GB" dirty="0"/>
              <a:t>Attitudes </a:t>
            </a:r>
            <a:r>
              <a:rPr lang="en-GB" b="1" dirty="0">
                <a:solidFill>
                  <a:schemeClr val="accent2"/>
                </a:solidFill>
              </a:rPr>
              <a:t>accessible</a:t>
            </a:r>
          </a:p>
          <a:p>
            <a:pPr lvl="1">
              <a:lnSpc>
                <a:spcPct val="110000"/>
              </a:lnSpc>
              <a:defRPr/>
            </a:pPr>
            <a:r>
              <a:rPr lang="en-GB" dirty="0"/>
              <a:t>Direct experience</a:t>
            </a:r>
          </a:p>
          <a:p>
            <a:pPr lvl="1">
              <a:lnSpc>
                <a:spcPct val="110000"/>
              </a:lnSpc>
              <a:defRPr/>
            </a:pPr>
            <a:r>
              <a:rPr lang="en-GB" dirty="0"/>
              <a:t>Frequently reported</a:t>
            </a:r>
          </a:p>
          <a:p>
            <a:pPr>
              <a:lnSpc>
                <a:spcPct val="110000"/>
              </a:lnSpc>
              <a:defRPr/>
            </a:pPr>
            <a:r>
              <a:rPr lang="en-GB" dirty="0"/>
              <a:t>Attitudes </a:t>
            </a:r>
            <a:r>
              <a:rPr lang="en-GB" b="1" dirty="0">
                <a:solidFill>
                  <a:schemeClr val="accent2"/>
                </a:solidFill>
              </a:rPr>
              <a:t>stable </a:t>
            </a:r>
            <a:r>
              <a:rPr lang="en-GB" dirty="0"/>
              <a:t>over time 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Glasman</a:t>
            </a:r>
            <a:r>
              <a:rPr lang="en-GB" dirty="0"/>
              <a:t> &amp; </a:t>
            </a:r>
            <a:r>
              <a:rPr lang="en-GB" dirty="0" err="1"/>
              <a:t>Albarracin</a:t>
            </a:r>
            <a:r>
              <a:rPr lang="en-GB" dirty="0"/>
              <a:t>, 2006)</a:t>
            </a:r>
          </a:p>
          <a:p>
            <a:pPr>
              <a:lnSpc>
                <a:spcPct val="110000"/>
              </a:lnSpc>
              <a:defRPr/>
            </a:pPr>
            <a:r>
              <a:rPr lang="en-GB" dirty="0"/>
              <a:t>Attitudes </a:t>
            </a:r>
            <a:r>
              <a:rPr lang="en-GB" b="1" dirty="0">
                <a:solidFill>
                  <a:schemeClr val="accent2"/>
                </a:solidFill>
              </a:rPr>
              <a:t>salient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/>
              <a:t>in the situation (Snyder &amp; Swann, 1976) and other influences are minimised (Kraus, 1995)</a:t>
            </a:r>
          </a:p>
          <a:p>
            <a:pPr eaLnBrk="1" hangingPunct="1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251A-74BB-4979-A370-7BC8FA62C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Snyder &amp; Swann, 1976: </a:t>
            </a:r>
            <a:br>
              <a:rPr lang="en-GB" dirty="0"/>
            </a:br>
            <a:r>
              <a:rPr lang="en-GB" b="1" dirty="0"/>
              <a:t>sex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76F5A-CB8D-4B62-AB64-2C054CE2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7189"/>
            <a:ext cx="5822950" cy="4351338"/>
          </a:xfrm>
        </p:spPr>
        <p:txBody>
          <a:bodyPr/>
          <a:lstStyle/>
          <a:p>
            <a:r>
              <a:rPr lang="en-GB" dirty="0"/>
              <a:t>120 male undergraduates wrote an opinion essay on a court case about hiring a woman – </a:t>
            </a:r>
            <a:br>
              <a:rPr lang="en-GB" dirty="0"/>
            </a:br>
            <a:r>
              <a:rPr lang="en-GB" dirty="0"/>
              <a:t>2x2 conditions: </a:t>
            </a:r>
          </a:p>
          <a:p>
            <a:pPr lvl="1"/>
            <a:r>
              <a:rPr lang="en-GB" dirty="0"/>
              <a:t>disagreeing partner </a:t>
            </a:r>
          </a:p>
          <a:p>
            <a:pPr lvl="1"/>
            <a:r>
              <a:rPr lang="en-GB" dirty="0"/>
              <a:t>attitude salience</a:t>
            </a:r>
          </a:p>
          <a:p>
            <a:r>
              <a:rPr lang="en-GB" dirty="0"/>
              <a:t>Wrote essay expressing their opinion. Scored from 1: against plaintiff to 10: for plaintiff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3983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251A-74BB-4979-A370-7BC8FA62C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Snyder &amp; Swann, 1976: </a:t>
            </a:r>
            <a:br>
              <a:rPr lang="en-GB" dirty="0"/>
            </a:br>
            <a:r>
              <a:rPr lang="en-GB" dirty="0"/>
              <a:t>sex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76F5A-CB8D-4B62-AB64-2C054CE2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178550" cy="4351338"/>
          </a:xfrm>
        </p:spPr>
        <p:txBody>
          <a:bodyPr/>
          <a:lstStyle/>
          <a:p>
            <a:r>
              <a:rPr lang="en-GB" dirty="0"/>
              <a:t>Wrote essay expressing their opinion. Scored from 1: against plaintiff to 10: for plaintiff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6703E8-6FC9-4FA9-A86D-618E5594B87F}"/>
              </a:ext>
            </a:extLst>
          </p:cNvPr>
          <p:cNvGrpSpPr/>
          <p:nvPr/>
        </p:nvGrpSpPr>
        <p:grpSpPr>
          <a:xfrm>
            <a:off x="628650" y="3166445"/>
            <a:ext cx="5328351" cy="3010518"/>
            <a:chOff x="983549" y="2803051"/>
            <a:chExt cx="7176902" cy="40549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CDE4F6C-C7EE-463F-BC8C-4DCBDDFB9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3549" y="2803051"/>
              <a:ext cx="7176902" cy="405494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57F28F-47C8-49AA-ABC6-E2CDBFD797A5}"/>
                </a:ext>
              </a:extLst>
            </p:cNvPr>
            <p:cNvSpPr/>
            <p:nvPr/>
          </p:nvSpPr>
          <p:spPr>
            <a:xfrm>
              <a:off x="1260764" y="5001490"/>
              <a:ext cx="6788727" cy="318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007485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/>
              <a:t>Behaviour-Attitude Relationship</a:t>
            </a:r>
          </a:p>
        </p:txBody>
      </p:sp>
      <p:sp>
        <p:nvSpPr>
          <p:cNvPr id="169990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989138"/>
            <a:ext cx="6238875" cy="41100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GB" b="1" dirty="0"/>
              <a:t>So attitudes often lead to behaviours.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b="1" dirty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GB" b="1" dirty="0"/>
              <a:t>But do behaviours lead to attitudes?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11188" y="3933825"/>
            <a:ext cx="4760912" cy="158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90000"/>
              </a:lnSpc>
              <a:spcBef>
                <a:spcPct val="50000"/>
              </a:spcBef>
            </a:pPr>
            <a:r>
              <a:rPr lang="en-GB" sz="3200" b="1" i="1" dirty="0">
                <a:latin typeface="Comic Sans MS" pitchFamily="66" charset="0"/>
              </a:rPr>
              <a:t>“Thought is the child of Action.”</a:t>
            </a:r>
          </a:p>
          <a:p>
            <a:pPr marL="457200" indent="-457200" algn="r">
              <a:lnSpc>
                <a:spcPct val="90000"/>
              </a:lnSpc>
              <a:spcBef>
                <a:spcPct val="50000"/>
              </a:spcBef>
            </a:pPr>
            <a:r>
              <a:rPr lang="en-GB" sz="2800" b="1" i="1" dirty="0">
                <a:latin typeface="Comic Sans MS" pitchFamily="66" charset="0"/>
              </a:rPr>
              <a:t>(Disraeli, 1826)</a:t>
            </a:r>
            <a:endParaRPr lang="en-GB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Attitude-Behaviour Relationship</a:t>
            </a:r>
          </a:p>
        </p:txBody>
      </p:sp>
      <p:sp>
        <p:nvSpPr>
          <p:cNvPr id="173061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628650" y="1825625"/>
            <a:ext cx="5391150" cy="4351338"/>
          </a:xfrm>
        </p:spPr>
        <p:txBody>
          <a:bodyPr/>
          <a:lstStyle/>
          <a:p>
            <a:r>
              <a:rPr lang="en-GB" dirty="0"/>
              <a:t>Role Playing: The “roles” we play can influence how we </a:t>
            </a:r>
            <a:r>
              <a:rPr lang="en-GB" u="sng" dirty="0"/>
              <a:t>think and feel </a:t>
            </a:r>
            <a:r>
              <a:rPr lang="en-GB" dirty="0"/>
              <a:t>(attitude).</a:t>
            </a:r>
          </a:p>
          <a:p>
            <a:endParaRPr lang="en-GB" dirty="0"/>
          </a:p>
          <a:p>
            <a:pPr lvl="1" algn="r">
              <a:buNone/>
            </a:pPr>
            <a:endParaRPr lang="en-GB" dirty="0"/>
          </a:p>
        </p:txBody>
      </p:sp>
      <p:pic>
        <p:nvPicPr>
          <p:cNvPr id="7170" name="Picture 2" descr="Image result for stanford prison experiment">
            <a:extLst>
              <a:ext uri="{FF2B5EF4-FFF2-40B4-BE49-F238E27FC236}">
                <a16:creationId xmlns:a16="http://schemas.microsoft.com/office/drawing/2014/main" id="{C9842427-7840-482B-A4B0-B76DDD61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2" y="3594894"/>
            <a:ext cx="2179198" cy="145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889969C1-5926-492C-8877-3DBDA2568D7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149600" y="5144270"/>
            <a:ext cx="2692400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dirty="0"/>
          </a:p>
        </p:txBody>
      </p:sp>
      <p:pic>
        <p:nvPicPr>
          <p:cNvPr id="6146" name="Picture 2" descr="Conversations Over Chai: Paris, Je T'aime (2006)">
            <a:extLst>
              <a:ext uri="{FF2B5EF4-FFF2-40B4-BE49-F238E27FC236}">
                <a16:creationId xmlns:a16="http://schemas.microsoft.com/office/drawing/2014/main" id="{765AD07B-278C-42D5-A31F-A8B5CFE9B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2" y="5167290"/>
            <a:ext cx="2190685" cy="153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079EBE70-F69B-4F41-AEC1-5B7311FD0D1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27387" y="3268676"/>
            <a:ext cx="5391150" cy="211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dirty="0"/>
          </a:p>
          <a:p>
            <a:pPr algn="r">
              <a:buFont typeface="Arial" panose="020B0604020202020204" pitchFamily="34" charset="0"/>
              <a:buNone/>
            </a:pPr>
            <a:r>
              <a:rPr lang="en-GB" sz="2200" dirty="0"/>
              <a:t>The Stanford </a:t>
            </a:r>
            <a:br>
              <a:rPr lang="en-GB" sz="2200" dirty="0"/>
            </a:br>
            <a:r>
              <a:rPr lang="en-GB" sz="2200" dirty="0"/>
              <a:t>Prison Experiment 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GB" sz="2200" dirty="0"/>
              <a:t>				    (Zimbardo, 1971)</a:t>
            </a:r>
          </a:p>
          <a:p>
            <a:pPr lvl="1" algn="r">
              <a:buFont typeface="Arial" panose="020B0604020202020204" pitchFamily="34" charset="0"/>
              <a:buNone/>
            </a:pPr>
            <a:endParaRPr lang="en-GB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A0EE3-89DD-43E5-8810-50AC63BEB215}"/>
              </a:ext>
            </a:extLst>
          </p:cNvPr>
          <p:cNvSpPr txBox="1"/>
          <p:nvPr/>
        </p:nvSpPr>
        <p:spPr>
          <a:xfrm>
            <a:off x="3558776" y="5282972"/>
            <a:ext cx="20597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GB" sz="1800" i="0" dirty="0">
                <a:effectLst/>
                <a:latin typeface="arial" panose="020B0604020202020204" pitchFamily="34" charset="0"/>
              </a:rPr>
              <a:t>“By acting like a man in love, he became a man in love again”</a:t>
            </a:r>
            <a:endParaRPr lang="en-GB" sz="1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Attitude-Behaviour Relationship</a:t>
            </a:r>
          </a:p>
        </p:txBody>
      </p:sp>
      <p:sp>
        <p:nvSpPr>
          <p:cNvPr id="176134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628650" y="1825625"/>
            <a:ext cx="4679950" cy="4351338"/>
          </a:xfrm>
        </p:spPr>
        <p:txBody>
          <a:bodyPr/>
          <a:lstStyle/>
          <a:p>
            <a:r>
              <a:rPr lang="en-GB" dirty="0"/>
              <a:t>Apart from social roles, why does behaviour influence attitudes?</a:t>
            </a:r>
          </a:p>
          <a:p>
            <a:pPr lvl="1">
              <a:lnSpc>
                <a:spcPct val="125000"/>
              </a:lnSpc>
            </a:pPr>
            <a:r>
              <a:rPr lang="en-GB" dirty="0"/>
              <a:t>Self-Perception Theory</a:t>
            </a:r>
          </a:p>
          <a:p>
            <a:pPr lvl="1">
              <a:lnSpc>
                <a:spcPct val="125000"/>
              </a:lnSpc>
            </a:pPr>
            <a:r>
              <a:rPr lang="en-GB" dirty="0"/>
              <a:t>Self-Presentation Theory</a:t>
            </a:r>
          </a:p>
          <a:p>
            <a:pPr lvl="1">
              <a:lnSpc>
                <a:spcPct val="125000"/>
              </a:lnSpc>
            </a:pPr>
            <a:r>
              <a:rPr lang="en-GB" dirty="0"/>
              <a:t>Cognitive Dissonance Theory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/>
              <a:t>Self-perception</a:t>
            </a:r>
          </a:p>
        </p:txBody>
      </p:sp>
      <p:sp>
        <p:nvSpPr>
          <p:cNvPr id="177157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6734175" cy="4848225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  <a:defRPr/>
            </a:pPr>
            <a:r>
              <a:rPr lang="en-GB" sz="3600" dirty="0">
                <a:solidFill>
                  <a:srgbClr val="FF9900"/>
                </a:solidFill>
              </a:rPr>
              <a:t>W</a:t>
            </a:r>
            <a:r>
              <a:rPr lang="en-GB" dirty="0">
                <a:solidFill>
                  <a:schemeClr val="accent2"/>
                </a:solidFill>
              </a:rPr>
              <a:t>e find out how we feel </a:t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>
                <a:solidFill>
                  <a:schemeClr val="accent2"/>
                </a:solidFill>
              </a:rPr>
              <a:t>by observing what we do.</a:t>
            </a:r>
          </a:p>
          <a:p>
            <a:pPr eaLnBrk="1" hangingPunct="1">
              <a:defRPr/>
            </a:pPr>
            <a:endParaRPr lang="en-GB" dirty="0"/>
          </a:p>
          <a:p>
            <a:pPr>
              <a:lnSpc>
                <a:spcPct val="110000"/>
              </a:lnSpc>
              <a:defRPr/>
            </a:pPr>
            <a:r>
              <a:rPr lang="en-GB" dirty="0"/>
              <a:t>We are likely to infer our feelings from our behaviour when our initial feelings are weak or unclear.</a:t>
            </a:r>
          </a:p>
          <a:p>
            <a:pPr lvl="1">
              <a:lnSpc>
                <a:spcPct val="110000"/>
              </a:lnSpc>
              <a:defRPr/>
            </a:pPr>
            <a:r>
              <a:rPr lang="en-GB" dirty="0"/>
              <a:t>E.g., facial expressions as a cue to emotions </a:t>
            </a:r>
            <a:br>
              <a:rPr lang="en-GB" dirty="0"/>
            </a:br>
            <a:r>
              <a:rPr lang="en-GB" dirty="0"/>
              <a:t>(Larsen, </a:t>
            </a:r>
            <a:r>
              <a:rPr lang="en-GB" dirty="0" err="1"/>
              <a:t>Kasimatis</a:t>
            </a:r>
            <a:r>
              <a:rPr lang="en-GB" dirty="0"/>
              <a:t>, &amp; Frey, 1992), even on avatar in virtual reality setting (Ma et al., 2016)</a:t>
            </a:r>
          </a:p>
          <a:p>
            <a:pPr lvl="1" eaLnBrk="1" hangingPunct="1">
              <a:lnSpc>
                <a:spcPct val="110000"/>
              </a:lnSpc>
              <a:defRPr/>
            </a:pPr>
            <a:endParaRPr lang="en-GB" sz="1000" dirty="0"/>
          </a:p>
          <a:p>
            <a:pPr>
              <a:lnSpc>
                <a:spcPct val="110000"/>
              </a:lnSpc>
              <a:defRPr/>
            </a:pPr>
            <a:r>
              <a:rPr lang="en-GB" dirty="0"/>
              <a:t>We use our behaviour to tell us about ourselves when we believe that we freely chose the behaviour.</a:t>
            </a:r>
          </a:p>
          <a:p>
            <a:pPr lvl="1">
              <a:lnSpc>
                <a:spcPct val="110000"/>
              </a:lnSpc>
              <a:defRPr/>
            </a:pPr>
            <a:r>
              <a:rPr lang="en-GB" dirty="0"/>
              <a:t>E.g., smiling does not increase happiness if we are told </a:t>
            </a:r>
            <a:br>
              <a:rPr lang="en-GB" dirty="0"/>
            </a:br>
            <a:r>
              <a:rPr lang="en-GB" dirty="0"/>
              <a:t>to smile for that purpose (</a:t>
            </a:r>
            <a:r>
              <a:rPr lang="en-GB" dirty="0" err="1"/>
              <a:t>Labroo</a:t>
            </a:r>
            <a:r>
              <a:rPr lang="en-GB" dirty="0"/>
              <a:t> et al., 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/>
              <a:t>Self-presentation</a:t>
            </a:r>
          </a:p>
        </p:txBody>
      </p:sp>
      <p:sp>
        <p:nvSpPr>
          <p:cNvPr id="178181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628650" y="1825625"/>
            <a:ext cx="5619750" cy="4351338"/>
          </a:xfrm>
        </p:spPr>
        <p:txBody>
          <a:bodyPr>
            <a:normAutofit fontScale="92500" lnSpcReduction="20000"/>
          </a:bodyPr>
          <a:lstStyle/>
          <a:p>
            <a:pPr lvl="1" eaLnBrk="1" hangingPunct="1">
              <a:lnSpc>
                <a:spcPct val="120000"/>
              </a:lnSpc>
              <a:defRPr/>
            </a:pPr>
            <a:r>
              <a:rPr lang="en-GB" sz="3200" dirty="0">
                <a:solidFill>
                  <a:schemeClr val="accent2"/>
                </a:solidFill>
              </a:rPr>
              <a:t>We attempt to present who we are, or who we want people to believe we are.</a:t>
            </a:r>
          </a:p>
          <a:p>
            <a:pPr lvl="1" eaLnBrk="1" hangingPunct="1">
              <a:lnSpc>
                <a:spcPct val="120000"/>
              </a:lnSpc>
              <a:defRPr/>
            </a:pPr>
            <a:endParaRPr lang="en-GB" sz="3200" dirty="0"/>
          </a:p>
          <a:p>
            <a:pPr lvl="1" eaLnBrk="1" hangingPunct="1">
              <a:lnSpc>
                <a:spcPct val="120000"/>
              </a:lnSpc>
              <a:defRPr/>
            </a:pPr>
            <a:r>
              <a:rPr lang="en-GB" sz="3200" dirty="0"/>
              <a:t>We then internalise these presentations (</a:t>
            </a:r>
            <a:r>
              <a:rPr lang="en-GB" sz="3200" i="1" dirty="0"/>
              <a:t>self-perception strengthened</a:t>
            </a:r>
            <a:r>
              <a:rPr lang="en-GB" sz="3200" dirty="0"/>
              <a:t> – “the looking glass self is also a magnifying glass”, Tice, 1992)</a:t>
            </a:r>
          </a:p>
          <a:p>
            <a:pPr lvl="1" eaLnBrk="1" hangingPunct="1">
              <a:lnSpc>
                <a:spcPct val="120000"/>
              </a:lnSpc>
              <a:defRPr/>
            </a:pP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/>
              <a:t>Cognitive Dissonance</a:t>
            </a:r>
          </a:p>
        </p:txBody>
      </p:sp>
      <p:sp>
        <p:nvSpPr>
          <p:cNvPr id="94213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628650" y="1390692"/>
            <a:ext cx="6254750" cy="535300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GB" sz="3600" dirty="0">
                <a:solidFill>
                  <a:schemeClr val="accent2"/>
                </a:solidFill>
              </a:rPr>
              <a:t>Inconsistency between two thoughts.</a:t>
            </a:r>
            <a:r>
              <a:rPr lang="en-GB" sz="3600" dirty="0"/>
              <a:t>  </a:t>
            </a:r>
          </a:p>
          <a:p>
            <a:pPr>
              <a:lnSpc>
                <a:spcPct val="120000"/>
              </a:lnSpc>
              <a:defRPr/>
            </a:pPr>
            <a:r>
              <a:rPr lang="en-GB" sz="3600" dirty="0"/>
              <a:t>Can also be the result of inconsistency between attitude and behaviour</a:t>
            </a:r>
            <a:r>
              <a:rPr lang="en-GB" dirty="0"/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GB" dirty="0"/>
              <a:t>Uncomfortable, so</a:t>
            </a:r>
          </a:p>
          <a:p>
            <a:pPr lvl="1">
              <a:lnSpc>
                <a:spcPct val="120000"/>
              </a:lnSpc>
              <a:defRPr/>
            </a:pPr>
            <a:r>
              <a:rPr lang="en-GB" dirty="0"/>
              <a:t>What happens when you lie about how much you enjoyed something?</a:t>
            </a:r>
          </a:p>
          <a:p>
            <a:pPr lvl="1">
              <a:lnSpc>
                <a:spcPct val="120000"/>
              </a:lnSpc>
              <a:defRPr/>
            </a:pPr>
            <a:r>
              <a:rPr lang="en-GB" dirty="0"/>
              <a:t>If there is no other motivation (e.g., payment), attitudes are changed to match behaviour (Carlsberg &amp; Festinger, 1959, and Harmon-Jones &amp; Harmon-Jones, 2007)</a:t>
            </a:r>
          </a:p>
          <a:p>
            <a:pPr lvl="1">
              <a:lnSpc>
                <a:spcPct val="120000"/>
              </a:lnSpc>
              <a:defRPr/>
            </a:pPr>
            <a:r>
              <a:rPr lang="en-GB" dirty="0"/>
              <a:t>Also, doubts are reduced after decision </a:t>
            </a:r>
            <a:br>
              <a:rPr lang="en-GB" dirty="0"/>
            </a:br>
            <a:r>
              <a:rPr lang="en-GB" dirty="0"/>
              <a:t>(e.g., after bet or vote)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A4CA-DFE2-46F9-AE18-EE6A1582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qualitative critique</a:t>
            </a:r>
          </a:p>
        </p:txBody>
      </p:sp>
      <p:pic>
        <p:nvPicPr>
          <p:cNvPr id="6146" name="Picture 2" descr="Image result for informal conversation two men">
            <a:extLst>
              <a:ext uri="{FF2B5EF4-FFF2-40B4-BE49-F238E27FC236}">
                <a16:creationId xmlns:a16="http://schemas.microsoft.com/office/drawing/2014/main" id="{7EB653BB-A9AE-433B-9424-C55CA4841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3" r="10312"/>
          <a:stretch/>
        </p:blipFill>
        <p:spPr bwMode="auto">
          <a:xfrm flipH="1">
            <a:off x="805985" y="1501774"/>
            <a:ext cx="34707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919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about attitude change?</a:t>
            </a:r>
          </a:p>
        </p:txBody>
      </p:sp>
      <p:sp>
        <p:nvSpPr>
          <p:cNvPr id="216069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628650" y="1825625"/>
            <a:ext cx="5556250" cy="435133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GB" dirty="0"/>
              <a:t>“Any considerable modification of an individual’s attitude, the process of which involves several variables;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2"/>
                </a:solidFill>
              </a:rPr>
              <a:t>it can also come about by getting a person to engage in a behaviour associated with a particularly attitude</a:t>
            </a:r>
            <a:r>
              <a:rPr lang="en-GB" dirty="0">
                <a:solidFill>
                  <a:schemeClr val="accent2"/>
                </a:solidFill>
              </a:rPr>
              <a:t>.</a:t>
            </a:r>
            <a:r>
              <a:rPr lang="en-GB" dirty="0"/>
              <a:t>”</a:t>
            </a:r>
          </a:p>
          <a:p>
            <a:pPr algn="r">
              <a:buNone/>
            </a:pPr>
            <a:r>
              <a:rPr lang="en-GB" sz="2400" dirty="0"/>
              <a:t>(Hogg &amp; Vaughan, 2005)</a:t>
            </a:r>
          </a:p>
          <a:p>
            <a:pPr algn="r">
              <a:buNone/>
            </a:pPr>
            <a:endParaRPr lang="en-GB" sz="2400" dirty="0"/>
          </a:p>
          <a:p>
            <a:r>
              <a:rPr lang="en-GB" sz="2400" dirty="0"/>
              <a:t>When only attitudes are targeted, </a:t>
            </a:r>
            <a:r>
              <a:rPr lang="en-GB" sz="2400" b="1" dirty="0"/>
              <a:t>attitude-behaviour gap </a:t>
            </a:r>
            <a:r>
              <a:rPr lang="en-GB" sz="2400" dirty="0"/>
              <a:t>can open up. </a:t>
            </a:r>
          </a:p>
          <a:p>
            <a:pPr lvl="1"/>
            <a:r>
              <a:rPr lang="en-GB" sz="2000" dirty="0"/>
              <a:t>Students’ intentions to recycle 2x the actual recycling rate (Chung &amp; Leung, 2007)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EE6CD2-F94E-48C0-A8EE-801E821EEBA1}"/>
              </a:ext>
            </a:extLst>
          </p:cNvPr>
          <p:cNvSpPr/>
          <p:nvPr/>
        </p:nvSpPr>
        <p:spPr>
          <a:xfrm>
            <a:off x="463550" y="2757630"/>
            <a:ext cx="6852805" cy="831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5D7F35-58F8-4569-B0EB-3B71F8075861}"/>
              </a:ext>
            </a:extLst>
          </p:cNvPr>
          <p:cNvSpPr/>
          <p:nvPr/>
        </p:nvSpPr>
        <p:spPr>
          <a:xfrm>
            <a:off x="5113483" y="2404627"/>
            <a:ext cx="1134917" cy="706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62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CBF64-F5EA-44A1-9D00-54D23D48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Conflicting norms?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37B61-CD18-496F-90BF-C608B2D1A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LaPiere’s</a:t>
            </a:r>
            <a:r>
              <a:rPr lang="en-GB" dirty="0"/>
              <a:t> 1934 article </a:t>
            </a:r>
            <a:br>
              <a:rPr lang="en-GB" dirty="0"/>
            </a:br>
            <a:r>
              <a:rPr lang="en-GB" dirty="0"/>
              <a:t>“Attitudes vs Actions”</a:t>
            </a:r>
          </a:p>
          <a:p>
            <a:r>
              <a:rPr lang="en-GB" dirty="0"/>
              <a:t>Visited 251 hotels and restaurants </a:t>
            </a:r>
            <a:br>
              <a:rPr lang="en-GB" dirty="0"/>
            </a:br>
            <a:r>
              <a:rPr lang="en-GB" dirty="0"/>
              <a:t>in US with Chinese couple – turned</a:t>
            </a:r>
            <a:br>
              <a:rPr lang="en-GB" dirty="0"/>
            </a:br>
            <a:r>
              <a:rPr lang="en-GB" dirty="0"/>
              <a:t>away once</a:t>
            </a:r>
          </a:p>
          <a:p>
            <a:r>
              <a:rPr lang="en-GB" dirty="0"/>
              <a:t>Then surveyed the establishments </a:t>
            </a:r>
            <a:br>
              <a:rPr lang="en-GB" dirty="0"/>
            </a:br>
            <a:r>
              <a:rPr lang="en-GB" dirty="0"/>
              <a:t>(and others) – over 90% said they</a:t>
            </a:r>
            <a:br>
              <a:rPr lang="en-GB" dirty="0"/>
            </a:br>
            <a:r>
              <a:rPr lang="en-GB" dirty="0"/>
              <a:t>would not accept Chinese customers</a:t>
            </a:r>
          </a:p>
          <a:p>
            <a:r>
              <a:rPr lang="en-GB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76998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8650" y="216818"/>
            <a:ext cx="7945334" cy="18436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/>
              <a:t>Moving from intention to action:</a:t>
            </a:r>
            <a:br>
              <a:rPr lang="en-GB" dirty="0"/>
            </a:br>
            <a:r>
              <a:rPr lang="en-GB" b="1" dirty="0"/>
              <a:t>Theory of Reasoned Action </a:t>
            </a:r>
            <a:br>
              <a:rPr lang="en-GB" b="1" dirty="0"/>
            </a:br>
            <a:r>
              <a:rPr lang="en-GB" sz="2700" dirty="0"/>
              <a:t>(Fishbein &amp; </a:t>
            </a:r>
            <a:r>
              <a:rPr lang="en-GB" sz="2700" dirty="0" err="1"/>
              <a:t>Ajzen</a:t>
            </a:r>
            <a:r>
              <a:rPr lang="en-GB" sz="2700" dirty="0"/>
              <a:t>, 1967)</a:t>
            </a:r>
            <a:endParaRPr lang="en-GB" sz="2700" b="1" dirty="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E7E0F72F-9D77-4E35-920D-707F3E3BA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9"/>
          <a:stretch/>
        </p:blipFill>
        <p:spPr>
          <a:xfrm>
            <a:off x="1923802" y="2060503"/>
            <a:ext cx="6481795" cy="527551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781918-EF3C-4A76-A60D-0FCF30AB0D5C}"/>
              </a:ext>
            </a:extLst>
          </p:cNvPr>
          <p:cNvSpPr/>
          <p:nvPr/>
        </p:nvSpPr>
        <p:spPr>
          <a:xfrm>
            <a:off x="4215741" y="5391398"/>
            <a:ext cx="2208810" cy="2016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6A4022-3B87-40B1-80E2-CD199BBE503C}"/>
              </a:ext>
            </a:extLst>
          </p:cNvPr>
          <p:cNvSpPr/>
          <p:nvPr/>
        </p:nvSpPr>
        <p:spPr>
          <a:xfrm>
            <a:off x="1923803" y="5712031"/>
            <a:ext cx="3515096" cy="1695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E2B350-8798-488F-8261-8BFE406C1C54}"/>
              </a:ext>
            </a:extLst>
          </p:cNvPr>
          <p:cNvSpPr/>
          <p:nvPr/>
        </p:nvSpPr>
        <p:spPr>
          <a:xfrm>
            <a:off x="1496291" y="3945268"/>
            <a:ext cx="4655127" cy="2016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8650" y="145567"/>
            <a:ext cx="8242218" cy="18436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/>
              <a:t>Moving from intention to action:</a:t>
            </a:r>
            <a:br>
              <a:rPr lang="en-GB" dirty="0"/>
            </a:br>
            <a:r>
              <a:rPr lang="en-GB" b="1" dirty="0"/>
              <a:t>Theory of Planned </a:t>
            </a:r>
            <a:r>
              <a:rPr lang="en-GB" b="1" dirty="0" err="1"/>
              <a:t>Behavior</a:t>
            </a:r>
            <a:r>
              <a:rPr lang="en-GB" b="1" dirty="0"/>
              <a:t> </a:t>
            </a:r>
            <a:r>
              <a:rPr lang="en-GB" sz="2700" dirty="0"/>
              <a:t>(</a:t>
            </a:r>
            <a:r>
              <a:rPr lang="en-GB" sz="2700" dirty="0" err="1"/>
              <a:t>Ajzen</a:t>
            </a:r>
            <a:r>
              <a:rPr lang="en-GB" sz="2700" dirty="0"/>
              <a:t>, 1985)</a:t>
            </a:r>
            <a:endParaRPr lang="en-GB" sz="2700" b="1" dirty="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E7E0F72F-9D77-4E35-920D-707F3E3BA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9"/>
          <a:stretch/>
        </p:blipFill>
        <p:spPr>
          <a:xfrm>
            <a:off x="1923802" y="1582482"/>
            <a:ext cx="6481795" cy="527551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781918-EF3C-4A76-A60D-0FCF30AB0D5C}"/>
              </a:ext>
            </a:extLst>
          </p:cNvPr>
          <p:cNvSpPr/>
          <p:nvPr/>
        </p:nvSpPr>
        <p:spPr>
          <a:xfrm>
            <a:off x="1246722" y="5011990"/>
            <a:ext cx="2695699" cy="2177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6A4022-3B87-40B1-80E2-CD199BBE503C}"/>
              </a:ext>
            </a:extLst>
          </p:cNvPr>
          <p:cNvSpPr/>
          <p:nvPr/>
        </p:nvSpPr>
        <p:spPr>
          <a:xfrm>
            <a:off x="3574474" y="5162624"/>
            <a:ext cx="3515096" cy="1695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0B8B62B-CFEA-48DA-8FDF-F8DFBB261682}"/>
              </a:ext>
            </a:extLst>
          </p:cNvPr>
          <p:cNvCxnSpPr>
            <a:cxnSpLocks/>
          </p:cNvCxnSpPr>
          <p:nvPr/>
        </p:nvCxnSpPr>
        <p:spPr>
          <a:xfrm flipV="1">
            <a:off x="5569527" y="4220241"/>
            <a:ext cx="2041490" cy="199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45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695F7-1237-4622-A6D7-E1D2557D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Predicting aggregate behaviours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DFFDED9-504E-4896-9E06-D822108CA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36" y="1690689"/>
            <a:ext cx="3204664" cy="48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4295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715FE-35EC-4F9C-AC11-4DBC2257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“A dynamic model </a:t>
            </a:r>
            <a:br>
              <a:rPr lang="en-GB" dirty="0"/>
            </a:br>
            <a:r>
              <a:rPr lang="en-GB" dirty="0"/>
              <a:t>of segregation”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4813C6-81BE-4AA5-8204-D99E9449F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1690689"/>
            <a:ext cx="4794248" cy="48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313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D34D-B07B-44E8-84E7-B245D995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 bias leads to </a:t>
            </a:r>
            <a:br>
              <a:rPr lang="en-GB" dirty="0"/>
            </a:br>
            <a:r>
              <a:rPr lang="en-GB" dirty="0"/>
              <a:t>large segregation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0AC1B-A2DD-460D-87D6-155E8A653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CA5BE2-4518-4970-BDE6-59A491AE3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79653"/>
            <a:ext cx="4608912" cy="46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476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D34D-B07B-44E8-84E7-B245D995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Agent-based modelling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4EC7B-D12C-4DF1-B52B-6C388D88A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5233688" cy="85014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C61DE9-D3E5-4552-86CF-87F87244B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19425"/>
            <a:ext cx="5233688" cy="3473449"/>
          </a:xfrm>
        </p:spPr>
        <p:txBody>
          <a:bodyPr>
            <a:normAutofit fontScale="92500"/>
          </a:bodyPr>
          <a:lstStyle/>
          <a:p>
            <a:r>
              <a:rPr lang="en-GB" dirty="0"/>
              <a:t>Approach that is gaining popularity in psychology</a:t>
            </a:r>
          </a:p>
          <a:p>
            <a:r>
              <a:rPr lang="en-GB" dirty="0"/>
              <a:t>Computer simulation of behaviours based on simple rules (attitudes)</a:t>
            </a:r>
          </a:p>
          <a:p>
            <a:r>
              <a:rPr lang="en-GB" dirty="0"/>
              <a:t>Allows to test whether explanations/theories of macro-behaviour actually work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0890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dirty="0"/>
              <a:t>Behaviour &amp; Attitude: What to know?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00200"/>
            <a:ext cx="5664200" cy="490978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Understand what an ‘Attitude’ is</a:t>
            </a:r>
          </a:p>
          <a:p>
            <a:r>
              <a:rPr lang="en-GB" dirty="0"/>
              <a:t>Relationship between behaviours &amp; attitudes</a:t>
            </a:r>
          </a:p>
          <a:p>
            <a:pPr lvl="1"/>
            <a:r>
              <a:rPr lang="en-GB" sz="2000" dirty="0"/>
              <a:t>When </a:t>
            </a:r>
            <a:r>
              <a:rPr lang="en-GB" sz="2000" b="1" dirty="0"/>
              <a:t>Attitude</a:t>
            </a:r>
            <a:r>
              <a:rPr lang="en-GB" sz="2000" dirty="0"/>
              <a:t> – predicts </a:t>
            </a:r>
            <a:r>
              <a:rPr lang="en-GB" sz="2000" dirty="0">
                <a:sym typeface="Wingdings" pitchFamily="2" charset="2"/>
              </a:rPr>
              <a:t> </a:t>
            </a:r>
            <a:r>
              <a:rPr lang="en-GB" sz="2000" b="1" dirty="0">
                <a:sym typeface="Wingdings" pitchFamily="2" charset="2"/>
              </a:rPr>
              <a:t>Behaviour</a:t>
            </a:r>
          </a:p>
          <a:p>
            <a:pPr lvl="1"/>
            <a:r>
              <a:rPr lang="en-GB" sz="2000" dirty="0"/>
              <a:t>When </a:t>
            </a:r>
            <a:r>
              <a:rPr lang="en-GB" sz="2000" b="1" dirty="0">
                <a:sym typeface="Wingdings" pitchFamily="2" charset="2"/>
              </a:rPr>
              <a:t>Behaviour</a:t>
            </a:r>
            <a:r>
              <a:rPr lang="en-GB" sz="2000" dirty="0"/>
              <a:t> – predicts </a:t>
            </a:r>
            <a:r>
              <a:rPr lang="en-GB" sz="2000" dirty="0">
                <a:sym typeface="Wingdings" pitchFamily="2" charset="2"/>
              </a:rPr>
              <a:t> </a:t>
            </a:r>
            <a:r>
              <a:rPr lang="en-GB" sz="2000" b="1" dirty="0"/>
              <a:t>Attitude</a:t>
            </a:r>
          </a:p>
          <a:p>
            <a:pPr lvl="1"/>
            <a:r>
              <a:rPr lang="en-GB" sz="2000" b="1" dirty="0">
                <a:sym typeface="Wingdings" pitchFamily="2" charset="2"/>
              </a:rPr>
              <a:t>Theory of Planned Behaviour</a:t>
            </a:r>
          </a:p>
          <a:p>
            <a:pPr lvl="1"/>
            <a:r>
              <a:rPr lang="en-GB" sz="2000" dirty="0">
                <a:sym typeface="Wingdings" pitchFamily="2" charset="2"/>
              </a:rPr>
              <a:t>Link between </a:t>
            </a:r>
            <a:r>
              <a:rPr lang="en-GB" sz="2000" b="1" dirty="0">
                <a:sym typeface="Wingdings" pitchFamily="2" charset="2"/>
              </a:rPr>
              <a:t>attitudes and macro-behaviours </a:t>
            </a:r>
            <a:r>
              <a:rPr lang="en-GB" sz="2000" dirty="0">
                <a:sym typeface="Wingdings" pitchFamily="2" charset="2"/>
              </a:rPr>
              <a:t>not always obvious – critical thinking &amp; modelling</a:t>
            </a:r>
          </a:p>
          <a:p>
            <a:pPr lvl="1"/>
            <a:endParaRPr lang="en-GB" sz="2000" dirty="0">
              <a:sym typeface="Wingdings" pitchFamily="2" charset="2"/>
            </a:endParaRPr>
          </a:p>
          <a:p>
            <a:r>
              <a:rPr lang="en-GB" dirty="0"/>
              <a:t>How is this related to previous sections of the module? E.g., </a:t>
            </a:r>
          </a:p>
          <a:p>
            <a:pPr lvl="1"/>
            <a:r>
              <a:rPr lang="en-GB" sz="2000" i="1" dirty="0"/>
              <a:t>I didn’t act in accordance to my attitude because I didn’t see the situation in that way. </a:t>
            </a:r>
            <a:r>
              <a:rPr lang="en-GB" sz="2000" dirty="0"/>
              <a:t>(Social Cognition)</a:t>
            </a:r>
          </a:p>
          <a:p>
            <a:pPr lvl="1"/>
            <a:r>
              <a:rPr lang="en-GB" sz="2000" i="1" dirty="0">
                <a:sym typeface="Wingdings" pitchFamily="2" charset="2"/>
              </a:rPr>
              <a:t>I thought my attitude was different from what my group wanted me to do </a:t>
            </a:r>
            <a:r>
              <a:rPr lang="en-GB" sz="2000" dirty="0">
                <a:sym typeface="Wingdings" pitchFamily="2" charset="2"/>
              </a:rPr>
              <a:t>(</a:t>
            </a:r>
            <a:r>
              <a:rPr lang="en-GB" sz="2000" i="1" dirty="0">
                <a:sym typeface="Wingdings" pitchFamily="2" charset="2"/>
              </a:rPr>
              <a:t>Conformity / compliance</a:t>
            </a:r>
            <a:r>
              <a:rPr lang="en-GB" sz="2000" dirty="0">
                <a:sym typeface="Wingdings" pitchFamily="2" charset="2"/>
              </a:rPr>
              <a:t>)</a:t>
            </a:r>
          </a:p>
          <a:p>
            <a:pPr lvl="1"/>
            <a:r>
              <a:rPr lang="en-GB" sz="2000" i="1" dirty="0">
                <a:sym typeface="Wingdings" pitchFamily="2" charset="2"/>
              </a:rPr>
              <a:t>I liked a certain way of acting, so I came to adjust my attitude (motivated reasoning/cognitive dissonance)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A4CA-DFE2-46F9-AE18-EE6A1582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qualitative critique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A523B-45ED-4B5A-A730-A816E2213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6458"/>
            <a:ext cx="4857750" cy="499641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Is there really an objective reality where “prejudice” and “beauty” exist?</a:t>
            </a:r>
          </a:p>
          <a:p>
            <a:r>
              <a:rPr lang="en-GB" dirty="0"/>
              <a:t>Or are we collectively creating these things through language? (</a:t>
            </a:r>
            <a:r>
              <a:rPr lang="en-GB" dirty="0">
                <a:solidFill>
                  <a:schemeClr val="accent2"/>
                </a:solidFill>
              </a:rPr>
              <a:t>Social constructionism</a:t>
            </a:r>
            <a:r>
              <a:rPr lang="en-GB" dirty="0"/>
              <a:t>)</a:t>
            </a:r>
          </a:p>
          <a:p>
            <a:r>
              <a:rPr lang="en-GB" dirty="0"/>
              <a:t>Can we study individuals in an unbiased lab? Or are we always located in society?</a:t>
            </a:r>
          </a:p>
          <a:p>
            <a:r>
              <a:rPr lang="en-GB" dirty="0"/>
              <a:t>Can there be a neutral observer? Or are there always power dynamics (race, gender, class, disability, sexuality …)?</a:t>
            </a:r>
          </a:p>
        </p:txBody>
      </p:sp>
    </p:spTree>
    <p:extLst>
      <p:ext uri="{BB962C8B-B14F-4D97-AF65-F5344CB8AC3E}">
        <p14:creationId xmlns:p14="http://schemas.microsoft.com/office/powerpoint/2010/main" val="334081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A4CA-DFE2-46F9-AE18-EE6A1582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in a lab?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A523B-45ED-4B5A-A730-A816E2213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64004"/>
            <a:ext cx="3552933" cy="235045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Unusual setting where individuals have a very special social role: “subject”</a:t>
            </a:r>
          </a:p>
          <a:p>
            <a:r>
              <a:rPr lang="en-GB" dirty="0"/>
              <a:t>So schema is to be compliant and show no initiative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8126A-6A59-4925-BA21-427446597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4021454"/>
            <a:ext cx="4418444" cy="23504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88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A4CA-DFE2-46F9-AE18-EE6A1582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in a lab?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ACEA06-FF20-43E2-B799-73174611780E}"/>
              </a:ext>
            </a:extLst>
          </p:cNvPr>
          <p:cNvSpPr txBox="1">
            <a:spLocks/>
          </p:cNvSpPr>
          <p:nvPr/>
        </p:nvSpPr>
        <p:spPr>
          <a:xfrm>
            <a:off x="628650" y="1484808"/>
            <a:ext cx="4857750" cy="2350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Outside the lab, issues are always in a specific context</a:t>
            </a:r>
          </a:p>
          <a:p>
            <a:r>
              <a:rPr lang="en-GB" sz="2600" dirty="0"/>
              <a:t>So what can lab experiments contribute to our understanding of real-life processes? </a:t>
            </a:r>
            <a:br>
              <a:rPr lang="en-GB" sz="2600" dirty="0"/>
            </a:br>
            <a:r>
              <a:rPr lang="en-GB" sz="2600" dirty="0"/>
              <a:t>(</a:t>
            </a:r>
            <a:r>
              <a:rPr lang="en-GB" sz="2600" dirty="0">
                <a:solidFill>
                  <a:schemeClr val="accent2"/>
                </a:solidFill>
              </a:rPr>
              <a:t>Ecological validity</a:t>
            </a:r>
            <a:r>
              <a:rPr lang="en-GB" sz="2600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688B0-970A-45AC-970B-EFE07E68E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3" y="4000500"/>
            <a:ext cx="3755166" cy="24850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13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3943</Words>
  <Application>Microsoft Office PowerPoint</Application>
  <PresentationFormat>On-screen Show (4:3)</PresentationFormat>
  <Paragraphs>429</Paragraphs>
  <Slides>68</Slides>
  <Notes>31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Arial</vt:lpstr>
      <vt:lpstr>Arial</vt:lpstr>
      <vt:lpstr>Calibri</vt:lpstr>
      <vt:lpstr>Calibri (body)</vt:lpstr>
      <vt:lpstr>Calibri Light</vt:lpstr>
      <vt:lpstr>Comic Sans MS</vt:lpstr>
      <vt:lpstr>Georgia</vt:lpstr>
      <vt:lpstr>Times New Roman</vt:lpstr>
      <vt:lpstr>Wingdings</vt:lpstr>
      <vt:lpstr>Office Theme</vt:lpstr>
      <vt:lpstr>think-cell Slide</vt:lpstr>
      <vt:lpstr>PowerPoint Presentation</vt:lpstr>
      <vt:lpstr>PowerPoint Presentation</vt:lpstr>
      <vt:lpstr>Psychology as a science</vt:lpstr>
      <vt:lpstr>Assumptions of quantitative research</vt:lpstr>
      <vt:lpstr>So social science is about:</vt:lpstr>
      <vt:lpstr>The qualitative critique</vt:lpstr>
      <vt:lpstr>The qualitative critique</vt:lpstr>
      <vt:lpstr>What happens in a lab?</vt:lpstr>
      <vt:lpstr>What happens in a lab?</vt:lpstr>
      <vt:lpstr>PowerPoint Presentation</vt:lpstr>
      <vt:lpstr>Narrow participant pool (See: McVittie &amp; McKinley, 2008)</vt:lpstr>
      <vt:lpstr>Narrow participant pool (See: McVittie &amp; McKinley, 2008)</vt:lpstr>
      <vt:lpstr>An extreme example</vt:lpstr>
      <vt:lpstr>An extreme example</vt:lpstr>
      <vt:lpstr>Criticism: Individualistic</vt:lpstr>
      <vt:lpstr>Criticism: Individualistic</vt:lpstr>
      <vt:lpstr>So what’s the problem?</vt:lpstr>
      <vt:lpstr>Criticism: Constraining choice</vt:lpstr>
      <vt:lpstr>Criticism: Dehumanization</vt:lpstr>
      <vt:lpstr>An alternative view:  Social Constructionism</vt:lpstr>
      <vt:lpstr>The active role of language </vt:lpstr>
      <vt:lpstr>Two ways of dealing with critiques</vt:lpstr>
      <vt:lpstr>Some arguments to redeem quantitative social psychology</vt:lpstr>
      <vt:lpstr>Time to collect your thoughts</vt:lpstr>
      <vt:lpstr>PowerPoint Presentation</vt:lpstr>
      <vt:lpstr>Remember the aim</vt:lpstr>
      <vt:lpstr>Replication crisis</vt:lpstr>
      <vt:lpstr>Replication crisis</vt:lpstr>
      <vt:lpstr>Some well-known theories that are in doubt or debunked</vt:lpstr>
      <vt:lpstr>Insight from replications is limited</vt:lpstr>
      <vt:lpstr>Types of replication</vt:lpstr>
      <vt:lpstr>Why do we get  so many false positives?</vt:lpstr>
      <vt:lpstr>Problems with data analysis</vt:lpstr>
      <vt:lpstr>It is not just about (subtly) cheating with the data</vt:lpstr>
      <vt:lpstr>Data analysis is a  creative process</vt:lpstr>
      <vt:lpstr>Importance of pre-registrations</vt:lpstr>
      <vt:lpstr>Reproducible research</vt:lpstr>
      <vt:lpstr>Key moment for  reproducible research</vt:lpstr>
      <vt:lpstr>False positives due to  publication bias</vt:lpstr>
      <vt:lpstr>False positives due to  publication bias</vt:lpstr>
      <vt:lpstr>How to combat this?</vt:lpstr>
      <vt:lpstr>Two problems with standard statistics</vt:lpstr>
      <vt:lpstr>Two problems with standard statistics</vt:lpstr>
      <vt:lpstr>What to do?</vt:lpstr>
      <vt:lpstr>PowerPoint Presentation</vt:lpstr>
      <vt:lpstr>Studying attitudes</vt:lpstr>
      <vt:lpstr>How to study attitudes?</vt:lpstr>
      <vt:lpstr>How are attitudes formed?</vt:lpstr>
      <vt:lpstr>Attitudes predict behaviour</vt:lpstr>
      <vt:lpstr>Attitudes predict behaviour</vt:lpstr>
      <vt:lpstr>Strong Attitude-Behaviour Relationships</vt:lpstr>
      <vt:lpstr>Snyder &amp; Swann, 1976:  sex discrimination</vt:lpstr>
      <vt:lpstr>Snyder &amp; Swann, 1976:  sex discrimination</vt:lpstr>
      <vt:lpstr>Behaviour-Attitude Relationship</vt:lpstr>
      <vt:lpstr>Attitude-Behaviour Relationship</vt:lpstr>
      <vt:lpstr>Attitude-Behaviour Relationship</vt:lpstr>
      <vt:lpstr>Self-perception</vt:lpstr>
      <vt:lpstr>Self-presentation</vt:lpstr>
      <vt:lpstr>Cognitive Dissonance</vt:lpstr>
      <vt:lpstr>What about attitude change?</vt:lpstr>
      <vt:lpstr>Conflicting norms?</vt:lpstr>
      <vt:lpstr>Moving from intention to action: Theory of Reasoned Action  (Fishbein &amp; Ajzen, 1967)</vt:lpstr>
      <vt:lpstr>Moving from intention to action: Theory of Planned Behavior (Ajzen, 1985)</vt:lpstr>
      <vt:lpstr>Predicting aggregate behaviours</vt:lpstr>
      <vt:lpstr>“A dynamic model  of segregation”</vt:lpstr>
      <vt:lpstr>Small bias leads to  large segregation</vt:lpstr>
      <vt:lpstr>Agent-based modelling</vt:lpstr>
      <vt:lpstr>Behaviour &amp; Attitude: What to know?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 wallrich</dc:creator>
  <cp:lastModifiedBy>Lukas Wallrich</cp:lastModifiedBy>
  <cp:revision>24</cp:revision>
  <dcterms:created xsi:type="dcterms:W3CDTF">2019-11-27T20:22:14Z</dcterms:created>
  <dcterms:modified xsi:type="dcterms:W3CDTF">2020-10-25T12:04:05Z</dcterms:modified>
</cp:coreProperties>
</file>