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52" r:id="rId2"/>
    <p:sldId id="361" r:id="rId3"/>
    <p:sldId id="363" r:id="rId4"/>
    <p:sldId id="365" r:id="rId5"/>
    <p:sldId id="366" r:id="rId6"/>
    <p:sldId id="367" r:id="rId7"/>
    <p:sldId id="362" r:id="rId8"/>
    <p:sldId id="358" r:id="rId9"/>
    <p:sldId id="364" r:id="rId10"/>
    <p:sldId id="3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 wallrich" initials="lw" lastIdx="1" clrIdx="0">
    <p:extLst>
      <p:ext uri="{19B8F6BF-5375-455C-9EA6-DF929625EA0E}">
        <p15:presenceInfo xmlns:p15="http://schemas.microsoft.com/office/powerpoint/2012/main" userId="9cc34b299f979c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85618" autoAdjust="0"/>
  </p:normalViewPr>
  <p:slideViewPr>
    <p:cSldViewPr snapToGrid="0">
      <p:cViewPr varScale="1">
        <p:scale>
          <a:sx n="127" d="100"/>
          <a:sy n="127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AA033-D06F-4026-B0B9-B73284884536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8262F-4E77-4005-A49E-2F8B762942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21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3EB22AF3-94AE-4295-A318-5227653E85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898CEC-10D9-4D87-B7C2-24750942F57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1E366E5-DE5A-4F70-8679-BD14CEA0C6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3F243B7-F6E6-4C0D-B20C-C155756C0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422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38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51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063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0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01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08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078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839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FFF21-1B8E-44D3-8B50-B1D360324B2D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A9440-E160-417A-9589-9DFA9EE0B9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90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image" Target="../media/image2.jp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1.xml"/><Relationship Id="rId11" Type="http://schemas.openxmlformats.org/officeDocument/2006/relationships/hyperlink" Target="mailto:l.Wallrich@gold.ac.uk" TargetMode="External"/><Relationship Id="rId5" Type="http://schemas.openxmlformats.org/officeDocument/2006/relationships/slideLayout" Target="../slideLayouts/slideLayout1.xml"/><Relationship Id="rId10" Type="http://schemas.openxmlformats.org/officeDocument/2006/relationships/image" Target="../media/image3.png"/><Relationship Id="rId4" Type="http://schemas.openxmlformats.org/officeDocument/2006/relationships/tags" Target="../tags/tag3.xml"/><Relationship Id="rId9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table, sitting, small&#10;&#10;Description automatically generated">
            <a:extLst>
              <a:ext uri="{FF2B5EF4-FFF2-40B4-BE49-F238E27FC236}">
                <a16:creationId xmlns:a16="http://schemas.microsoft.com/office/drawing/2014/main" id="{FC2DF905-11DC-423C-A41E-41B7C52A14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458" y="0"/>
            <a:ext cx="10280649" cy="6851089"/>
          </a:xfrm>
          <a:prstGeom prst="rect">
            <a:avLst/>
          </a:prstGeom>
        </p:spPr>
      </p:pic>
      <p:graphicFrame>
        <p:nvGraphicFramePr>
          <p:cNvPr id="6146" name="Object 6" hidden="1">
            <a:extLst>
              <a:ext uri="{FF2B5EF4-FFF2-40B4-BE49-F238E27FC236}">
                <a16:creationId xmlns:a16="http://schemas.microsoft.com/office/drawing/2014/main" id="{C40C388D-AEAD-4D66-B6AC-8486241E11D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6146" name="Object 6" hidden="1">
                        <a:extLst>
                          <a:ext uri="{FF2B5EF4-FFF2-40B4-BE49-F238E27FC236}">
                            <a16:creationId xmlns:a16="http://schemas.microsoft.com/office/drawing/2014/main" id="{C40C388D-AEAD-4D66-B6AC-8486241E11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8" name="Picture 2" descr="Goldsmiths_White_250">
            <a:extLst>
              <a:ext uri="{FF2B5EF4-FFF2-40B4-BE49-F238E27FC236}">
                <a16:creationId xmlns:a16="http://schemas.microsoft.com/office/drawing/2014/main" id="{0D8031B7-5866-4FF0-BB99-65809E09B9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04800"/>
            <a:ext cx="2514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1">
            <a:extLst>
              <a:ext uri="{FF2B5EF4-FFF2-40B4-BE49-F238E27FC236}">
                <a16:creationId xmlns:a16="http://schemas.microsoft.com/office/drawing/2014/main" id="{365A5990-0E78-4267-9CA3-2964EF39DFA6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1916832"/>
            <a:ext cx="9359900" cy="2448272"/>
          </a:xfrm>
          <a:prstGeom prst="rect">
            <a:avLst/>
          </a:prstGeom>
          <a:solidFill>
            <a:srgbClr val="FFFFFF">
              <a:alpha val="7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76200" rIns="76200" bIns="76200" anchor="ctr"/>
          <a:lstStyle>
            <a:lvl1pPr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PSY4003 – Intro to Social Psychology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9: Writing and Editing</a:t>
            </a:r>
            <a:endParaRPr kumimoji="0" lang="en-US" altLang="en-US" sz="3600" b="1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Georgia" panose="02040502050405020303" pitchFamily="18" charset="0"/>
              <a:ea typeface="+mn-ea"/>
              <a:cs typeface="+mn-cs"/>
            </a:endParaRPr>
          </a:p>
        </p:txBody>
      </p:sp>
      <p:sp>
        <p:nvSpPr>
          <p:cNvPr id="6150" name="Rectangle 1">
            <a:extLst>
              <a:ext uri="{FF2B5EF4-FFF2-40B4-BE49-F238E27FC236}">
                <a16:creationId xmlns:a16="http://schemas.microsoft.com/office/drawing/2014/main" id="{5A104DF4-EFFD-4F0F-B936-939C0527B9C9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-107950" y="6110288"/>
            <a:ext cx="9467850" cy="749300"/>
          </a:xfrm>
          <a:prstGeom prst="rect">
            <a:avLst/>
          </a:prstGeom>
          <a:solidFill>
            <a:srgbClr val="FFFFFF">
              <a:alpha val="7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6200" tIns="76200" rIns="76200" bIns="76200" anchor="ctr"/>
          <a:lstStyle>
            <a:lvl1pPr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998146"/>
              </a:buClr>
              <a:buChar char="–"/>
              <a:defRPr sz="4000">
                <a:solidFill>
                  <a:schemeClr val="tx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Char char="–"/>
              <a:defRPr sz="4000" i="1"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8146"/>
              </a:buClr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Lukas Wallrich (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1"/>
              </a:rPr>
              <a:t>lukas.wallrich@stmarys.ac.uk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| December 2020  .</a:t>
            </a:r>
            <a:endParaRPr kumimoji="0" lang="en-US" altLang="en-US" sz="1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58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3AB0-4A2B-4BD9-AF45-6AC8EFF8F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 of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4368A-EEFF-4860-A286-894BEF82A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563026" cy="4351338"/>
          </a:xfrm>
        </p:spPr>
        <p:txBody>
          <a:bodyPr/>
          <a:lstStyle/>
          <a:p>
            <a:r>
              <a:rPr lang="en-GB" dirty="0"/>
              <a:t>Sally-Anne task</a:t>
            </a:r>
          </a:p>
          <a:p>
            <a:r>
              <a:rPr lang="en-GB" dirty="0"/>
              <a:t>Next step after </a:t>
            </a:r>
            <a:br>
              <a:rPr lang="en-GB" dirty="0"/>
            </a:br>
            <a:r>
              <a:rPr lang="en-GB" dirty="0"/>
              <a:t>object permanence</a:t>
            </a:r>
          </a:p>
          <a:p>
            <a:endParaRPr lang="en-GB" dirty="0"/>
          </a:p>
          <a:p>
            <a:r>
              <a:rPr lang="en-GB" dirty="0"/>
              <a:t>Verbal task: passed </a:t>
            </a:r>
            <a:br>
              <a:rPr lang="en-GB" dirty="0"/>
            </a:br>
            <a:r>
              <a:rPr lang="en-GB" dirty="0"/>
              <a:t>with 4-5 years</a:t>
            </a:r>
          </a:p>
          <a:p>
            <a:endParaRPr lang="en-GB" dirty="0"/>
          </a:p>
          <a:p>
            <a:r>
              <a:rPr lang="en-GB" dirty="0"/>
              <a:t>Looking time differs </a:t>
            </a:r>
            <a:br>
              <a:rPr lang="en-GB" dirty="0"/>
            </a:br>
            <a:r>
              <a:rPr lang="en-GB" dirty="0"/>
              <a:t>by 15 months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EDA9E0-0E8F-4A30-A60A-6A9D24FE10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5627" y="113880"/>
            <a:ext cx="3382737" cy="642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218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14570-B063-46F7-982D-5061A4472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3241"/>
            <a:ext cx="7886700" cy="1325563"/>
          </a:xfrm>
        </p:spPr>
        <p:txBody>
          <a:bodyPr/>
          <a:lstStyle/>
          <a:p>
            <a:r>
              <a:rPr lang="en-GB" dirty="0"/>
              <a:t>Your essay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59DFE-FE96-472F-9163-A0B4C804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34121"/>
            <a:ext cx="7886700" cy="50587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Plans need to contain:</a:t>
            </a:r>
          </a:p>
          <a:p>
            <a:r>
              <a:rPr lang="en-GB" dirty="0"/>
              <a:t>State focus &amp; approach</a:t>
            </a:r>
          </a:p>
          <a:p>
            <a:r>
              <a:rPr lang="en-GB" dirty="0"/>
              <a:t>Topic sentence, notes &amp; sources per paragraph</a:t>
            </a:r>
          </a:p>
          <a:p>
            <a:r>
              <a:rPr lang="en-GB" dirty="0"/>
              <a:t>Preliminary conclusion</a:t>
            </a:r>
          </a:p>
          <a:p>
            <a:r>
              <a:rPr lang="en-GB" dirty="0"/>
              <a:t>If anything is missing: </a:t>
            </a:r>
            <a:r>
              <a:rPr lang="en-GB" i="1" dirty="0"/>
              <a:t>plan now before you write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General feedback</a:t>
            </a:r>
          </a:p>
          <a:p>
            <a:r>
              <a:rPr lang="en-GB" b="1" dirty="0">
                <a:solidFill>
                  <a:schemeClr val="accent2"/>
                </a:solidFill>
              </a:rPr>
              <a:t>Focus</a:t>
            </a:r>
            <a:r>
              <a:rPr lang="en-GB" dirty="0"/>
              <a:t> – only include what is relevant to your answer</a:t>
            </a:r>
          </a:p>
          <a:p>
            <a:r>
              <a:rPr lang="en-GB" dirty="0"/>
              <a:t>Only </a:t>
            </a:r>
            <a:r>
              <a:rPr lang="en-GB" b="1" dirty="0">
                <a:solidFill>
                  <a:schemeClr val="accent2"/>
                </a:solidFill>
              </a:rPr>
              <a:t>use appropriate sources </a:t>
            </a:r>
            <a:r>
              <a:rPr lang="en-GB" dirty="0"/>
              <a:t>(scientific publications – journal articles &gt; books &gt; webpages) </a:t>
            </a:r>
          </a:p>
          <a:p>
            <a:r>
              <a:rPr lang="en-GB" b="1" dirty="0">
                <a:solidFill>
                  <a:schemeClr val="accent2"/>
                </a:solidFill>
              </a:rPr>
              <a:t>Engage with research findings,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/>
              <a:t>not just conclusions; explicitly compare and contrast different perspectives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995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8260B-4510-49F6-9F1A-4A83E7B85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Paraphrasing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056BA-D30E-40B8-AA7B-7DA13074A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64268"/>
            <a:ext cx="3943350" cy="2365131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Not about exchanging words – but about </a:t>
            </a:r>
            <a:r>
              <a:rPr lang="en-GB" b="1" dirty="0">
                <a:solidFill>
                  <a:schemeClr val="accent2"/>
                </a:solidFill>
              </a:rPr>
              <a:t>expressing meaning independently </a:t>
            </a:r>
            <a:r>
              <a:rPr lang="en-GB" dirty="0"/>
              <a:t>to show understanding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9A2EE2-4C22-454B-826F-EFA4AF8087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62"/>
          <a:stretch/>
        </p:blipFill>
        <p:spPr>
          <a:xfrm>
            <a:off x="389060" y="1429463"/>
            <a:ext cx="7983415" cy="125467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67365F-9051-4BCD-8FEA-215CCA158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132099"/>
            <a:ext cx="8058150" cy="771731"/>
          </a:xfrm>
          <a:prstGeom prst="rect">
            <a:avLst/>
          </a:prstGeom>
        </p:spPr>
      </p:pic>
      <p:pic>
        <p:nvPicPr>
          <p:cNvPr id="3074" name="Picture 2" descr="When Should Our Students Use Technology for Note Taking? | Edtech">
            <a:extLst>
              <a:ext uri="{FF2B5EF4-FFF2-40B4-BE49-F238E27FC236}">
                <a16:creationId xmlns:a16="http://schemas.microsoft.com/office/drawing/2014/main" id="{8E526A8B-5135-4853-BF83-88CC842E6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103" y="4134339"/>
            <a:ext cx="4083769" cy="2721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54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D2116-9BD5-47FB-9C50-597DC9399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Check marking criteria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1A7AA3-0CCB-4145-923D-3747645A20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046" y="1995287"/>
            <a:ext cx="8649907" cy="286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79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A4655-15F5-40A6-AADC-8803C727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9D782-FE02-4E38-8C8F-910873359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196031-2047-42DA-823A-D7EC02BFD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283" y="2019103"/>
            <a:ext cx="8659433" cy="281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14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233B-5249-4695-9CA6-9373B2EE9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C311D-5EFF-4768-841E-BCEF1FCD3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A55C77-8FA9-4EE7-A1A8-5B3A9F6FCF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15" y="1847629"/>
            <a:ext cx="8745170" cy="316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40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93718-ADC1-4D46-9FFD-F370ABBEA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peer review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2DC8D-0B37-45DF-B466-8FBE1A92F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54000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Everyone will </a:t>
            </a:r>
            <a:r>
              <a:rPr lang="en-GB" b="1" dirty="0">
                <a:solidFill>
                  <a:schemeClr val="accent2"/>
                </a:solidFill>
              </a:rPr>
              <a:t>review 4 introductions</a:t>
            </a:r>
          </a:p>
          <a:p>
            <a:pPr lvl="1"/>
            <a:r>
              <a:rPr lang="en-GB" dirty="0"/>
              <a:t>3 assigned, 1 freely selected</a:t>
            </a:r>
          </a:p>
          <a:p>
            <a:pPr lvl="1"/>
            <a:r>
              <a:rPr lang="en-GB" dirty="0"/>
              <a:t>Deadline: </a:t>
            </a:r>
            <a:r>
              <a:rPr lang="en-GB" dirty="0">
                <a:solidFill>
                  <a:schemeClr val="accent2"/>
                </a:solidFill>
              </a:rPr>
              <a:t>9 December 2020</a:t>
            </a:r>
          </a:p>
          <a:p>
            <a:pPr lvl="1"/>
            <a:endParaRPr lang="en-GB" dirty="0">
              <a:solidFill>
                <a:schemeClr val="accent2"/>
              </a:solidFill>
            </a:endParaRPr>
          </a:p>
          <a:p>
            <a:r>
              <a:rPr lang="en-GB" dirty="0"/>
              <a:t>Review consists of:</a:t>
            </a:r>
          </a:p>
          <a:p>
            <a:pPr lvl="1"/>
            <a:r>
              <a:rPr lang="en-GB" dirty="0"/>
              <a:t>3 rating questions</a:t>
            </a:r>
          </a:p>
          <a:p>
            <a:pPr lvl="1"/>
            <a:r>
              <a:rPr lang="en-GB" dirty="0"/>
              <a:t>3 free-text questions</a:t>
            </a:r>
          </a:p>
          <a:p>
            <a:pPr lvl="1"/>
            <a:r>
              <a:rPr lang="en-GB" dirty="0"/>
              <a:t>In-text comments (as needed)</a:t>
            </a:r>
          </a:p>
          <a:p>
            <a:pPr lvl="1"/>
            <a:endParaRPr lang="en-GB" dirty="0">
              <a:solidFill>
                <a:schemeClr val="accent2"/>
              </a:solidFill>
            </a:endParaRPr>
          </a:p>
          <a:p>
            <a:r>
              <a:rPr lang="en-GB" b="1" dirty="0">
                <a:solidFill>
                  <a:schemeClr val="accent2"/>
                </a:solidFill>
              </a:rPr>
              <a:t>Be fair to each other: </a:t>
            </a:r>
            <a:br>
              <a:rPr lang="en-GB" dirty="0">
                <a:solidFill>
                  <a:schemeClr val="accent2"/>
                </a:solidFill>
              </a:rPr>
            </a:br>
            <a:r>
              <a:rPr lang="en-GB" dirty="0"/>
              <a:t>take the time &amp; submit on time!</a:t>
            </a:r>
          </a:p>
        </p:txBody>
      </p:sp>
    </p:spTree>
    <p:extLst>
      <p:ext uri="{BB962C8B-B14F-4D97-AF65-F5344CB8AC3E}">
        <p14:creationId xmlns:p14="http://schemas.microsoft.com/office/powerpoint/2010/main" val="270383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248B-9C5A-4D74-B8E3-5F1A2449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 be </a:t>
            </a:r>
            <a:br>
              <a:rPr lang="en-GB" dirty="0"/>
            </a:br>
            <a:r>
              <a:rPr lang="en-GB" dirty="0"/>
              <a:t>good evidence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D4EC-A797-4434-87CF-CCB1A3318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9477"/>
            <a:ext cx="7886700" cy="4207486"/>
          </a:xfrm>
        </p:spPr>
        <p:txBody>
          <a:bodyPr/>
          <a:lstStyle/>
          <a:p>
            <a:r>
              <a:rPr lang="en-GB" dirty="0">
                <a:solidFill>
                  <a:srgbClr val="212529"/>
                </a:solidFill>
                <a:latin typeface="-apple-system"/>
              </a:rPr>
              <a:t>“People universally show obedience </a:t>
            </a:r>
            <a:br>
              <a:rPr lang="en-GB" dirty="0">
                <a:solidFill>
                  <a:srgbClr val="212529"/>
                </a:solidFill>
                <a:latin typeface="-apple-system"/>
              </a:rPr>
            </a:br>
            <a:r>
              <a:rPr lang="en-GB" dirty="0">
                <a:solidFill>
                  <a:srgbClr val="212529"/>
                </a:solidFill>
                <a:latin typeface="-apple-system"/>
              </a:rPr>
              <a:t>to those in authority.”</a:t>
            </a:r>
          </a:p>
          <a:p>
            <a:r>
              <a:rPr lang="en-GB" dirty="0"/>
              <a:t>Early attachment </a:t>
            </a:r>
            <a:r>
              <a:rPr lang="en-GB" i="1" dirty="0"/>
              <a:t>influencing </a:t>
            </a:r>
            <a:r>
              <a:rPr lang="en-GB" dirty="0"/>
              <a:t>later relationships</a:t>
            </a:r>
          </a:p>
          <a:p>
            <a:r>
              <a:rPr lang="en-GB" b="0" i="0" dirty="0">
                <a:solidFill>
                  <a:srgbClr val="212529"/>
                </a:solidFill>
                <a:effectLst/>
                <a:latin typeface="-apple-system"/>
              </a:rPr>
              <a:t>Something based on nature or nurture? / </a:t>
            </a:r>
            <a:r>
              <a:rPr lang="en-GB" dirty="0">
                <a:solidFill>
                  <a:srgbClr val="212529"/>
                </a:solidFill>
                <a:latin typeface="-apple-system"/>
              </a:rPr>
              <a:t>Something being caused by genes?</a:t>
            </a:r>
          </a:p>
          <a:p>
            <a:r>
              <a:rPr lang="en-GB" b="0" i="0" dirty="0">
                <a:solidFill>
                  <a:srgbClr val="212529"/>
                </a:solidFill>
                <a:effectLst/>
                <a:latin typeface="-apple-system"/>
              </a:rPr>
              <a:t>In-group bias being learned</a:t>
            </a:r>
            <a:r>
              <a:rPr lang="en-GB" dirty="0">
                <a:solidFill>
                  <a:srgbClr val="212529"/>
                </a:solidFill>
                <a:latin typeface="-apple-system"/>
              </a:rPr>
              <a:t>, rather </a:t>
            </a:r>
            <a:br>
              <a:rPr lang="en-GB" dirty="0">
                <a:solidFill>
                  <a:srgbClr val="212529"/>
                </a:solidFill>
                <a:latin typeface="-apple-system"/>
              </a:rPr>
            </a:br>
            <a:r>
              <a:rPr lang="en-GB" dirty="0">
                <a:solidFill>
                  <a:srgbClr val="212529"/>
                </a:solidFill>
                <a:latin typeface="-apple-system"/>
              </a:rPr>
              <a:t>than developed independently?</a:t>
            </a:r>
            <a:endParaRPr lang="en-GB" b="0" i="0" dirty="0">
              <a:solidFill>
                <a:srgbClr val="212529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90639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5E23-4662-4BAA-AA0B-C4FCF7F9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Explain some </a:t>
            </a:r>
            <a:br>
              <a:rPr lang="en-GB" dirty="0"/>
            </a:br>
            <a:r>
              <a:rPr lang="en-GB" dirty="0"/>
              <a:t>developmental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80820-F9ED-4A8E-8F63-E710FB6E7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Stages of development </a:t>
            </a:r>
          </a:p>
          <a:p>
            <a:pPr lvl="1"/>
            <a:r>
              <a:rPr lang="en-GB" dirty="0"/>
              <a:t>What theories do not believe in them?</a:t>
            </a:r>
          </a:p>
          <a:p>
            <a:r>
              <a:rPr lang="en-GB" dirty="0"/>
              <a:t>Operant conditioning</a:t>
            </a:r>
          </a:p>
          <a:p>
            <a:pPr lvl="1"/>
            <a:r>
              <a:rPr lang="en-GB" dirty="0"/>
              <a:t>What theory does that belong to? </a:t>
            </a:r>
            <a:br>
              <a:rPr lang="en-GB" dirty="0"/>
            </a:br>
            <a:r>
              <a:rPr lang="en-GB" dirty="0"/>
              <a:t>What does it </a:t>
            </a:r>
            <a:r>
              <a:rPr lang="en-GB" i="1" dirty="0"/>
              <a:t>not </a:t>
            </a:r>
            <a:r>
              <a:rPr lang="en-GB" dirty="0"/>
              <a:t>explain?</a:t>
            </a:r>
          </a:p>
          <a:p>
            <a:r>
              <a:rPr lang="en-GB" dirty="0"/>
              <a:t>Internal Working Model</a:t>
            </a:r>
          </a:p>
          <a:p>
            <a:r>
              <a:rPr lang="en-GB" dirty="0"/>
              <a:t>Who are key figures in behaviourism, nativism, constructivism and psychoanalysis</a:t>
            </a:r>
          </a:p>
          <a:p>
            <a:r>
              <a:rPr lang="en-GB" dirty="0"/>
              <a:t>Strange Situation</a:t>
            </a:r>
          </a:p>
          <a:p>
            <a:r>
              <a:rPr lang="en-GB" dirty="0"/>
              <a:t>Object permanence</a:t>
            </a:r>
          </a:p>
          <a:p>
            <a:r>
              <a:rPr lang="en-GB" dirty="0"/>
              <a:t>Gender identity/gender roles</a:t>
            </a:r>
          </a:p>
        </p:txBody>
      </p:sp>
    </p:spTree>
    <p:extLst>
      <p:ext uri="{BB962C8B-B14F-4D97-AF65-F5344CB8AC3E}">
        <p14:creationId xmlns:p14="http://schemas.microsoft.com/office/powerpoint/2010/main" val="13273985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303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-apple-system</vt:lpstr>
      <vt:lpstr>Arial</vt:lpstr>
      <vt:lpstr>Calibri</vt:lpstr>
      <vt:lpstr>Calibri Light</vt:lpstr>
      <vt:lpstr>Georgia</vt:lpstr>
      <vt:lpstr>Times New Roman</vt:lpstr>
      <vt:lpstr>Office Theme</vt:lpstr>
      <vt:lpstr>think-cell Slide</vt:lpstr>
      <vt:lpstr>PowerPoint Presentation</vt:lpstr>
      <vt:lpstr>Your essay plans</vt:lpstr>
      <vt:lpstr>Paraphrasing matters</vt:lpstr>
      <vt:lpstr>Check marking criteria</vt:lpstr>
      <vt:lpstr>PowerPoint Presentation</vt:lpstr>
      <vt:lpstr>PowerPoint Presentation</vt:lpstr>
      <vt:lpstr>Your peer review task</vt:lpstr>
      <vt:lpstr>What would be  good evidence for?</vt:lpstr>
      <vt:lpstr>Explain some  developmental concepts</vt:lpstr>
      <vt:lpstr>Theory of mind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Lukas Wallrich</dc:creator>
  <cp:lastModifiedBy>Lukas Wallrich</cp:lastModifiedBy>
  <cp:revision>12</cp:revision>
  <dcterms:created xsi:type="dcterms:W3CDTF">2020-11-26T11:00:12Z</dcterms:created>
  <dcterms:modified xsi:type="dcterms:W3CDTF">2020-12-03T10:37:53Z</dcterms:modified>
</cp:coreProperties>
</file>